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1"/>
  </p:notesMasterIdLst>
  <p:sldIdLst>
    <p:sldId id="256" r:id="rId2"/>
    <p:sldId id="258" r:id="rId3"/>
    <p:sldId id="355" r:id="rId4"/>
    <p:sldId id="356" r:id="rId5"/>
    <p:sldId id="259" r:id="rId6"/>
    <p:sldId id="257" r:id="rId7"/>
    <p:sldId id="269" r:id="rId8"/>
    <p:sldId id="288" r:id="rId9"/>
    <p:sldId id="289" r:id="rId10"/>
    <p:sldId id="290" r:id="rId11"/>
    <p:sldId id="291" r:id="rId12"/>
    <p:sldId id="292" r:id="rId13"/>
    <p:sldId id="270" r:id="rId14"/>
    <p:sldId id="260" r:id="rId15"/>
    <p:sldId id="293" r:id="rId16"/>
    <p:sldId id="295" r:id="rId17"/>
    <p:sldId id="272" r:id="rId18"/>
    <p:sldId id="296" r:id="rId19"/>
    <p:sldId id="273" r:id="rId20"/>
    <p:sldId id="297" r:id="rId21"/>
    <p:sldId id="298" r:id="rId22"/>
    <p:sldId id="294" r:id="rId23"/>
    <p:sldId id="301" r:id="rId24"/>
    <p:sldId id="261" r:id="rId25"/>
    <p:sldId id="299" r:id="rId26"/>
    <p:sldId id="300" r:id="rId27"/>
    <p:sldId id="303" r:id="rId28"/>
    <p:sldId id="302" r:id="rId29"/>
    <p:sldId id="304" r:id="rId30"/>
    <p:sldId id="274" r:id="rId31"/>
    <p:sldId id="306" r:id="rId32"/>
    <p:sldId id="307" r:id="rId33"/>
    <p:sldId id="308" r:id="rId34"/>
    <p:sldId id="309" r:id="rId35"/>
    <p:sldId id="313" r:id="rId36"/>
    <p:sldId id="311" r:id="rId37"/>
    <p:sldId id="314" r:id="rId38"/>
    <p:sldId id="312" r:id="rId39"/>
    <p:sldId id="262" r:id="rId40"/>
    <p:sldId id="316" r:id="rId41"/>
    <p:sldId id="276" r:id="rId42"/>
    <p:sldId id="317" r:id="rId43"/>
    <p:sldId id="320" r:id="rId44"/>
    <p:sldId id="319" r:id="rId45"/>
    <p:sldId id="321" r:id="rId46"/>
    <p:sldId id="318" r:id="rId47"/>
    <p:sldId id="322" r:id="rId48"/>
    <p:sldId id="323" r:id="rId49"/>
    <p:sldId id="324" r:id="rId50"/>
    <p:sldId id="325" r:id="rId51"/>
    <p:sldId id="326" r:id="rId52"/>
    <p:sldId id="327" r:id="rId53"/>
    <p:sldId id="340" r:id="rId54"/>
    <p:sldId id="328" r:id="rId55"/>
    <p:sldId id="277" r:id="rId56"/>
    <p:sldId id="334" r:id="rId57"/>
    <p:sldId id="329" r:id="rId58"/>
    <p:sldId id="331" r:id="rId59"/>
    <p:sldId id="332" r:id="rId60"/>
    <p:sldId id="263" r:id="rId61"/>
    <p:sldId id="330" r:id="rId62"/>
    <p:sldId id="335" r:id="rId63"/>
    <p:sldId id="337" r:id="rId64"/>
    <p:sldId id="338" r:id="rId65"/>
    <p:sldId id="339" r:id="rId66"/>
    <p:sldId id="333" r:id="rId67"/>
    <p:sldId id="341" r:id="rId68"/>
    <p:sldId id="342" r:id="rId69"/>
    <p:sldId id="278" r:id="rId70"/>
    <p:sldId id="343" r:id="rId71"/>
    <p:sldId id="345" r:id="rId72"/>
    <p:sldId id="344" r:id="rId73"/>
    <p:sldId id="346" r:id="rId74"/>
    <p:sldId id="264" r:id="rId75"/>
    <p:sldId id="354" r:id="rId76"/>
    <p:sldId id="280" r:id="rId77"/>
    <p:sldId id="359" r:id="rId78"/>
    <p:sldId id="358" r:id="rId79"/>
    <p:sldId id="360" r:id="rId80"/>
    <p:sldId id="361" r:id="rId81"/>
    <p:sldId id="362" r:id="rId82"/>
    <p:sldId id="347" r:id="rId83"/>
    <p:sldId id="363" r:id="rId84"/>
    <p:sldId id="364" r:id="rId85"/>
    <p:sldId id="348" r:id="rId86"/>
    <p:sldId id="365" r:id="rId87"/>
    <p:sldId id="367" r:id="rId88"/>
    <p:sldId id="287" r:id="rId89"/>
    <p:sldId id="268" r:id="rId9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E88D"/>
    <a:srgbClr val="EAD783"/>
    <a:srgbClr val="E7E387"/>
    <a:srgbClr val="DDE6AF"/>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641F55-1733-F64B-BF25-B82685936DEA}" v="16625" dt="2026-07-23T04:41:19.2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135"/>
    <p:restoredTop sz="75211"/>
  </p:normalViewPr>
  <p:slideViewPr>
    <p:cSldViewPr snapToGrid="0">
      <p:cViewPr varScale="1">
        <p:scale>
          <a:sx n="91" d="100"/>
          <a:sy n="91" d="100"/>
        </p:scale>
        <p:origin x="108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0BD2A2-A30A-DB4D-95C7-B9D1378EE4B9}" type="doc">
      <dgm:prSet loTypeId="urn:microsoft.com/office/officeart/2024/layout/BulletTimelineInverted" loCatId="" qsTypeId="urn:microsoft.com/office/officeart/2005/8/quickstyle/simple1" qsCatId="simple" csTypeId="urn:microsoft.com/office/officeart/2005/8/colors/accent1_2" csCatId="accent1" phldr="1"/>
      <dgm:spPr/>
      <dgm:t>
        <a:bodyPr/>
        <a:lstStyle/>
        <a:p>
          <a:endParaRPr lang="en-US"/>
        </a:p>
      </dgm:t>
    </dgm:pt>
    <dgm:pt modelId="{D05018FF-9299-CC48-BB0C-491D40B4505A}">
      <dgm:prSet phldrT="Add an event"/>
      <dgm:spPr/>
      <dgm:t>
        <a:bodyPr/>
        <a:lstStyle/>
        <a:p>
          <a:pPr>
            <a:defRPr b="1"/>
          </a:pPr>
          <a:r>
            <a:rPr lang="en-US" dirty="0"/>
            <a:t>2016</a:t>
          </a:r>
        </a:p>
      </dgm:t>
    </dgm:pt>
    <dgm:pt modelId="{EB05D5EE-C534-CF4D-BF4E-07837D4746A9}" type="parTrans" cxnId="{06F83351-63FB-8645-B8BD-0D80D4B5BCAD}">
      <dgm:prSet/>
      <dgm:spPr/>
      <dgm:t>
        <a:bodyPr/>
        <a:lstStyle/>
        <a:p>
          <a:endParaRPr lang="en-US"/>
        </a:p>
      </dgm:t>
    </dgm:pt>
    <dgm:pt modelId="{65E9C06E-D312-7145-AF6C-87B21E3BC810}" type="sibTrans" cxnId="{06F83351-63FB-8645-B8BD-0D80D4B5BCAD}">
      <dgm:prSet/>
      <dgm:spPr/>
      <dgm:t>
        <a:bodyPr/>
        <a:lstStyle/>
        <a:p>
          <a:endParaRPr lang="en-US"/>
        </a:p>
      </dgm:t>
    </dgm:pt>
    <dgm:pt modelId="{FC3DF121-ACD7-C744-98BB-D88BC1C4FA1A}">
      <dgm:prSet phldrT="Write a description of the significance of this event"/>
      <dgm:spPr/>
      <dgm:t>
        <a:bodyPr/>
        <a:lstStyle/>
        <a:p>
          <a:r>
            <a:rPr lang="en-US" dirty="0"/>
            <a:t>Google DeepMind published </a:t>
          </a:r>
          <a:r>
            <a:rPr lang="en-US" b="1" dirty="0"/>
            <a:t>WaveNet</a:t>
          </a:r>
          <a:r>
            <a:rPr lang="en-US" dirty="0"/>
            <a:t>.</a:t>
          </a:r>
        </a:p>
      </dgm:t>
    </dgm:pt>
    <dgm:pt modelId="{7159736F-339D-D344-809A-FFFD7F0DB09A}" type="parTrans" cxnId="{100485B3-C9FB-2442-B729-611F0B5F30CF}">
      <dgm:prSet/>
      <dgm:spPr/>
      <dgm:t>
        <a:bodyPr/>
        <a:lstStyle/>
        <a:p>
          <a:endParaRPr lang="en-US"/>
        </a:p>
      </dgm:t>
    </dgm:pt>
    <dgm:pt modelId="{E09E7F61-390C-5B4C-89D2-A7D121FDAD0E}" type="sibTrans" cxnId="{100485B3-C9FB-2442-B729-611F0B5F30CF}">
      <dgm:prSet/>
      <dgm:spPr/>
      <dgm:t>
        <a:bodyPr/>
        <a:lstStyle/>
        <a:p>
          <a:endParaRPr lang="en-US"/>
        </a:p>
      </dgm:t>
    </dgm:pt>
    <dgm:pt modelId="{502A1853-218E-EB41-872A-1B4A82621503}">
      <dgm:prSet phldrT="Add an event"/>
      <dgm:spPr/>
      <dgm:t>
        <a:bodyPr/>
        <a:lstStyle/>
        <a:p>
          <a:pPr>
            <a:defRPr b="1"/>
          </a:pPr>
          <a:r>
            <a:rPr lang="en-US" dirty="0"/>
            <a:t>2019</a:t>
          </a:r>
        </a:p>
      </dgm:t>
    </dgm:pt>
    <dgm:pt modelId="{B2650F3C-FA1C-D843-8B79-2929703D1E80}" type="parTrans" cxnId="{F9FB132E-7B7C-F34D-BACB-0B7822E98DF8}">
      <dgm:prSet/>
      <dgm:spPr/>
      <dgm:t>
        <a:bodyPr/>
        <a:lstStyle/>
        <a:p>
          <a:endParaRPr lang="en-US"/>
        </a:p>
      </dgm:t>
    </dgm:pt>
    <dgm:pt modelId="{F121DAA7-3122-B44E-A399-C007E5900016}" type="sibTrans" cxnId="{F9FB132E-7B7C-F34D-BACB-0B7822E98DF8}">
      <dgm:prSet/>
      <dgm:spPr/>
      <dgm:t>
        <a:bodyPr/>
        <a:lstStyle/>
        <a:p>
          <a:endParaRPr lang="en-US"/>
        </a:p>
      </dgm:t>
    </dgm:pt>
    <dgm:pt modelId="{55920D9D-09A0-9A4C-B765-D7FF086E75C8}">
      <dgm:prSet phldrT="Write a description of the significance of this event"/>
      <dgm:spPr/>
      <dgm:t>
        <a:bodyPr/>
        <a:lstStyle/>
        <a:p>
          <a:r>
            <a:rPr lang="en-US" dirty="0"/>
            <a:t>Facebook AI published </a:t>
          </a:r>
          <a:r>
            <a:rPr lang="en-US" b="1" dirty="0"/>
            <a:t>Wav2Vec</a:t>
          </a:r>
          <a:r>
            <a:rPr lang="en-US" dirty="0"/>
            <a:t>.</a:t>
          </a:r>
        </a:p>
      </dgm:t>
    </dgm:pt>
    <dgm:pt modelId="{3B96EC20-1DE8-4A4E-8E6D-E1CD6176BA7A}" type="parTrans" cxnId="{11C71B98-2844-2644-B65F-0471DEB274F5}">
      <dgm:prSet/>
      <dgm:spPr/>
      <dgm:t>
        <a:bodyPr/>
        <a:lstStyle/>
        <a:p>
          <a:endParaRPr lang="en-US"/>
        </a:p>
      </dgm:t>
    </dgm:pt>
    <dgm:pt modelId="{995230BA-C3EA-6B45-8180-B435373EEF5D}" type="sibTrans" cxnId="{11C71B98-2844-2644-B65F-0471DEB274F5}">
      <dgm:prSet/>
      <dgm:spPr/>
      <dgm:t>
        <a:bodyPr/>
        <a:lstStyle/>
        <a:p>
          <a:endParaRPr lang="en-US"/>
        </a:p>
      </dgm:t>
    </dgm:pt>
    <dgm:pt modelId="{A247908E-87E9-904B-8A78-4BA5A0B2BEC4}">
      <dgm:prSet phldrT="Add an event"/>
      <dgm:spPr/>
      <dgm:t>
        <a:bodyPr/>
        <a:lstStyle/>
        <a:p>
          <a:pPr>
            <a:defRPr b="1"/>
          </a:pPr>
          <a:r>
            <a:rPr lang="en-US" dirty="0"/>
            <a:t>2020</a:t>
          </a:r>
        </a:p>
      </dgm:t>
    </dgm:pt>
    <dgm:pt modelId="{D2536BD9-5E05-4442-809A-AA4B760C2316}" type="parTrans" cxnId="{85CA533F-0DCE-DF4A-9617-A3517F76D77E}">
      <dgm:prSet/>
      <dgm:spPr/>
      <dgm:t>
        <a:bodyPr/>
        <a:lstStyle/>
        <a:p>
          <a:endParaRPr lang="en-US"/>
        </a:p>
      </dgm:t>
    </dgm:pt>
    <dgm:pt modelId="{5D1B8C1C-0844-4E44-89BA-EACB234E7852}" type="sibTrans" cxnId="{85CA533F-0DCE-DF4A-9617-A3517F76D77E}">
      <dgm:prSet/>
      <dgm:spPr/>
      <dgm:t>
        <a:bodyPr/>
        <a:lstStyle/>
        <a:p>
          <a:endParaRPr lang="en-US"/>
        </a:p>
      </dgm:t>
    </dgm:pt>
    <dgm:pt modelId="{E1944FC6-EE8D-314B-8A4A-1C9AEC286DFC}">
      <dgm:prSet phldrT="Write a description of the significance of this event"/>
      <dgm:spPr/>
      <dgm:t>
        <a:bodyPr/>
        <a:lstStyle/>
        <a:p>
          <a:r>
            <a:rPr lang="en-US" dirty="0"/>
            <a:t>Facebook AI published </a:t>
          </a:r>
          <a:r>
            <a:rPr lang="en-US" b="1" dirty="0"/>
            <a:t>VQ-Wav2Vec</a:t>
          </a:r>
          <a:r>
            <a:rPr lang="en-US" dirty="0"/>
            <a:t>.</a:t>
          </a:r>
        </a:p>
      </dgm:t>
    </dgm:pt>
    <dgm:pt modelId="{37DC692A-C191-9941-A2B3-2D92F0A4DC51}" type="parTrans" cxnId="{880B6426-1708-BF43-B044-04E6D4D9CA12}">
      <dgm:prSet/>
      <dgm:spPr/>
      <dgm:t>
        <a:bodyPr/>
        <a:lstStyle/>
        <a:p>
          <a:endParaRPr lang="en-US"/>
        </a:p>
      </dgm:t>
    </dgm:pt>
    <dgm:pt modelId="{5B364107-C02F-9644-AE55-A8D1621D2070}" type="sibTrans" cxnId="{880B6426-1708-BF43-B044-04E6D4D9CA12}">
      <dgm:prSet/>
      <dgm:spPr/>
      <dgm:t>
        <a:bodyPr/>
        <a:lstStyle/>
        <a:p>
          <a:endParaRPr lang="en-US"/>
        </a:p>
      </dgm:t>
    </dgm:pt>
    <dgm:pt modelId="{426F9645-52EF-D34A-B70D-A9A49A3A449E}">
      <dgm:prSet phldrT="Add an event"/>
      <dgm:spPr/>
      <dgm:t>
        <a:bodyPr/>
        <a:lstStyle/>
        <a:p>
          <a:pPr>
            <a:defRPr b="1"/>
          </a:pPr>
          <a:r>
            <a:rPr lang="en-US" dirty="0"/>
            <a:t>2020</a:t>
          </a:r>
        </a:p>
      </dgm:t>
    </dgm:pt>
    <dgm:pt modelId="{3885AAF2-3B5D-3D4E-AA0B-4A431143C159}" type="parTrans" cxnId="{C0CF0E55-0343-5042-A562-FA298C6034CC}">
      <dgm:prSet/>
      <dgm:spPr/>
      <dgm:t>
        <a:bodyPr/>
        <a:lstStyle/>
        <a:p>
          <a:endParaRPr lang="en-US"/>
        </a:p>
      </dgm:t>
    </dgm:pt>
    <dgm:pt modelId="{A64BB266-46E7-9E43-B219-7C94B1DD1E9B}" type="sibTrans" cxnId="{C0CF0E55-0343-5042-A562-FA298C6034CC}">
      <dgm:prSet/>
      <dgm:spPr/>
      <dgm:t>
        <a:bodyPr/>
        <a:lstStyle/>
        <a:p>
          <a:endParaRPr lang="en-US"/>
        </a:p>
      </dgm:t>
    </dgm:pt>
    <dgm:pt modelId="{161367F0-0184-3F4E-9A40-0D018B3EDED5}">
      <dgm:prSet phldrT="Write a description of the significance of this event"/>
      <dgm:spPr/>
      <dgm:t>
        <a:bodyPr/>
        <a:lstStyle/>
        <a:p>
          <a:r>
            <a:rPr lang="en-US" dirty="0"/>
            <a:t>Facebook AI published </a:t>
          </a:r>
          <a:r>
            <a:rPr lang="en-US" b="1" dirty="0"/>
            <a:t>Wav2Vec 2.0</a:t>
          </a:r>
          <a:r>
            <a:rPr lang="en-US" dirty="0"/>
            <a:t>.</a:t>
          </a:r>
        </a:p>
      </dgm:t>
    </dgm:pt>
    <dgm:pt modelId="{7B1E0652-2F9E-1141-B94A-7BCC66748743}" type="parTrans" cxnId="{1AE3F728-F7F1-B449-B74F-64BFFA6D2BFE}">
      <dgm:prSet/>
      <dgm:spPr/>
      <dgm:t>
        <a:bodyPr/>
        <a:lstStyle/>
        <a:p>
          <a:endParaRPr lang="en-US"/>
        </a:p>
      </dgm:t>
    </dgm:pt>
    <dgm:pt modelId="{8DABC5D7-1A3B-AA47-890D-78E90E688398}" type="sibTrans" cxnId="{1AE3F728-F7F1-B449-B74F-64BFFA6D2BFE}">
      <dgm:prSet/>
      <dgm:spPr/>
      <dgm:t>
        <a:bodyPr/>
        <a:lstStyle/>
        <a:p>
          <a:endParaRPr lang="en-US"/>
        </a:p>
      </dgm:t>
    </dgm:pt>
    <dgm:pt modelId="{4F0DCBB8-3036-3748-A8A4-7BDD5C8E894C}">
      <dgm:prSet phldrT="Add an event"/>
      <dgm:spPr/>
      <dgm:t>
        <a:bodyPr/>
        <a:lstStyle/>
        <a:p>
          <a:pPr>
            <a:defRPr b="1"/>
          </a:pPr>
          <a:r>
            <a:rPr lang="en-US" dirty="0"/>
            <a:t>2021</a:t>
          </a:r>
        </a:p>
      </dgm:t>
    </dgm:pt>
    <dgm:pt modelId="{2F1FB9D6-726A-744E-AC55-526022629A85}" type="parTrans" cxnId="{2AA1FC3F-AADF-6648-9E57-A5A5E08EDB07}">
      <dgm:prSet/>
      <dgm:spPr/>
      <dgm:t>
        <a:bodyPr/>
        <a:lstStyle/>
        <a:p>
          <a:endParaRPr lang="en-US"/>
        </a:p>
      </dgm:t>
    </dgm:pt>
    <dgm:pt modelId="{76872827-D461-1743-8B9F-9D32900316C2}" type="sibTrans" cxnId="{2AA1FC3F-AADF-6648-9E57-A5A5E08EDB07}">
      <dgm:prSet/>
      <dgm:spPr/>
      <dgm:t>
        <a:bodyPr/>
        <a:lstStyle/>
        <a:p>
          <a:endParaRPr lang="en-US"/>
        </a:p>
      </dgm:t>
    </dgm:pt>
    <dgm:pt modelId="{AA33A89A-4DFC-0541-B714-E673A617DFC4}">
      <dgm:prSet phldrT="Write a description of the significance of this event"/>
      <dgm:spPr/>
      <dgm:t>
        <a:bodyPr/>
        <a:lstStyle/>
        <a:p>
          <a:r>
            <a:rPr lang="en-US" dirty="0"/>
            <a:t>QWEN published </a:t>
          </a:r>
          <a:r>
            <a:rPr lang="en-US" b="1" dirty="0"/>
            <a:t>Qwen-Audio-VAE</a:t>
          </a:r>
          <a:r>
            <a:rPr lang="en-US" dirty="0"/>
            <a:t>.</a:t>
          </a:r>
        </a:p>
      </dgm:t>
    </dgm:pt>
    <dgm:pt modelId="{9357BC2D-CA65-A243-AA10-03DCFE585620}" type="parTrans" cxnId="{51E66F9C-A64F-7849-86B1-18A5BFEC7BE7}">
      <dgm:prSet/>
      <dgm:spPr/>
      <dgm:t>
        <a:bodyPr/>
        <a:lstStyle/>
        <a:p>
          <a:endParaRPr lang="en-US"/>
        </a:p>
      </dgm:t>
    </dgm:pt>
    <dgm:pt modelId="{2A317927-188C-8744-8957-22E8A01DB1C1}" type="sibTrans" cxnId="{51E66F9C-A64F-7849-86B1-18A5BFEC7BE7}">
      <dgm:prSet/>
      <dgm:spPr/>
      <dgm:t>
        <a:bodyPr/>
        <a:lstStyle/>
        <a:p>
          <a:endParaRPr lang="en-US"/>
        </a:p>
      </dgm:t>
    </dgm:pt>
    <dgm:pt modelId="{7FD00308-8A45-5E4F-A785-3CAB396CAF30}">
      <dgm:prSet phldrT="Write a description of the significance of this event"/>
      <dgm:spPr/>
      <dgm:t>
        <a:bodyPr/>
        <a:lstStyle/>
        <a:p>
          <a:pPr>
            <a:defRPr b="1"/>
          </a:pPr>
          <a:r>
            <a:rPr lang="en-US" dirty="0"/>
            <a:t>2022</a:t>
          </a:r>
        </a:p>
      </dgm:t>
    </dgm:pt>
    <dgm:pt modelId="{A5D9448D-29F5-2F41-BEB5-694B80FA2301}" type="parTrans" cxnId="{E3A1C3E2-69ED-3643-B0A0-4AB4ACBF00C0}">
      <dgm:prSet/>
      <dgm:spPr/>
      <dgm:t>
        <a:bodyPr/>
        <a:lstStyle/>
        <a:p>
          <a:endParaRPr lang="en-US"/>
        </a:p>
      </dgm:t>
    </dgm:pt>
    <dgm:pt modelId="{055F370C-382A-8544-AC17-2F38B7D0FFB9}" type="sibTrans" cxnId="{E3A1C3E2-69ED-3643-B0A0-4AB4ACBF00C0}">
      <dgm:prSet/>
      <dgm:spPr/>
      <dgm:t>
        <a:bodyPr/>
        <a:lstStyle/>
        <a:p>
          <a:endParaRPr lang="en-US"/>
        </a:p>
      </dgm:t>
    </dgm:pt>
    <dgm:pt modelId="{BA4B5B8C-1CBA-E947-9445-8DEB684DCBC8}">
      <dgm:prSet phldrT="Write a description of the significance of this event"/>
      <dgm:spPr/>
      <dgm:t>
        <a:bodyPr/>
        <a:lstStyle/>
        <a:p>
          <a:r>
            <a:rPr lang="en-US" dirty="0"/>
            <a:t>Microsoft published </a:t>
          </a:r>
          <a:r>
            <a:rPr lang="en-US" b="1" dirty="0"/>
            <a:t>WavLM</a:t>
          </a:r>
          <a:r>
            <a:rPr lang="en-US" dirty="0"/>
            <a:t>.</a:t>
          </a:r>
        </a:p>
      </dgm:t>
    </dgm:pt>
    <dgm:pt modelId="{F8C7CF6E-03A3-8F48-BB12-CB55D5732D52}" type="parTrans" cxnId="{CEB3425E-69FA-E947-987A-5976F5208E29}">
      <dgm:prSet/>
      <dgm:spPr/>
      <dgm:t>
        <a:bodyPr/>
        <a:lstStyle/>
        <a:p>
          <a:endParaRPr lang="en-US"/>
        </a:p>
      </dgm:t>
    </dgm:pt>
    <dgm:pt modelId="{B66296FC-6492-E642-AED2-8F7E082328CE}" type="sibTrans" cxnId="{CEB3425E-69FA-E947-987A-5976F5208E29}">
      <dgm:prSet/>
      <dgm:spPr/>
      <dgm:t>
        <a:bodyPr/>
        <a:lstStyle/>
        <a:p>
          <a:endParaRPr lang="en-US"/>
        </a:p>
      </dgm:t>
    </dgm:pt>
    <dgm:pt modelId="{78F24C40-5E57-A14F-88A7-A0EF74D4B34C}">
      <dgm:prSet phldrT="Write a description of the significance of this event"/>
      <dgm:spPr/>
      <dgm:t>
        <a:bodyPr/>
        <a:lstStyle/>
        <a:p>
          <a:pPr>
            <a:defRPr b="1"/>
          </a:pPr>
          <a:r>
            <a:rPr lang="en-US" dirty="0"/>
            <a:t>2022</a:t>
          </a:r>
        </a:p>
      </dgm:t>
    </dgm:pt>
    <dgm:pt modelId="{446F8FFE-0FB1-8642-9A86-FDB0715327FD}" type="parTrans" cxnId="{2D8706D3-D407-9344-AC77-BDE4881C7288}">
      <dgm:prSet/>
      <dgm:spPr/>
      <dgm:t>
        <a:bodyPr/>
        <a:lstStyle/>
        <a:p>
          <a:endParaRPr lang="en-US"/>
        </a:p>
      </dgm:t>
    </dgm:pt>
    <dgm:pt modelId="{2BEE0559-88CA-2F48-B6CB-089329C17869}" type="sibTrans" cxnId="{2D8706D3-D407-9344-AC77-BDE4881C7288}">
      <dgm:prSet/>
      <dgm:spPr/>
      <dgm:t>
        <a:bodyPr/>
        <a:lstStyle/>
        <a:p>
          <a:endParaRPr lang="en-US"/>
        </a:p>
      </dgm:t>
    </dgm:pt>
    <dgm:pt modelId="{EC051F90-8E29-2844-9036-2641634AB9F3}">
      <dgm:prSet phldrT="Write a description of the significance of this event"/>
      <dgm:spPr/>
      <dgm:t>
        <a:bodyPr/>
        <a:lstStyle/>
        <a:p>
          <a:r>
            <a:rPr lang="en-US" dirty="0"/>
            <a:t>OpenAI published </a:t>
          </a:r>
          <a:r>
            <a:rPr lang="en-US" b="1" dirty="0"/>
            <a:t>Whisper</a:t>
          </a:r>
          <a:r>
            <a:rPr lang="en-US" dirty="0"/>
            <a:t>.</a:t>
          </a:r>
        </a:p>
      </dgm:t>
    </dgm:pt>
    <dgm:pt modelId="{86B9D38B-FEBE-5845-9BC7-3E16A7E80647}" type="parTrans" cxnId="{AEB84312-75D0-CA49-A47B-24CE6992992D}">
      <dgm:prSet/>
      <dgm:spPr/>
      <dgm:t>
        <a:bodyPr/>
        <a:lstStyle/>
        <a:p>
          <a:endParaRPr lang="en-US"/>
        </a:p>
      </dgm:t>
    </dgm:pt>
    <dgm:pt modelId="{C97E0E2E-678A-484D-AE97-179FE525BE91}" type="sibTrans" cxnId="{AEB84312-75D0-CA49-A47B-24CE6992992D}">
      <dgm:prSet/>
      <dgm:spPr/>
      <dgm:t>
        <a:bodyPr/>
        <a:lstStyle/>
        <a:p>
          <a:endParaRPr lang="en-US"/>
        </a:p>
      </dgm:t>
    </dgm:pt>
    <dgm:pt modelId="{94070037-E75F-9D42-8EDA-A6A5BB62722C}">
      <dgm:prSet phldrT="Write a description of the significance of this event"/>
      <dgm:spPr/>
      <dgm:t>
        <a:bodyPr/>
        <a:lstStyle/>
        <a:p>
          <a:pPr>
            <a:defRPr b="1"/>
          </a:pPr>
          <a:r>
            <a:rPr lang="en-US" dirty="0"/>
            <a:t>2024</a:t>
          </a:r>
        </a:p>
      </dgm:t>
    </dgm:pt>
    <dgm:pt modelId="{ED115929-C4A5-114A-A02E-2CC69E01C0E0}" type="parTrans" cxnId="{D7929912-0D3F-764C-808B-852AA0D4A756}">
      <dgm:prSet/>
      <dgm:spPr/>
      <dgm:t>
        <a:bodyPr/>
        <a:lstStyle/>
        <a:p>
          <a:endParaRPr lang="en-US"/>
        </a:p>
      </dgm:t>
    </dgm:pt>
    <dgm:pt modelId="{834A84E9-A25B-B645-B7F7-35F5691CAA19}" type="sibTrans" cxnId="{D7929912-0D3F-764C-808B-852AA0D4A756}">
      <dgm:prSet/>
      <dgm:spPr/>
      <dgm:t>
        <a:bodyPr/>
        <a:lstStyle/>
        <a:p>
          <a:endParaRPr lang="en-US"/>
        </a:p>
      </dgm:t>
    </dgm:pt>
    <dgm:pt modelId="{625E377C-CA82-4940-834C-E1202CFBC2AB}">
      <dgm:prSet phldrT="Write a description of the significance of this event"/>
      <dgm:spPr/>
      <dgm:t>
        <a:bodyPr/>
        <a:lstStyle/>
        <a:p>
          <a:r>
            <a:rPr lang="en-US" dirty="0"/>
            <a:t>QWEN published </a:t>
          </a:r>
          <a:r>
            <a:rPr lang="en-US" b="1" dirty="0"/>
            <a:t>Qwen2-Audio</a:t>
          </a:r>
          <a:r>
            <a:rPr lang="en-US" dirty="0"/>
            <a:t>.</a:t>
          </a:r>
        </a:p>
      </dgm:t>
    </dgm:pt>
    <dgm:pt modelId="{990F42AB-9C80-0441-A6CA-A44291AEEDC9}" type="parTrans" cxnId="{305DD532-52E9-7646-8297-475ACB877768}">
      <dgm:prSet/>
      <dgm:spPr/>
      <dgm:t>
        <a:bodyPr/>
        <a:lstStyle/>
        <a:p>
          <a:endParaRPr lang="en-US"/>
        </a:p>
      </dgm:t>
    </dgm:pt>
    <dgm:pt modelId="{B7D9BBAD-1D67-2B41-84FD-C4EBBFCCE5EA}" type="sibTrans" cxnId="{305DD532-52E9-7646-8297-475ACB877768}">
      <dgm:prSet/>
      <dgm:spPr/>
      <dgm:t>
        <a:bodyPr/>
        <a:lstStyle/>
        <a:p>
          <a:endParaRPr lang="en-US"/>
        </a:p>
      </dgm:t>
    </dgm:pt>
    <dgm:pt modelId="{72D2370D-41ED-A344-A104-EE35D8A05DC4}">
      <dgm:prSet phldrT="Write a description of the significance of this event"/>
      <dgm:spPr/>
      <dgm:t>
        <a:bodyPr/>
        <a:lstStyle/>
        <a:p>
          <a:pPr>
            <a:defRPr b="1"/>
          </a:pPr>
          <a:r>
            <a:rPr lang="en-US" dirty="0"/>
            <a:t>2026</a:t>
          </a:r>
        </a:p>
      </dgm:t>
    </dgm:pt>
    <dgm:pt modelId="{6D9D66CE-DC8C-1A4D-AE82-DE8FDA1F453F}" type="parTrans" cxnId="{AA7A32B4-0A1D-8F40-876A-4BDF7FF88839}">
      <dgm:prSet/>
      <dgm:spPr/>
      <dgm:t>
        <a:bodyPr/>
        <a:lstStyle/>
        <a:p>
          <a:endParaRPr lang="en-US"/>
        </a:p>
      </dgm:t>
    </dgm:pt>
    <dgm:pt modelId="{B951A048-4B9A-E248-B652-BCD997A70885}" type="sibTrans" cxnId="{AA7A32B4-0A1D-8F40-876A-4BDF7FF88839}">
      <dgm:prSet/>
      <dgm:spPr/>
      <dgm:t>
        <a:bodyPr/>
        <a:lstStyle/>
        <a:p>
          <a:endParaRPr lang="en-US"/>
        </a:p>
      </dgm:t>
    </dgm:pt>
    <dgm:pt modelId="{126B007A-6958-0A47-878D-F1EFF7A0ACD8}">
      <dgm:prSet phldrT="Write a description of the significance of this event"/>
      <dgm:spPr/>
      <dgm:t>
        <a:bodyPr/>
        <a:lstStyle/>
        <a:p>
          <a:r>
            <a:rPr lang="en-US" dirty="0"/>
            <a:t>Facebook AI published </a:t>
          </a:r>
          <a:r>
            <a:rPr lang="en-US" b="1" dirty="0"/>
            <a:t>HuBERT</a:t>
          </a:r>
          <a:r>
            <a:rPr lang="en-US" dirty="0"/>
            <a:t>.</a:t>
          </a:r>
        </a:p>
      </dgm:t>
    </dgm:pt>
    <dgm:pt modelId="{67C74A33-8FB6-3646-A8F8-B41536A5E8BF}" type="parTrans" cxnId="{CDFE31DE-5580-004C-829D-406C5E34D3A6}">
      <dgm:prSet/>
      <dgm:spPr/>
      <dgm:t>
        <a:bodyPr/>
        <a:lstStyle/>
        <a:p>
          <a:endParaRPr lang="en-US"/>
        </a:p>
      </dgm:t>
    </dgm:pt>
    <dgm:pt modelId="{64F27307-A6AA-4D48-9BB0-4E40EFB10899}" type="sibTrans" cxnId="{CDFE31DE-5580-004C-829D-406C5E34D3A6}">
      <dgm:prSet/>
      <dgm:spPr/>
      <dgm:t>
        <a:bodyPr/>
        <a:lstStyle/>
        <a:p>
          <a:endParaRPr lang="en-US"/>
        </a:p>
      </dgm:t>
    </dgm:pt>
    <dgm:pt modelId="{046A19D1-2C22-6A49-869B-A8EFFBD5A249}" type="pres">
      <dgm:prSet presAssocID="{420BD2A2-A30A-DB4D-95C7-B9D1378EE4B9}" presName="root" presStyleCnt="0">
        <dgm:presLayoutVars>
          <dgm:dir/>
          <dgm:animLvl val="lvl"/>
        </dgm:presLayoutVars>
      </dgm:prSet>
      <dgm:spPr/>
    </dgm:pt>
    <dgm:pt modelId="{24A51696-972A-604D-B7AB-E49ACC61AEC1}" type="pres">
      <dgm:prSet presAssocID="{420BD2A2-A30A-DB4D-95C7-B9D1378EE4B9}" presName="divider" presStyleCnt="0"/>
      <dgm:spPr/>
    </dgm:pt>
    <dgm:pt modelId="{A147CFFD-76CF-6F4A-81C0-137C1A9C211A}" type="pres">
      <dgm:prSet presAssocID="{420BD2A2-A30A-DB4D-95C7-B9D1378EE4B9}" presName="rectBar" presStyleLbl="dkBgShp" presStyleIdx="0" presStyleCnt="11"/>
      <dgm:spPr>
        <a:gradFill rotWithShape="0">
          <a:gsLst>
            <a:gs pos="0">
              <a:schemeClr val="accent1">
                <a:tint val="76000"/>
              </a:schemeClr>
            </a:gs>
            <a:gs pos="100000">
              <a:schemeClr val="accent1">
                <a:tint val="76000"/>
              </a:schemeClr>
            </a:gs>
          </a:gsLst>
          <a:lin ang="0" scaled="0"/>
        </a:gradFill>
        <a:ln>
          <a:noFill/>
        </a:ln>
        <a:effectLst/>
      </dgm:spPr>
    </dgm:pt>
    <dgm:pt modelId="{3D264C97-E2E5-944E-95C9-E75F48EA6C73}" type="pres">
      <dgm:prSet presAssocID="{420BD2A2-A30A-DB4D-95C7-B9D1378EE4B9}" presName="chevronArrow" presStyleLbl="dkBgShp" presStyleIdx="1" presStyleCnt="11"/>
      <dgm:spPr>
        <a:gradFill rotWithShape="0">
          <a:gsLst>
            <a:gs pos="0">
              <a:schemeClr val="accent1">
                <a:tint val="76000"/>
              </a:schemeClr>
            </a:gs>
            <a:gs pos="100000">
              <a:schemeClr val="accent1">
                <a:tint val="76000"/>
              </a:schemeClr>
            </a:gs>
          </a:gsLst>
          <a:lin ang="0" scaled="0"/>
        </a:gradFill>
        <a:ln>
          <a:noFill/>
        </a:ln>
        <a:effectLst/>
      </dgm:spPr>
    </dgm:pt>
    <dgm:pt modelId="{90AF9D91-8D67-BE46-8655-B461D33DFC44}" type="pres">
      <dgm:prSet presAssocID="{420BD2A2-A30A-DB4D-95C7-B9D1378EE4B9}" presName="nodes" presStyleCnt="0">
        <dgm:presLayoutVars>
          <dgm:chMax/>
          <dgm:chPref/>
          <dgm:animLvl val="lvl"/>
        </dgm:presLayoutVars>
      </dgm:prSet>
      <dgm:spPr/>
    </dgm:pt>
    <dgm:pt modelId="{C044E2C6-F336-CC4A-9C57-19DFF2FBB250}" type="pres">
      <dgm:prSet presAssocID="{D05018FF-9299-CC48-BB0C-491D40B4505A}" presName="composite" presStyleCnt="0"/>
      <dgm:spPr/>
    </dgm:pt>
    <dgm:pt modelId="{4C21CDC9-4427-104E-8C96-54C46ED39B89}" type="pres">
      <dgm:prSet presAssocID="{D05018FF-9299-CC48-BB0C-491D40B4505A}" presName="DropPinPlaceHolder" presStyleCnt="0"/>
      <dgm:spPr/>
    </dgm:pt>
    <dgm:pt modelId="{A3CF9789-476E-3042-A3C9-76FDCC219CE0}" type="pres">
      <dgm:prSet presAssocID="{D05018FF-9299-CC48-BB0C-491D40B4505A}" presName="DropPin" presStyleLbl="alignNode1" presStyleIdx="0" presStyleCnt="9"/>
      <dgm:spPr/>
    </dgm:pt>
    <dgm:pt modelId="{36EBE379-8C60-5441-80AE-383B054EB628}" type="pres">
      <dgm:prSet presAssocID="{D05018FF-9299-CC48-BB0C-491D40B4505A}" presName="Ellipse" presStyleLbl="fgAcc1" presStyleIdx="0" presStyleCnt="9"/>
      <dgm:spPr/>
    </dgm:pt>
    <dgm:pt modelId="{999C5838-AA17-334F-A3B2-E8CEBFE4CDDD}" type="pres">
      <dgm:prSet presAssocID="{D05018FF-9299-CC48-BB0C-491D40B4505A}" presName="L2TextContainer" presStyleLbl="revTx" presStyleIdx="0" presStyleCnt="18">
        <dgm:presLayoutVars>
          <dgm:bulletEnabled val="1"/>
        </dgm:presLayoutVars>
      </dgm:prSet>
      <dgm:spPr/>
    </dgm:pt>
    <dgm:pt modelId="{645994FB-6897-2446-9021-3B4BF3F15E15}" type="pres">
      <dgm:prSet presAssocID="{D05018FF-9299-CC48-BB0C-491D40B4505A}" presName="L1TextContainer" presStyleLbl="revTx" presStyleIdx="1" presStyleCnt="18">
        <dgm:presLayoutVars>
          <dgm:chMax val="1"/>
          <dgm:chPref val="1"/>
          <dgm:bulletEnabled val="1"/>
        </dgm:presLayoutVars>
      </dgm:prSet>
      <dgm:spPr/>
    </dgm:pt>
    <dgm:pt modelId="{B9BF7EB2-B16C-7E40-B219-46A32C60DA20}" type="pres">
      <dgm:prSet presAssocID="{D05018FF-9299-CC48-BB0C-491D40B4505A}" presName="ConnectLine" presStyleLbl="dkBgShp" presStyleIdx="2" presStyleCnt="11"/>
      <dgm:spPr/>
    </dgm:pt>
    <dgm:pt modelId="{356AB216-4222-F145-95A1-845F35D5B8E9}" type="pres">
      <dgm:prSet presAssocID="{D05018FF-9299-CC48-BB0C-491D40B4505A}" presName="ConnectorPoint" presStyleCnt="0"/>
      <dgm:spPr/>
    </dgm:pt>
    <dgm:pt modelId="{C4C67FE7-D263-1A46-808D-F15C47291199}" type="pres">
      <dgm:prSet presAssocID="{D05018FF-9299-CC48-BB0C-491D40B4505A}" presName="Bullet" presStyleLbl="lnNode1" presStyleIdx="0" presStyleCnt="9"/>
      <dgm:spPr/>
    </dgm:pt>
    <dgm:pt modelId="{6DABF712-32C0-3D46-AB48-BF53AEC426D5}" type="pres">
      <dgm:prSet presAssocID="{D05018FF-9299-CC48-BB0C-491D40B4505A}" presName="EmptyPlaceHolder" presStyleCnt="0"/>
      <dgm:spPr/>
    </dgm:pt>
    <dgm:pt modelId="{68D3C234-27CD-6B45-8CED-F9C4C1B7D63E}" type="pres">
      <dgm:prSet presAssocID="{65E9C06E-D312-7145-AF6C-87B21E3BC810}" presName="spaceBetweenRectangles" presStyleCnt="0"/>
      <dgm:spPr/>
    </dgm:pt>
    <dgm:pt modelId="{A5A9F99C-0806-B946-AC93-EBF3965A8875}" type="pres">
      <dgm:prSet presAssocID="{502A1853-218E-EB41-872A-1B4A82621503}" presName="composite" presStyleCnt="0"/>
      <dgm:spPr/>
    </dgm:pt>
    <dgm:pt modelId="{44FAFC62-CD26-6545-846D-DA7413E51E8B}" type="pres">
      <dgm:prSet presAssocID="{502A1853-218E-EB41-872A-1B4A82621503}" presName="DropPinPlaceHolder" presStyleCnt="0"/>
      <dgm:spPr/>
    </dgm:pt>
    <dgm:pt modelId="{8BE52C48-F2FF-F246-9C5C-929B23737FA3}" type="pres">
      <dgm:prSet presAssocID="{502A1853-218E-EB41-872A-1B4A82621503}" presName="DropPin" presStyleLbl="alignNode1" presStyleIdx="1" presStyleCnt="9"/>
      <dgm:spPr/>
    </dgm:pt>
    <dgm:pt modelId="{D6CE161E-DF2E-7A44-9E14-A102E6A4AD91}" type="pres">
      <dgm:prSet presAssocID="{502A1853-218E-EB41-872A-1B4A82621503}" presName="Ellipse" presStyleLbl="fgAcc1" presStyleIdx="1" presStyleCnt="9"/>
      <dgm:spPr/>
    </dgm:pt>
    <dgm:pt modelId="{2C618A55-502E-544C-BE06-4DB9A2766600}" type="pres">
      <dgm:prSet presAssocID="{502A1853-218E-EB41-872A-1B4A82621503}" presName="L2TextContainer" presStyleLbl="revTx" presStyleIdx="2" presStyleCnt="18">
        <dgm:presLayoutVars>
          <dgm:bulletEnabled val="1"/>
        </dgm:presLayoutVars>
      </dgm:prSet>
      <dgm:spPr/>
    </dgm:pt>
    <dgm:pt modelId="{44B216BC-5AAA-8F41-A457-FA868D6F2737}" type="pres">
      <dgm:prSet presAssocID="{502A1853-218E-EB41-872A-1B4A82621503}" presName="L1TextContainer" presStyleLbl="revTx" presStyleIdx="3" presStyleCnt="18">
        <dgm:presLayoutVars>
          <dgm:chMax val="1"/>
          <dgm:chPref val="1"/>
          <dgm:bulletEnabled val="1"/>
        </dgm:presLayoutVars>
      </dgm:prSet>
      <dgm:spPr/>
    </dgm:pt>
    <dgm:pt modelId="{4517E643-C36C-1A48-A185-16BD4E1CFB2C}" type="pres">
      <dgm:prSet presAssocID="{502A1853-218E-EB41-872A-1B4A82621503}" presName="ConnectLine" presStyleLbl="dkBgShp" presStyleIdx="3" presStyleCnt="11"/>
      <dgm:spPr/>
    </dgm:pt>
    <dgm:pt modelId="{72A7930D-F0D6-CD4A-992C-720DD45C5231}" type="pres">
      <dgm:prSet presAssocID="{502A1853-218E-EB41-872A-1B4A82621503}" presName="ConnectorPoint" presStyleCnt="0"/>
      <dgm:spPr/>
    </dgm:pt>
    <dgm:pt modelId="{A22EB7E5-DBF0-244F-B2C8-ED7CE656D9AC}" type="pres">
      <dgm:prSet presAssocID="{502A1853-218E-EB41-872A-1B4A82621503}" presName="Bullet" presStyleLbl="lnNode1" presStyleIdx="1" presStyleCnt="9"/>
      <dgm:spPr/>
    </dgm:pt>
    <dgm:pt modelId="{F4045B17-055E-F54B-8358-A9D2A81DC5E9}" type="pres">
      <dgm:prSet presAssocID="{502A1853-218E-EB41-872A-1B4A82621503}" presName="EmptyPlaceHolder" presStyleCnt="0"/>
      <dgm:spPr/>
    </dgm:pt>
    <dgm:pt modelId="{BFF5AD5F-81DC-1947-A582-E8095C58AE04}" type="pres">
      <dgm:prSet presAssocID="{F121DAA7-3122-B44E-A399-C007E5900016}" presName="spaceBetweenRectangles" presStyleCnt="0"/>
      <dgm:spPr/>
    </dgm:pt>
    <dgm:pt modelId="{714F09C4-8E9D-8A4B-8C89-B88566727703}" type="pres">
      <dgm:prSet presAssocID="{A247908E-87E9-904B-8A78-4BA5A0B2BEC4}" presName="composite" presStyleCnt="0"/>
      <dgm:spPr/>
    </dgm:pt>
    <dgm:pt modelId="{2C269AE0-16E7-E541-B671-F08DAE6F863E}" type="pres">
      <dgm:prSet presAssocID="{A247908E-87E9-904B-8A78-4BA5A0B2BEC4}" presName="DropPinPlaceHolder" presStyleCnt="0"/>
      <dgm:spPr/>
    </dgm:pt>
    <dgm:pt modelId="{F24736BE-0E4E-D145-B572-9ED8F858A7C3}" type="pres">
      <dgm:prSet presAssocID="{A247908E-87E9-904B-8A78-4BA5A0B2BEC4}" presName="DropPin" presStyleLbl="alignNode1" presStyleIdx="2" presStyleCnt="9"/>
      <dgm:spPr/>
    </dgm:pt>
    <dgm:pt modelId="{2FE0E213-A444-1743-A62C-26EE1A2E29A5}" type="pres">
      <dgm:prSet presAssocID="{A247908E-87E9-904B-8A78-4BA5A0B2BEC4}" presName="Ellipse" presStyleLbl="fgAcc1" presStyleIdx="2" presStyleCnt="9"/>
      <dgm:spPr/>
    </dgm:pt>
    <dgm:pt modelId="{D921C453-E20E-C441-BBCB-1BE63DB48066}" type="pres">
      <dgm:prSet presAssocID="{A247908E-87E9-904B-8A78-4BA5A0B2BEC4}" presName="L2TextContainer" presStyleLbl="revTx" presStyleIdx="4" presStyleCnt="18">
        <dgm:presLayoutVars>
          <dgm:bulletEnabled val="1"/>
        </dgm:presLayoutVars>
      </dgm:prSet>
      <dgm:spPr/>
    </dgm:pt>
    <dgm:pt modelId="{0C70A6B1-86F7-024D-84B6-19A69147914F}" type="pres">
      <dgm:prSet presAssocID="{A247908E-87E9-904B-8A78-4BA5A0B2BEC4}" presName="L1TextContainer" presStyleLbl="revTx" presStyleIdx="5" presStyleCnt="18">
        <dgm:presLayoutVars>
          <dgm:chMax val="1"/>
          <dgm:chPref val="1"/>
          <dgm:bulletEnabled val="1"/>
        </dgm:presLayoutVars>
      </dgm:prSet>
      <dgm:spPr/>
    </dgm:pt>
    <dgm:pt modelId="{7ED860D4-DC63-5847-BA82-1BE83E064CE1}" type="pres">
      <dgm:prSet presAssocID="{A247908E-87E9-904B-8A78-4BA5A0B2BEC4}" presName="ConnectLine" presStyleLbl="dkBgShp" presStyleIdx="4" presStyleCnt="11"/>
      <dgm:spPr/>
    </dgm:pt>
    <dgm:pt modelId="{8CBF2BD1-F574-5A4F-8E14-935B3CB3A800}" type="pres">
      <dgm:prSet presAssocID="{A247908E-87E9-904B-8A78-4BA5A0B2BEC4}" presName="ConnectorPoint" presStyleCnt="0"/>
      <dgm:spPr/>
    </dgm:pt>
    <dgm:pt modelId="{7C8A33DB-357C-5C49-8C27-A409163941F6}" type="pres">
      <dgm:prSet presAssocID="{A247908E-87E9-904B-8A78-4BA5A0B2BEC4}" presName="Bullet" presStyleLbl="lnNode1" presStyleIdx="2" presStyleCnt="9"/>
      <dgm:spPr/>
    </dgm:pt>
    <dgm:pt modelId="{F1D7CDCD-14E4-3B47-B8F3-F9ED48C3BCA7}" type="pres">
      <dgm:prSet presAssocID="{A247908E-87E9-904B-8A78-4BA5A0B2BEC4}" presName="EmptyPlaceHolder" presStyleCnt="0"/>
      <dgm:spPr/>
    </dgm:pt>
    <dgm:pt modelId="{60D80FA9-F749-4F48-9830-CE125F3AA0B1}" type="pres">
      <dgm:prSet presAssocID="{5D1B8C1C-0844-4E44-89BA-EACB234E7852}" presName="spaceBetweenRectangles" presStyleCnt="0"/>
      <dgm:spPr/>
    </dgm:pt>
    <dgm:pt modelId="{2BF59802-6D85-3B47-9B55-13FB6722CC3A}" type="pres">
      <dgm:prSet presAssocID="{426F9645-52EF-D34A-B70D-A9A49A3A449E}" presName="composite" presStyleCnt="0"/>
      <dgm:spPr/>
    </dgm:pt>
    <dgm:pt modelId="{1394C966-5D0E-CF46-95C4-AE84E71AEFFF}" type="pres">
      <dgm:prSet presAssocID="{426F9645-52EF-D34A-B70D-A9A49A3A449E}" presName="DropPinPlaceHolder" presStyleCnt="0"/>
      <dgm:spPr/>
    </dgm:pt>
    <dgm:pt modelId="{301575AE-8378-3E4A-B75A-76BA475C4FED}" type="pres">
      <dgm:prSet presAssocID="{426F9645-52EF-D34A-B70D-A9A49A3A449E}" presName="DropPin" presStyleLbl="alignNode1" presStyleIdx="3" presStyleCnt="9"/>
      <dgm:spPr/>
    </dgm:pt>
    <dgm:pt modelId="{8480B339-FE74-0744-99B7-B0763FE12A21}" type="pres">
      <dgm:prSet presAssocID="{426F9645-52EF-D34A-B70D-A9A49A3A449E}" presName="Ellipse" presStyleLbl="fgAcc1" presStyleIdx="3" presStyleCnt="9"/>
      <dgm:spPr/>
    </dgm:pt>
    <dgm:pt modelId="{16232D02-E3FF-1648-93E6-858F233594C4}" type="pres">
      <dgm:prSet presAssocID="{426F9645-52EF-D34A-B70D-A9A49A3A449E}" presName="L2TextContainer" presStyleLbl="revTx" presStyleIdx="6" presStyleCnt="18">
        <dgm:presLayoutVars>
          <dgm:bulletEnabled val="1"/>
        </dgm:presLayoutVars>
      </dgm:prSet>
      <dgm:spPr/>
    </dgm:pt>
    <dgm:pt modelId="{0CB98584-4674-934F-A374-5D4A9A1C3C13}" type="pres">
      <dgm:prSet presAssocID="{426F9645-52EF-D34A-B70D-A9A49A3A449E}" presName="L1TextContainer" presStyleLbl="revTx" presStyleIdx="7" presStyleCnt="18">
        <dgm:presLayoutVars>
          <dgm:chMax val="1"/>
          <dgm:chPref val="1"/>
          <dgm:bulletEnabled val="1"/>
        </dgm:presLayoutVars>
      </dgm:prSet>
      <dgm:spPr/>
    </dgm:pt>
    <dgm:pt modelId="{89733F23-9516-9A44-8FCA-E5C96B172B50}" type="pres">
      <dgm:prSet presAssocID="{426F9645-52EF-D34A-B70D-A9A49A3A449E}" presName="ConnectLine" presStyleLbl="dkBgShp" presStyleIdx="5" presStyleCnt="11"/>
      <dgm:spPr/>
    </dgm:pt>
    <dgm:pt modelId="{AFBB27CA-4850-584E-A94E-83AE928B89D1}" type="pres">
      <dgm:prSet presAssocID="{426F9645-52EF-D34A-B70D-A9A49A3A449E}" presName="ConnectorPoint" presStyleCnt="0"/>
      <dgm:spPr/>
    </dgm:pt>
    <dgm:pt modelId="{943D1822-9E94-DA49-AE5E-1900E26F865E}" type="pres">
      <dgm:prSet presAssocID="{426F9645-52EF-D34A-B70D-A9A49A3A449E}" presName="Bullet" presStyleLbl="lnNode1" presStyleIdx="3" presStyleCnt="9"/>
      <dgm:spPr/>
    </dgm:pt>
    <dgm:pt modelId="{0B3E42C6-5A14-E741-AD4C-EF088D70079E}" type="pres">
      <dgm:prSet presAssocID="{426F9645-52EF-D34A-B70D-A9A49A3A449E}" presName="EmptyPlaceHolder" presStyleCnt="0"/>
      <dgm:spPr/>
    </dgm:pt>
    <dgm:pt modelId="{ECC8C2F0-2043-1549-9718-76AB5F12A9CC}" type="pres">
      <dgm:prSet presAssocID="{A64BB266-46E7-9E43-B219-7C94B1DD1E9B}" presName="spaceBetweenRectangles" presStyleCnt="0"/>
      <dgm:spPr/>
    </dgm:pt>
    <dgm:pt modelId="{581DF49E-8AE6-6344-B2BB-2E0AD31E341B}" type="pres">
      <dgm:prSet presAssocID="{4F0DCBB8-3036-3748-A8A4-7BDD5C8E894C}" presName="composite" presStyleCnt="0"/>
      <dgm:spPr/>
    </dgm:pt>
    <dgm:pt modelId="{45180140-6BEE-2C41-A920-00B4014474E4}" type="pres">
      <dgm:prSet presAssocID="{4F0DCBB8-3036-3748-A8A4-7BDD5C8E894C}" presName="DropPinPlaceHolder" presStyleCnt="0"/>
      <dgm:spPr/>
    </dgm:pt>
    <dgm:pt modelId="{649819F1-7B6A-DA45-BA7F-B5132EB8B164}" type="pres">
      <dgm:prSet presAssocID="{4F0DCBB8-3036-3748-A8A4-7BDD5C8E894C}" presName="DropPin" presStyleLbl="alignNode1" presStyleIdx="4" presStyleCnt="9"/>
      <dgm:spPr/>
    </dgm:pt>
    <dgm:pt modelId="{1B018234-306C-FB4E-8009-EC82F8E92AA9}" type="pres">
      <dgm:prSet presAssocID="{4F0DCBB8-3036-3748-A8A4-7BDD5C8E894C}" presName="Ellipse" presStyleLbl="fgAcc1" presStyleIdx="4" presStyleCnt="9"/>
      <dgm:spPr/>
    </dgm:pt>
    <dgm:pt modelId="{32C968C8-F630-1942-94DE-A25ADED857CF}" type="pres">
      <dgm:prSet presAssocID="{4F0DCBB8-3036-3748-A8A4-7BDD5C8E894C}" presName="L2TextContainer" presStyleLbl="revTx" presStyleIdx="8" presStyleCnt="18">
        <dgm:presLayoutVars>
          <dgm:bulletEnabled val="1"/>
        </dgm:presLayoutVars>
      </dgm:prSet>
      <dgm:spPr/>
    </dgm:pt>
    <dgm:pt modelId="{6A164D7E-0FB6-E74D-BB26-49899DF6258C}" type="pres">
      <dgm:prSet presAssocID="{4F0DCBB8-3036-3748-A8A4-7BDD5C8E894C}" presName="L1TextContainer" presStyleLbl="revTx" presStyleIdx="9" presStyleCnt="18">
        <dgm:presLayoutVars>
          <dgm:chMax val="1"/>
          <dgm:chPref val="1"/>
          <dgm:bulletEnabled val="1"/>
        </dgm:presLayoutVars>
      </dgm:prSet>
      <dgm:spPr/>
    </dgm:pt>
    <dgm:pt modelId="{4F8C1898-BFA7-2843-A2B1-7F8ACA8BED10}" type="pres">
      <dgm:prSet presAssocID="{4F0DCBB8-3036-3748-A8A4-7BDD5C8E894C}" presName="ConnectLine" presStyleLbl="dkBgShp" presStyleIdx="6" presStyleCnt="11"/>
      <dgm:spPr/>
    </dgm:pt>
    <dgm:pt modelId="{B6FFEAE8-6D61-0B4B-9C26-AE0B631A8DC7}" type="pres">
      <dgm:prSet presAssocID="{4F0DCBB8-3036-3748-A8A4-7BDD5C8E894C}" presName="ConnectorPoint" presStyleCnt="0"/>
      <dgm:spPr/>
    </dgm:pt>
    <dgm:pt modelId="{5EF1E0E8-1E59-874E-A576-3EF915631488}" type="pres">
      <dgm:prSet presAssocID="{4F0DCBB8-3036-3748-A8A4-7BDD5C8E894C}" presName="Bullet" presStyleLbl="lnNode1" presStyleIdx="4" presStyleCnt="9"/>
      <dgm:spPr/>
    </dgm:pt>
    <dgm:pt modelId="{6D507109-EA75-814E-9FF1-55C85B3FF009}" type="pres">
      <dgm:prSet presAssocID="{4F0DCBB8-3036-3748-A8A4-7BDD5C8E894C}" presName="EmptyPlaceHolder" presStyleCnt="0"/>
      <dgm:spPr/>
    </dgm:pt>
    <dgm:pt modelId="{8FFF035E-F4D9-7544-B511-8B2098C9E0E3}" type="pres">
      <dgm:prSet presAssocID="{76872827-D461-1743-8B9F-9D32900316C2}" presName="spaceBetweenRectangles" presStyleCnt="0"/>
      <dgm:spPr/>
    </dgm:pt>
    <dgm:pt modelId="{4D668AA9-7EE0-4547-817B-A42662EEBF7C}" type="pres">
      <dgm:prSet presAssocID="{7FD00308-8A45-5E4F-A785-3CAB396CAF30}" presName="composite" presStyleCnt="0"/>
      <dgm:spPr/>
    </dgm:pt>
    <dgm:pt modelId="{F8B957B8-628C-0A49-92DF-FEC52D91EEDD}" type="pres">
      <dgm:prSet presAssocID="{7FD00308-8A45-5E4F-A785-3CAB396CAF30}" presName="DropPinPlaceHolder" presStyleCnt="0"/>
      <dgm:spPr/>
    </dgm:pt>
    <dgm:pt modelId="{2223D7BC-E20F-5145-BC49-26922306755A}" type="pres">
      <dgm:prSet presAssocID="{7FD00308-8A45-5E4F-A785-3CAB396CAF30}" presName="DropPin" presStyleLbl="alignNode1" presStyleIdx="5" presStyleCnt="9"/>
      <dgm:spPr/>
    </dgm:pt>
    <dgm:pt modelId="{246E4685-ECBE-9141-BD93-A85DE443BA57}" type="pres">
      <dgm:prSet presAssocID="{7FD00308-8A45-5E4F-A785-3CAB396CAF30}" presName="Ellipse" presStyleLbl="fgAcc1" presStyleIdx="5" presStyleCnt="9"/>
      <dgm:spPr/>
    </dgm:pt>
    <dgm:pt modelId="{AA312934-A3E7-A54C-BEDD-DF681BCC5AA9}" type="pres">
      <dgm:prSet presAssocID="{7FD00308-8A45-5E4F-A785-3CAB396CAF30}" presName="L2TextContainer" presStyleLbl="revTx" presStyleIdx="10" presStyleCnt="18">
        <dgm:presLayoutVars>
          <dgm:bulletEnabled val="1"/>
        </dgm:presLayoutVars>
      </dgm:prSet>
      <dgm:spPr/>
    </dgm:pt>
    <dgm:pt modelId="{64E0A8B2-286A-984B-B1D8-C2186A4D0893}" type="pres">
      <dgm:prSet presAssocID="{7FD00308-8A45-5E4F-A785-3CAB396CAF30}" presName="L1TextContainer" presStyleLbl="revTx" presStyleIdx="11" presStyleCnt="18">
        <dgm:presLayoutVars>
          <dgm:chMax val="1"/>
          <dgm:chPref val="1"/>
          <dgm:bulletEnabled val="1"/>
        </dgm:presLayoutVars>
      </dgm:prSet>
      <dgm:spPr/>
    </dgm:pt>
    <dgm:pt modelId="{F9D914E9-520A-2740-9B69-FF26F63D5F45}" type="pres">
      <dgm:prSet presAssocID="{7FD00308-8A45-5E4F-A785-3CAB396CAF30}" presName="ConnectLine" presStyleLbl="dkBgShp" presStyleIdx="7" presStyleCnt="11"/>
      <dgm:spPr/>
    </dgm:pt>
    <dgm:pt modelId="{9E7BB658-8D98-2545-94C1-79B98CF1CA99}" type="pres">
      <dgm:prSet presAssocID="{7FD00308-8A45-5E4F-A785-3CAB396CAF30}" presName="ConnectorPoint" presStyleCnt="0"/>
      <dgm:spPr/>
    </dgm:pt>
    <dgm:pt modelId="{91FE74D4-119A-EC44-A51A-1F1000428230}" type="pres">
      <dgm:prSet presAssocID="{7FD00308-8A45-5E4F-A785-3CAB396CAF30}" presName="Bullet" presStyleLbl="lnNode1" presStyleIdx="5" presStyleCnt="9"/>
      <dgm:spPr/>
    </dgm:pt>
    <dgm:pt modelId="{4289B02A-A80F-8C43-892F-31BA93E041DE}" type="pres">
      <dgm:prSet presAssocID="{7FD00308-8A45-5E4F-A785-3CAB396CAF30}" presName="EmptyPlaceHolder" presStyleCnt="0"/>
      <dgm:spPr/>
    </dgm:pt>
    <dgm:pt modelId="{16024E12-2433-3348-BBC5-4421FCC9D888}" type="pres">
      <dgm:prSet presAssocID="{055F370C-382A-8544-AC17-2F38B7D0FFB9}" presName="spaceBetweenRectangles" presStyleCnt="0"/>
      <dgm:spPr/>
    </dgm:pt>
    <dgm:pt modelId="{6FF35A66-46E1-6C4A-AF3E-6E588BB0B094}" type="pres">
      <dgm:prSet presAssocID="{78F24C40-5E57-A14F-88A7-A0EF74D4B34C}" presName="composite" presStyleCnt="0"/>
      <dgm:spPr/>
    </dgm:pt>
    <dgm:pt modelId="{D0809236-7C95-6746-BF54-88B34BC890BB}" type="pres">
      <dgm:prSet presAssocID="{78F24C40-5E57-A14F-88A7-A0EF74D4B34C}" presName="DropPinPlaceHolder" presStyleCnt="0"/>
      <dgm:spPr/>
    </dgm:pt>
    <dgm:pt modelId="{F3330F28-E084-FB48-B55B-CD3FC657506F}" type="pres">
      <dgm:prSet presAssocID="{78F24C40-5E57-A14F-88A7-A0EF74D4B34C}" presName="DropPin" presStyleLbl="alignNode1" presStyleIdx="6" presStyleCnt="9"/>
      <dgm:spPr/>
    </dgm:pt>
    <dgm:pt modelId="{2FD7F010-DC9A-9A42-AE61-68D15E216800}" type="pres">
      <dgm:prSet presAssocID="{78F24C40-5E57-A14F-88A7-A0EF74D4B34C}" presName="Ellipse" presStyleLbl="fgAcc1" presStyleIdx="6" presStyleCnt="9"/>
      <dgm:spPr/>
    </dgm:pt>
    <dgm:pt modelId="{0E5AED6E-124A-F145-94A9-567A42C8C26A}" type="pres">
      <dgm:prSet presAssocID="{78F24C40-5E57-A14F-88A7-A0EF74D4B34C}" presName="L2TextContainer" presStyleLbl="revTx" presStyleIdx="12" presStyleCnt="18">
        <dgm:presLayoutVars>
          <dgm:bulletEnabled val="1"/>
        </dgm:presLayoutVars>
      </dgm:prSet>
      <dgm:spPr/>
    </dgm:pt>
    <dgm:pt modelId="{E42AEDDA-BDE4-184E-97BB-8FB63D48AB67}" type="pres">
      <dgm:prSet presAssocID="{78F24C40-5E57-A14F-88A7-A0EF74D4B34C}" presName="L1TextContainer" presStyleLbl="revTx" presStyleIdx="13" presStyleCnt="18">
        <dgm:presLayoutVars>
          <dgm:chMax val="1"/>
          <dgm:chPref val="1"/>
          <dgm:bulletEnabled val="1"/>
        </dgm:presLayoutVars>
      </dgm:prSet>
      <dgm:spPr/>
    </dgm:pt>
    <dgm:pt modelId="{0138D804-9741-BF41-A370-AA8C5236F293}" type="pres">
      <dgm:prSet presAssocID="{78F24C40-5E57-A14F-88A7-A0EF74D4B34C}" presName="ConnectLine" presStyleLbl="dkBgShp" presStyleIdx="8" presStyleCnt="11"/>
      <dgm:spPr/>
    </dgm:pt>
    <dgm:pt modelId="{39C0A68B-09FC-A946-A142-B7FF41F5FA9F}" type="pres">
      <dgm:prSet presAssocID="{78F24C40-5E57-A14F-88A7-A0EF74D4B34C}" presName="ConnectorPoint" presStyleCnt="0"/>
      <dgm:spPr/>
    </dgm:pt>
    <dgm:pt modelId="{37D58919-D292-484E-A77C-42E4D2B96739}" type="pres">
      <dgm:prSet presAssocID="{78F24C40-5E57-A14F-88A7-A0EF74D4B34C}" presName="Bullet" presStyleLbl="lnNode1" presStyleIdx="6" presStyleCnt="9"/>
      <dgm:spPr/>
    </dgm:pt>
    <dgm:pt modelId="{81674B72-A001-6D43-9187-E25DE83A0656}" type="pres">
      <dgm:prSet presAssocID="{78F24C40-5E57-A14F-88A7-A0EF74D4B34C}" presName="EmptyPlaceHolder" presStyleCnt="0"/>
      <dgm:spPr/>
    </dgm:pt>
    <dgm:pt modelId="{3EF1F7BE-3F2E-C54D-8B01-291327BC8D93}" type="pres">
      <dgm:prSet presAssocID="{2BEE0559-88CA-2F48-B6CB-089329C17869}" presName="spaceBetweenRectangles" presStyleCnt="0"/>
      <dgm:spPr/>
    </dgm:pt>
    <dgm:pt modelId="{6A4F140B-77D8-BA4F-8C66-12B9BD69F8B5}" type="pres">
      <dgm:prSet presAssocID="{94070037-E75F-9D42-8EDA-A6A5BB62722C}" presName="composite" presStyleCnt="0"/>
      <dgm:spPr/>
    </dgm:pt>
    <dgm:pt modelId="{7F6DB26D-119B-984B-9F59-42C591494130}" type="pres">
      <dgm:prSet presAssocID="{94070037-E75F-9D42-8EDA-A6A5BB62722C}" presName="DropPinPlaceHolder" presStyleCnt="0"/>
      <dgm:spPr/>
    </dgm:pt>
    <dgm:pt modelId="{C916DDB3-B1FD-574D-A354-096AA699F204}" type="pres">
      <dgm:prSet presAssocID="{94070037-E75F-9D42-8EDA-A6A5BB62722C}" presName="DropPin" presStyleLbl="alignNode1" presStyleIdx="7" presStyleCnt="9"/>
      <dgm:spPr/>
    </dgm:pt>
    <dgm:pt modelId="{0CFEF06D-5EBF-AD4C-BD4B-2954F12644D3}" type="pres">
      <dgm:prSet presAssocID="{94070037-E75F-9D42-8EDA-A6A5BB62722C}" presName="Ellipse" presStyleLbl="fgAcc1" presStyleIdx="7" presStyleCnt="9"/>
      <dgm:spPr/>
    </dgm:pt>
    <dgm:pt modelId="{FDF3E137-1941-344D-A5E1-672E7FA3A152}" type="pres">
      <dgm:prSet presAssocID="{94070037-E75F-9D42-8EDA-A6A5BB62722C}" presName="L2TextContainer" presStyleLbl="revTx" presStyleIdx="14" presStyleCnt="18">
        <dgm:presLayoutVars>
          <dgm:bulletEnabled val="1"/>
        </dgm:presLayoutVars>
      </dgm:prSet>
      <dgm:spPr/>
    </dgm:pt>
    <dgm:pt modelId="{37A2FCD9-24EE-3643-896B-C99A7939FDC4}" type="pres">
      <dgm:prSet presAssocID="{94070037-E75F-9D42-8EDA-A6A5BB62722C}" presName="L1TextContainer" presStyleLbl="revTx" presStyleIdx="15" presStyleCnt="18">
        <dgm:presLayoutVars>
          <dgm:chMax val="1"/>
          <dgm:chPref val="1"/>
          <dgm:bulletEnabled val="1"/>
        </dgm:presLayoutVars>
      </dgm:prSet>
      <dgm:spPr/>
    </dgm:pt>
    <dgm:pt modelId="{0619FEA8-D61D-5E46-B2AE-9E8D641F2637}" type="pres">
      <dgm:prSet presAssocID="{94070037-E75F-9D42-8EDA-A6A5BB62722C}" presName="ConnectLine" presStyleLbl="dkBgShp" presStyleIdx="9" presStyleCnt="11"/>
      <dgm:spPr/>
    </dgm:pt>
    <dgm:pt modelId="{6D110107-36B2-5746-99F6-9E2DFFEAA1D0}" type="pres">
      <dgm:prSet presAssocID="{94070037-E75F-9D42-8EDA-A6A5BB62722C}" presName="ConnectorPoint" presStyleCnt="0"/>
      <dgm:spPr/>
    </dgm:pt>
    <dgm:pt modelId="{75197F85-6BCA-8245-9623-FFF4AE30D836}" type="pres">
      <dgm:prSet presAssocID="{94070037-E75F-9D42-8EDA-A6A5BB62722C}" presName="Bullet" presStyleLbl="lnNode1" presStyleIdx="7" presStyleCnt="9"/>
      <dgm:spPr/>
    </dgm:pt>
    <dgm:pt modelId="{02A1F687-C3F2-AD45-899A-C545C1F73088}" type="pres">
      <dgm:prSet presAssocID="{94070037-E75F-9D42-8EDA-A6A5BB62722C}" presName="EmptyPlaceHolder" presStyleCnt="0"/>
      <dgm:spPr/>
    </dgm:pt>
    <dgm:pt modelId="{F507DA04-922A-0B44-9EC5-116C575D4F1D}" type="pres">
      <dgm:prSet presAssocID="{834A84E9-A25B-B645-B7F7-35F5691CAA19}" presName="spaceBetweenRectangles" presStyleCnt="0"/>
      <dgm:spPr/>
    </dgm:pt>
    <dgm:pt modelId="{8E2439F7-CF8F-A344-9048-E752506653A4}" type="pres">
      <dgm:prSet presAssocID="{72D2370D-41ED-A344-A104-EE35D8A05DC4}" presName="composite" presStyleCnt="0"/>
      <dgm:spPr/>
    </dgm:pt>
    <dgm:pt modelId="{0D64DD76-76AB-224E-91F5-63D81E68329C}" type="pres">
      <dgm:prSet presAssocID="{72D2370D-41ED-A344-A104-EE35D8A05DC4}" presName="DropPinPlaceHolder" presStyleCnt="0"/>
      <dgm:spPr/>
    </dgm:pt>
    <dgm:pt modelId="{AB2EA588-2EA5-3849-8760-0C5B41A58E9C}" type="pres">
      <dgm:prSet presAssocID="{72D2370D-41ED-A344-A104-EE35D8A05DC4}" presName="DropPin" presStyleLbl="alignNode1" presStyleIdx="8" presStyleCnt="9"/>
      <dgm:spPr/>
    </dgm:pt>
    <dgm:pt modelId="{CBB0AD20-2AFA-6D48-AFAF-262C8C96053E}" type="pres">
      <dgm:prSet presAssocID="{72D2370D-41ED-A344-A104-EE35D8A05DC4}" presName="Ellipse" presStyleLbl="fgAcc1" presStyleIdx="8" presStyleCnt="9"/>
      <dgm:spPr/>
    </dgm:pt>
    <dgm:pt modelId="{2731A4A5-FC84-DB46-A237-44E0B8761F0D}" type="pres">
      <dgm:prSet presAssocID="{72D2370D-41ED-A344-A104-EE35D8A05DC4}" presName="L2TextContainer" presStyleLbl="revTx" presStyleIdx="16" presStyleCnt="18">
        <dgm:presLayoutVars>
          <dgm:bulletEnabled val="1"/>
        </dgm:presLayoutVars>
      </dgm:prSet>
      <dgm:spPr/>
    </dgm:pt>
    <dgm:pt modelId="{10555A9B-E7E6-6243-87B9-E23C8082C42C}" type="pres">
      <dgm:prSet presAssocID="{72D2370D-41ED-A344-A104-EE35D8A05DC4}" presName="L1TextContainer" presStyleLbl="revTx" presStyleIdx="17" presStyleCnt="18">
        <dgm:presLayoutVars>
          <dgm:chMax val="1"/>
          <dgm:chPref val="1"/>
          <dgm:bulletEnabled val="1"/>
        </dgm:presLayoutVars>
      </dgm:prSet>
      <dgm:spPr/>
    </dgm:pt>
    <dgm:pt modelId="{BED5460C-C35D-274B-A877-D469938FBFCF}" type="pres">
      <dgm:prSet presAssocID="{72D2370D-41ED-A344-A104-EE35D8A05DC4}" presName="ConnectLine" presStyleLbl="dkBgShp" presStyleIdx="10" presStyleCnt="11"/>
      <dgm:spPr/>
    </dgm:pt>
    <dgm:pt modelId="{A0353559-9692-6B45-9909-970E4E92A18C}" type="pres">
      <dgm:prSet presAssocID="{72D2370D-41ED-A344-A104-EE35D8A05DC4}" presName="ConnectorPoint" presStyleCnt="0"/>
      <dgm:spPr/>
    </dgm:pt>
    <dgm:pt modelId="{CD10FFC9-1E4B-FB4A-8305-B637383F92F3}" type="pres">
      <dgm:prSet presAssocID="{72D2370D-41ED-A344-A104-EE35D8A05DC4}" presName="Bullet" presStyleLbl="lnNode1" presStyleIdx="8" presStyleCnt="9"/>
      <dgm:spPr/>
    </dgm:pt>
    <dgm:pt modelId="{0F048615-6B61-794E-A348-07D28AD2D3FB}" type="pres">
      <dgm:prSet presAssocID="{72D2370D-41ED-A344-A104-EE35D8A05DC4}" presName="EmptyPlaceHolder" presStyleCnt="0"/>
      <dgm:spPr/>
    </dgm:pt>
  </dgm:ptLst>
  <dgm:cxnLst>
    <dgm:cxn modelId="{38AC1408-BADA-6F47-9CE9-599B0919AA10}" type="presOf" srcId="{161367F0-0184-3F4E-9A40-0D018B3EDED5}" destId="{16232D02-E3FF-1648-93E6-858F233594C4}" srcOrd="0" destOrd="0" presId="urn:microsoft.com/office/officeart/2024/layout/BulletTimelineInverted"/>
    <dgm:cxn modelId="{24CA9E08-1028-E445-931E-4BDC3C75768E}" type="presOf" srcId="{EC051F90-8E29-2844-9036-2641634AB9F3}" destId="{0E5AED6E-124A-F145-94A9-567A42C8C26A}" srcOrd="0" destOrd="0" presId="urn:microsoft.com/office/officeart/2024/layout/BulletTimelineInverted"/>
    <dgm:cxn modelId="{6150E409-6917-9142-9425-C3D65E8E27EE}" type="presOf" srcId="{4F0DCBB8-3036-3748-A8A4-7BDD5C8E894C}" destId="{6A164D7E-0FB6-E74D-BB26-49899DF6258C}" srcOrd="0" destOrd="0" presId="urn:microsoft.com/office/officeart/2024/layout/BulletTimelineInverted"/>
    <dgm:cxn modelId="{AEB84312-75D0-CA49-A47B-24CE6992992D}" srcId="{78F24C40-5E57-A14F-88A7-A0EF74D4B34C}" destId="{EC051F90-8E29-2844-9036-2641634AB9F3}" srcOrd="0" destOrd="0" parTransId="{86B9D38B-FEBE-5845-9BC7-3E16A7E80647}" sibTransId="{C97E0E2E-678A-484D-AE97-179FE525BE91}"/>
    <dgm:cxn modelId="{D7929912-0D3F-764C-808B-852AA0D4A756}" srcId="{420BD2A2-A30A-DB4D-95C7-B9D1378EE4B9}" destId="{94070037-E75F-9D42-8EDA-A6A5BB62722C}" srcOrd="7" destOrd="0" parTransId="{ED115929-C4A5-114A-A02E-2CC69E01C0E0}" sibTransId="{834A84E9-A25B-B645-B7F7-35F5691CAA19}"/>
    <dgm:cxn modelId="{DD743625-8261-9945-844D-7D2A0B9BEB4F}" type="presOf" srcId="{FC3DF121-ACD7-C744-98BB-D88BC1C4FA1A}" destId="{999C5838-AA17-334F-A3B2-E8CEBFE4CDDD}" srcOrd="0" destOrd="0" presId="urn:microsoft.com/office/officeart/2024/layout/BulletTimelineInverted"/>
    <dgm:cxn modelId="{880B6426-1708-BF43-B044-04E6D4D9CA12}" srcId="{A247908E-87E9-904B-8A78-4BA5A0B2BEC4}" destId="{E1944FC6-EE8D-314B-8A4A-1C9AEC286DFC}" srcOrd="0" destOrd="0" parTransId="{37DC692A-C191-9941-A2B3-2D92F0A4DC51}" sibTransId="{5B364107-C02F-9644-AE55-A8D1621D2070}"/>
    <dgm:cxn modelId="{1AE3F728-F7F1-B449-B74F-64BFFA6D2BFE}" srcId="{426F9645-52EF-D34A-B70D-A9A49A3A449E}" destId="{161367F0-0184-3F4E-9A40-0D018B3EDED5}" srcOrd="0" destOrd="0" parTransId="{7B1E0652-2F9E-1141-B94A-7BCC66748743}" sibTransId="{8DABC5D7-1A3B-AA47-890D-78E90E688398}"/>
    <dgm:cxn modelId="{F9FB132E-7B7C-F34D-BACB-0B7822E98DF8}" srcId="{420BD2A2-A30A-DB4D-95C7-B9D1378EE4B9}" destId="{502A1853-218E-EB41-872A-1B4A82621503}" srcOrd="1" destOrd="0" parTransId="{B2650F3C-FA1C-D843-8B79-2929703D1E80}" sibTransId="{F121DAA7-3122-B44E-A399-C007E5900016}"/>
    <dgm:cxn modelId="{305DD532-52E9-7646-8297-475ACB877768}" srcId="{94070037-E75F-9D42-8EDA-A6A5BB62722C}" destId="{625E377C-CA82-4940-834C-E1202CFBC2AB}" srcOrd="0" destOrd="0" parTransId="{990F42AB-9C80-0441-A6CA-A44291AEEDC9}" sibTransId="{B7D9BBAD-1D67-2B41-84FD-C4EBBFCCE5EA}"/>
    <dgm:cxn modelId="{92B8143E-2664-5447-8E4B-E64123ADE4A8}" type="presOf" srcId="{426F9645-52EF-D34A-B70D-A9A49A3A449E}" destId="{0CB98584-4674-934F-A374-5D4A9A1C3C13}" srcOrd="0" destOrd="0" presId="urn:microsoft.com/office/officeart/2024/layout/BulletTimelineInverted"/>
    <dgm:cxn modelId="{85CA533F-0DCE-DF4A-9617-A3517F76D77E}" srcId="{420BD2A2-A30A-DB4D-95C7-B9D1378EE4B9}" destId="{A247908E-87E9-904B-8A78-4BA5A0B2BEC4}" srcOrd="2" destOrd="0" parTransId="{D2536BD9-5E05-4442-809A-AA4B760C2316}" sibTransId="{5D1B8C1C-0844-4E44-89BA-EACB234E7852}"/>
    <dgm:cxn modelId="{2AA1FC3F-AADF-6648-9E57-A5A5E08EDB07}" srcId="{420BD2A2-A30A-DB4D-95C7-B9D1378EE4B9}" destId="{4F0DCBB8-3036-3748-A8A4-7BDD5C8E894C}" srcOrd="4" destOrd="0" parTransId="{2F1FB9D6-726A-744E-AC55-526022629A85}" sibTransId="{76872827-D461-1743-8B9F-9D32900316C2}"/>
    <dgm:cxn modelId="{06F83351-63FB-8645-B8BD-0D80D4B5BCAD}" srcId="{420BD2A2-A30A-DB4D-95C7-B9D1378EE4B9}" destId="{D05018FF-9299-CC48-BB0C-491D40B4505A}" srcOrd="0" destOrd="0" parTransId="{EB05D5EE-C534-CF4D-BF4E-07837D4746A9}" sibTransId="{65E9C06E-D312-7145-AF6C-87B21E3BC810}"/>
    <dgm:cxn modelId="{C0CF0E55-0343-5042-A562-FA298C6034CC}" srcId="{420BD2A2-A30A-DB4D-95C7-B9D1378EE4B9}" destId="{426F9645-52EF-D34A-B70D-A9A49A3A449E}" srcOrd="3" destOrd="0" parTransId="{3885AAF2-3B5D-3D4E-AA0B-4A431143C159}" sibTransId="{A64BB266-46E7-9E43-B219-7C94B1DD1E9B}"/>
    <dgm:cxn modelId="{E6D2405D-690C-4F43-93F6-682E0226F8F0}" type="presOf" srcId="{BA4B5B8C-1CBA-E947-9445-8DEB684DCBC8}" destId="{AA312934-A3E7-A54C-BEDD-DF681BCC5AA9}" srcOrd="0" destOrd="0" presId="urn:microsoft.com/office/officeart/2024/layout/BulletTimelineInverted"/>
    <dgm:cxn modelId="{CEB3425E-69FA-E947-987A-5976F5208E29}" srcId="{7FD00308-8A45-5E4F-A785-3CAB396CAF30}" destId="{BA4B5B8C-1CBA-E947-9445-8DEB684DCBC8}" srcOrd="0" destOrd="0" parTransId="{F8C7CF6E-03A3-8F48-BB12-CB55D5732D52}" sibTransId="{B66296FC-6492-E642-AED2-8F7E082328CE}"/>
    <dgm:cxn modelId="{756E975E-A3BD-0849-BFD5-58E86ACFCFE1}" type="presOf" srcId="{E1944FC6-EE8D-314B-8A4A-1C9AEC286DFC}" destId="{D921C453-E20E-C441-BBCB-1BE63DB48066}" srcOrd="0" destOrd="0" presId="urn:microsoft.com/office/officeart/2024/layout/BulletTimelineInverted"/>
    <dgm:cxn modelId="{B2AB8B63-7AF0-234E-9E07-12ECF6F28F47}" type="presOf" srcId="{7FD00308-8A45-5E4F-A785-3CAB396CAF30}" destId="{64E0A8B2-286A-984B-B1D8-C2186A4D0893}" srcOrd="0" destOrd="0" presId="urn:microsoft.com/office/officeart/2024/layout/BulletTimelineInverted"/>
    <dgm:cxn modelId="{912D0C75-34CF-FF4C-BCD9-364BF6FA1D04}" type="presOf" srcId="{625E377C-CA82-4940-834C-E1202CFBC2AB}" destId="{FDF3E137-1941-344D-A5E1-672E7FA3A152}" srcOrd="0" destOrd="0" presId="urn:microsoft.com/office/officeart/2024/layout/BulletTimelineInverted"/>
    <dgm:cxn modelId="{8CE45977-0C3D-2849-8EFD-6EEA0B223086}" type="presOf" srcId="{420BD2A2-A30A-DB4D-95C7-B9D1378EE4B9}" destId="{046A19D1-2C22-6A49-869B-A8EFFBD5A249}" srcOrd="0" destOrd="0" presId="urn:microsoft.com/office/officeart/2024/layout/BulletTimelineInverted"/>
    <dgm:cxn modelId="{C360818B-F7C7-784C-AF21-AED8AB7EB5AE}" type="presOf" srcId="{AA33A89A-4DFC-0541-B714-E673A617DFC4}" destId="{2731A4A5-FC84-DB46-A237-44E0B8761F0D}" srcOrd="0" destOrd="0" presId="urn:microsoft.com/office/officeart/2024/layout/BulletTimelineInverted"/>
    <dgm:cxn modelId="{11C71B98-2844-2644-B65F-0471DEB274F5}" srcId="{502A1853-218E-EB41-872A-1B4A82621503}" destId="{55920D9D-09A0-9A4C-B765-D7FF086E75C8}" srcOrd="0" destOrd="0" parTransId="{3B96EC20-1DE8-4A4E-8E6D-E1CD6176BA7A}" sibTransId="{995230BA-C3EA-6B45-8180-B435373EEF5D}"/>
    <dgm:cxn modelId="{51E66F9C-A64F-7849-86B1-18A5BFEC7BE7}" srcId="{72D2370D-41ED-A344-A104-EE35D8A05DC4}" destId="{AA33A89A-4DFC-0541-B714-E673A617DFC4}" srcOrd="0" destOrd="0" parTransId="{9357BC2D-CA65-A243-AA10-03DCFE585620}" sibTransId="{2A317927-188C-8744-8957-22E8A01DB1C1}"/>
    <dgm:cxn modelId="{C01614A0-85E9-2142-A780-92E9B8F5AD9B}" type="presOf" srcId="{126B007A-6958-0A47-878D-F1EFF7A0ACD8}" destId="{32C968C8-F630-1942-94DE-A25ADED857CF}" srcOrd="0" destOrd="0" presId="urn:microsoft.com/office/officeart/2024/layout/BulletTimelineInverted"/>
    <dgm:cxn modelId="{F68901A3-A315-374D-B90C-B102358DFB64}" type="presOf" srcId="{502A1853-218E-EB41-872A-1B4A82621503}" destId="{44B216BC-5AAA-8F41-A457-FA868D6F2737}" srcOrd="0" destOrd="0" presId="urn:microsoft.com/office/officeart/2024/layout/BulletTimelineInverted"/>
    <dgm:cxn modelId="{100485B3-C9FB-2442-B729-611F0B5F30CF}" srcId="{D05018FF-9299-CC48-BB0C-491D40B4505A}" destId="{FC3DF121-ACD7-C744-98BB-D88BC1C4FA1A}" srcOrd="0" destOrd="0" parTransId="{7159736F-339D-D344-809A-FFFD7F0DB09A}" sibTransId="{E09E7F61-390C-5B4C-89D2-A7D121FDAD0E}"/>
    <dgm:cxn modelId="{AA7A32B4-0A1D-8F40-876A-4BDF7FF88839}" srcId="{420BD2A2-A30A-DB4D-95C7-B9D1378EE4B9}" destId="{72D2370D-41ED-A344-A104-EE35D8A05DC4}" srcOrd="8" destOrd="0" parTransId="{6D9D66CE-DC8C-1A4D-AE82-DE8FDA1F453F}" sibTransId="{B951A048-4B9A-E248-B652-BCD997A70885}"/>
    <dgm:cxn modelId="{8F4E49B8-6DB8-AB43-8A5F-DCA232B1D9FD}" type="presOf" srcId="{D05018FF-9299-CC48-BB0C-491D40B4505A}" destId="{645994FB-6897-2446-9021-3B4BF3F15E15}" srcOrd="0" destOrd="0" presId="urn:microsoft.com/office/officeart/2024/layout/BulletTimelineInverted"/>
    <dgm:cxn modelId="{ED6EE1C3-703D-6D43-B77E-7698923A0B6F}" type="presOf" srcId="{78F24C40-5E57-A14F-88A7-A0EF74D4B34C}" destId="{E42AEDDA-BDE4-184E-97BB-8FB63D48AB67}" srcOrd="0" destOrd="0" presId="urn:microsoft.com/office/officeart/2024/layout/BulletTimelineInverted"/>
    <dgm:cxn modelId="{8C3AB1C7-9E64-5345-848E-34B9317B9639}" type="presOf" srcId="{72D2370D-41ED-A344-A104-EE35D8A05DC4}" destId="{10555A9B-E7E6-6243-87B9-E23C8082C42C}" srcOrd="0" destOrd="0" presId="urn:microsoft.com/office/officeart/2024/layout/BulletTimelineInverted"/>
    <dgm:cxn modelId="{AF72FDD1-B163-B44F-874E-EBAAAA6CA798}" type="presOf" srcId="{94070037-E75F-9D42-8EDA-A6A5BB62722C}" destId="{37A2FCD9-24EE-3643-896B-C99A7939FDC4}" srcOrd="0" destOrd="0" presId="urn:microsoft.com/office/officeart/2024/layout/BulletTimelineInverted"/>
    <dgm:cxn modelId="{945278D2-5824-8842-8C7B-222EEE4A6D6D}" type="presOf" srcId="{A247908E-87E9-904B-8A78-4BA5A0B2BEC4}" destId="{0C70A6B1-86F7-024D-84B6-19A69147914F}" srcOrd="0" destOrd="0" presId="urn:microsoft.com/office/officeart/2024/layout/BulletTimelineInverted"/>
    <dgm:cxn modelId="{2D8706D3-D407-9344-AC77-BDE4881C7288}" srcId="{420BD2A2-A30A-DB4D-95C7-B9D1378EE4B9}" destId="{78F24C40-5E57-A14F-88A7-A0EF74D4B34C}" srcOrd="6" destOrd="0" parTransId="{446F8FFE-0FB1-8642-9A86-FDB0715327FD}" sibTransId="{2BEE0559-88CA-2F48-B6CB-089329C17869}"/>
    <dgm:cxn modelId="{CDFE31DE-5580-004C-829D-406C5E34D3A6}" srcId="{4F0DCBB8-3036-3748-A8A4-7BDD5C8E894C}" destId="{126B007A-6958-0A47-878D-F1EFF7A0ACD8}" srcOrd="0" destOrd="0" parTransId="{67C74A33-8FB6-3646-A8F8-B41536A5E8BF}" sibTransId="{64F27307-A6AA-4D48-9BB0-4E40EFB10899}"/>
    <dgm:cxn modelId="{E3A1C3E2-69ED-3643-B0A0-4AB4ACBF00C0}" srcId="{420BD2A2-A30A-DB4D-95C7-B9D1378EE4B9}" destId="{7FD00308-8A45-5E4F-A785-3CAB396CAF30}" srcOrd="5" destOrd="0" parTransId="{A5D9448D-29F5-2F41-BEB5-694B80FA2301}" sibTransId="{055F370C-382A-8544-AC17-2F38B7D0FFB9}"/>
    <dgm:cxn modelId="{CE0C3EFB-9DE2-014B-AE0D-81C3ED193685}" type="presOf" srcId="{55920D9D-09A0-9A4C-B765-D7FF086E75C8}" destId="{2C618A55-502E-544C-BE06-4DB9A2766600}" srcOrd="0" destOrd="0" presId="urn:microsoft.com/office/officeart/2024/layout/BulletTimelineInverted"/>
    <dgm:cxn modelId="{19473237-DF8C-154D-8ED0-11F613711075}" type="presParOf" srcId="{046A19D1-2C22-6A49-869B-A8EFFBD5A249}" destId="{24A51696-972A-604D-B7AB-E49ACC61AEC1}" srcOrd="0" destOrd="0" presId="urn:microsoft.com/office/officeart/2024/layout/BulletTimelineInverted"/>
    <dgm:cxn modelId="{16234BEE-8BF6-0942-B254-96C8FE804A10}" type="presParOf" srcId="{24A51696-972A-604D-B7AB-E49ACC61AEC1}" destId="{A147CFFD-76CF-6F4A-81C0-137C1A9C211A}" srcOrd="0" destOrd="0" presId="urn:microsoft.com/office/officeart/2024/layout/BulletTimelineInverted"/>
    <dgm:cxn modelId="{DBCC0633-6B7C-FE40-A977-4663B7B8FEC1}" type="presParOf" srcId="{24A51696-972A-604D-B7AB-E49ACC61AEC1}" destId="{3D264C97-E2E5-944E-95C9-E75F48EA6C73}" srcOrd="1" destOrd="0" presId="urn:microsoft.com/office/officeart/2024/layout/BulletTimelineInverted"/>
    <dgm:cxn modelId="{5906F573-3093-DA47-9DF4-585989E5C3CD}" type="presParOf" srcId="{046A19D1-2C22-6A49-869B-A8EFFBD5A249}" destId="{90AF9D91-8D67-BE46-8655-B461D33DFC44}" srcOrd="1" destOrd="0" presId="urn:microsoft.com/office/officeart/2024/layout/BulletTimelineInverted"/>
    <dgm:cxn modelId="{C1CB96D5-72D1-4945-9118-083051D83317}" type="presParOf" srcId="{90AF9D91-8D67-BE46-8655-B461D33DFC44}" destId="{C044E2C6-F336-CC4A-9C57-19DFF2FBB250}" srcOrd="0" destOrd="0" presId="urn:microsoft.com/office/officeart/2024/layout/BulletTimelineInverted"/>
    <dgm:cxn modelId="{11CB3CC0-4A20-5941-BCDA-1C553C059A5B}" type="presParOf" srcId="{C044E2C6-F336-CC4A-9C57-19DFF2FBB250}" destId="{4C21CDC9-4427-104E-8C96-54C46ED39B89}" srcOrd="0" destOrd="0" presId="urn:microsoft.com/office/officeart/2024/layout/BulletTimelineInverted"/>
    <dgm:cxn modelId="{9ACC9FE5-BA5C-8B4B-80DE-C7E9BCD96EEF}" type="presParOf" srcId="{4C21CDC9-4427-104E-8C96-54C46ED39B89}" destId="{A3CF9789-476E-3042-A3C9-76FDCC219CE0}" srcOrd="0" destOrd="0" presId="urn:microsoft.com/office/officeart/2024/layout/BulletTimelineInverted"/>
    <dgm:cxn modelId="{525D86A9-9987-7F4F-9DF3-66AA6250DF4E}" type="presParOf" srcId="{4C21CDC9-4427-104E-8C96-54C46ED39B89}" destId="{36EBE379-8C60-5441-80AE-383B054EB628}" srcOrd="1" destOrd="0" presId="urn:microsoft.com/office/officeart/2024/layout/BulletTimelineInverted"/>
    <dgm:cxn modelId="{828DC524-BA38-E449-93C9-C6D23F708339}" type="presParOf" srcId="{C044E2C6-F336-CC4A-9C57-19DFF2FBB250}" destId="{999C5838-AA17-334F-A3B2-E8CEBFE4CDDD}" srcOrd="1" destOrd="0" presId="urn:microsoft.com/office/officeart/2024/layout/BulletTimelineInverted"/>
    <dgm:cxn modelId="{501A0525-BF71-F24E-AEEF-8F1C59652830}" type="presParOf" srcId="{C044E2C6-F336-CC4A-9C57-19DFF2FBB250}" destId="{645994FB-6897-2446-9021-3B4BF3F15E15}" srcOrd="2" destOrd="0" presId="urn:microsoft.com/office/officeart/2024/layout/BulletTimelineInverted"/>
    <dgm:cxn modelId="{2EA07BD1-14F8-4248-B6C1-BD89373395F8}" type="presParOf" srcId="{C044E2C6-F336-CC4A-9C57-19DFF2FBB250}" destId="{B9BF7EB2-B16C-7E40-B219-46A32C60DA20}" srcOrd="3" destOrd="0" presId="urn:microsoft.com/office/officeart/2024/layout/BulletTimelineInverted"/>
    <dgm:cxn modelId="{54CA7F3C-23BA-1B41-921D-4EA6F05A94EC}" type="presParOf" srcId="{C044E2C6-F336-CC4A-9C57-19DFF2FBB250}" destId="{356AB216-4222-F145-95A1-845F35D5B8E9}" srcOrd="4" destOrd="0" presId="urn:microsoft.com/office/officeart/2024/layout/BulletTimelineInverted"/>
    <dgm:cxn modelId="{8C67FBD6-302B-5B4A-BBA1-C041685E18AA}" type="presParOf" srcId="{356AB216-4222-F145-95A1-845F35D5B8E9}" destId="{C4C67FE7-D263-1A46-808D-F15C47291199}" srcOrd="0" destOrd="0" presId="urn:microsoft.com/office/officeart/2024/layout/BulletTimelineInverted"/>
    <dgm:cxn modelId="{9985BF04-7F8A-CB4C-97BA-19C18C623574}" type="presParOf" srcId="{C044E2C6-F336-CC4A-9C57-19DFF2FBB250}" destId="{6DABF712-32C0-3D46-AB48-BF53AEC426D5}" srcOrd="5" destOrd="0" presId="urn:microsoft.com/office/officeart/2024/layout/BulletTimelineInverted"/>
    <dgm:cxn modelId="{C282B70E-2559-8A4D-A773-D4184CFEBB0D}" type="presParOf" srcId="{90AF9D91-8D67-BE46-8655-B461D33DFC44}" destId="{68D3C234-27CD-6B45-8CED-F9C4C1B7D63E}" srcOrd="1" destOrd="0" presId="urn:microsoft.com/office/officeart/2024/layout/BulletTimelineInverted"/>
    <dgm:cxn modelId="{E688C0B8-3B9F-804D-9FFE-8585B111A960}" type="presParOf" srcId="{90AF9D91-8D67-BE46-8655-B461D33DFC44}" destId="{A5A9F99C-0806-B946-AC93-EBF3965A8875}" srcOrd="2" destOrd="0" presId="urn:microsoft.com/office/officeart/2024/layout/BulletTimelineInverted"/>
    <dgm:cxn modelId="{991E38E3-3D1D-444D-A39C-3D8B8F0576B7}" type="presParOf" srcId="{A5A9F99C-0806-B946-AC93-EBF3965A8875}" destId="{44FAFC62-CD26-6545-846D-DA7413E51E8B}" srcOrd="0" destOrd="0" presId="urn:microsoft.com/office/officeart/2024/layout/BulletTimelineInverted"/>
    <dgm:cxn modelId="{B593999D-FA36-B747-AD03-FFBAA5E24965}" type="presParOf" srcId="{44FAFC62-CD26-6545-846D-DA7413E51E8B}" destId="{8BE52C48-F2FF-F246-9C5C-929B23737FA3}" srcOrd="0" destOrd="0" presId="urn:microsoft.com/office/officeart/2024/layout/BulletTimelineInverted"/>
    <dgm:cxn modelId="{3B8EED9A-853C-EC4D-8004-8CBDDA3ECB25}" type="presParOf" srcId="{44FAFC62-CD26-6545-846D-DA7413E51E8B}" destId="{D6CE161E-DF2E-7A44-9E14-A102E6A4AD91}" srcOrd="1" destOrd="0" presId="urn:microsoft.com/office/officeart/2024/layout/BulletTimelineInverted"/>
    <dgm:cxn modelId="{E78C8D00-6FF4-B84A-BBC3-9E2F2E1D07EB}" type="presParOf" srcId="{A5A9F99C-0806-B946-AC93-EBF3965A8875}" destId="{2C618A55-502E-544C-BE06-4DB9A2766600}" srcOrd="1" destOrd="0" presId="urn:microsoft.com/office/officeart/2024/layout/BulletTimelineInverted"/>
    <dgm:cxn modelId="{8BE1C460-A7EE-7743-884A-CDF659353E74}" type="presParOf" srcId="{A5A9F99C-0806-B946-AC93-EBF3965A8875}" destId="{44B216BC-5AAA-8F41-A457-FA868D6F2737}" srcOrd="2" destOrd="0" presId="urn:microsoft.com/office/officeart/2024/layout/BulletTimelineInverted"/>
    <dgm:cxn modelId="{D43BB695-6F09-D445-ABBD-3A3315D0C64F}" type="presParOf" srcId="{A5A9F99C-0806-B946-AC93-EBF3965A8875}" destId="{4517E643-C36C-1A48-A185-16BD4E1CFB2C}" srcOrd="3" destOrd="0" presId="urn:microsoft.com/office/officeart/2024/layout/BulletTimelineInverted"/>
    <dgm:cxn modelId="{4980EF56-F835-664F-8D2C-191869068EED}" type="presParOf" srcId="{A5A9F99C-0806-B946-AC93-EBF3965A8875}" destId="{72A7930D-F0D6-CD4A-992C-720DD45C5231}" srcOrd="4" destOrd="0" presId="urn:microsoft.com/office/officeart/2024/layout/BulletTimelineInverted"/>
    <dgm:cxn modelId="{A1255025-7EE7-5241-9E04-71A68909FD61}" type="presParOf" srcId="{72A7930D-F0D6-CD4A-992C-720DD45C5231}" destId="{A22EB7E5-DBF0-244F-B2C8-ED7CE656D9AC}" srcOrd="0" destOrd="0" presId="urn:microsoft.com/office/officeart/2024/layout/BulletTimelineInverted"/>
    <dgm:cxn modelId="{FA7EB5C4-2970-5C4A-ABED-B91049ECE2DD}" type="presParOf" srcId="{A5A9F99C-0806-B946-AC93-EBF3965A8875}" destId="{F4045B17-055E-F54B-8358-A9D2A81DC5E9}" srcOrd="5" destOrd="0" presId="urn:microsoft.com/office/officeart/2024/layout/BulletTimelineInverted"/>
    <dgm:cxn modelId="{67830EBE-F672-6F4F-891B-CD270965E7F2}" type="presParOf" srcId="{90AF9D91-8D67-BE46-8655-B461D33DFC44}" destId="{BFF5AD5F-81DC-1947-A582-E8095C58AE04}" srcOrd="3" destOrd="0" presId="urn:microsoft.com/office/officeart/2024/layout/BulletTimelineInverted"/>
    <dgm:cxn modelId="{76431320-609A-5E47-B003-2E34FC9AAAA6}" type="presParOf" srcId="{90AF9D91-8D67-BE46-8655-B461D33DFC44}" destId="{714F09C4-8E9D-8A4B-8C89-B88566727703}" srcOrd="4" destOrd="0" presId="urn:microsoft.com/office/officeart/2024/layout/BulletTimelineInverted"/>
    <dgm:cxn modelId="{76C4146D-650B-6A4E-AAC3-B1CEDF755C08}" type="presParOf" srcId="{714F09C4-8E9D-8A4B-8C89-B88566727703}" destId="{2C269AE0-16E7-E541-B671-F08DAE6F863E}" srcOrd="0" destOrd="0" presId="urn:microsoft.com/office/officeart/2024/layout/BulletTimelineInverted"/>
    <dgm:cxn modelId="{E84609FF-F087-D84D-A482-F143AA3ABCD3}" type="presParOf" srcId="{2C269AE0-16E7-E541-B671-F08DAE6F863E}" destId="{F24736BE-0E4E-D145-B572-9ED8F858A7C3}" srcOrd="0" destOrd="0" presId="urn:microsoft.com/office/officeart/2024/layout/BulletTimelineInverted"/>
    <dgm:cxn modelId="{40526BAF-2E24-0242-A4F6-3E233A3212DB}" type="presParOf" srcId="{2C269AE0-16E7-E541-B671-F08DAE6F863E}" destId="{2FE0E213-A444-1743-A62C-26EE1A2E29A5}" srcOrd="1" destOrd="0" presId="urn:microsoft.com/office/officeart/2024/layout/BulletTimelineInverted"/>
    <dgm:cxn modelId="{682A1D7D-92E6-E741-8C81-1F2F1341490F}" type="presParOf" srcId="{714F09C4-8E9D-8A4B-8C89-B88566727703}" destId="{D921C453-E20E-C441-BBCB-1BE63DB48066}" srcOrd="1" destOrd="0" presId="urn:microsoft.com/office/officeart/2024/layout/BulletTimelineInverted"/>
    <dgm:cxn modelId="{59EE338B-BE98-8E47-A039-0DEEC685607D}" type="presParOf" srcId="{714F09C4-8E9D-8A4B-8C89-B88566727703}" destId="{0C70A6B1-86F7-024D-84B6-19A69147914F}" srcOrd="2" destOrd="0" presId="urn:microsoft.com/office/officeart/2024/layout/BulletTimelineInverted"/>
    <dgm:cxn modelId="{881D6871-9805-274B-848C-5BA7A6E8044B}" type="presParOf" srcId="{714F09C4-8E9D-8A4B-8C89-B88566727703}" destId="{7ED860D4-DC63-5847-BA82-1BE83E064CE1}" srcOrd="3" destOrd="0" presId="urn:microsoft.com/office/officeart/2024/layout/BulletTimelineInverted"/>
    <dgm:cxn modelId="{C6CB0620-ED27-2348-BF0B-711D5D5F1726}" type="presParOf" srcId="{714F09C4-8E9D-8A4B-8C89-B88566727703}" destId="{8CBF2BD1-F574-5A4F-8E14-935B3CB3A800}" srcOrd="4" destOrd="0" presId="urn:microsoft.com/office/officeart/2024/layout/BulletTimelineInverted"/>
    <dgm:cxn modelId="{AFCDBC40-AAAA-8846-87EF-8376B38F6375}" type="presParOf" srcId="{8CBF2BD1-F574-5A4F-8E14-935B3CB3A800}" destId="{7C8A33DB-357C-5C49-8C27-A409163941F6}" srcOrd="0" destOrd="0" presId="urn:microsoft.com/office/officeart/2024/layout/BulletTimelineInverted"/>
    <dgm:cxn modelId="{884102DD-3B4D-B245-A33D-A0DB0AC05902}" type="presParOf" srcId="{714F09C4-8E9D-8A4B-8C89-B88566727703}" destId="{F1D7CDCD-14E4-3B47-B8F3-F9ED48C3BCA7}" srcOrd="5" destOrd="0" presId="urn:microsoft.com/office/officeart/2024/layout/BulletTimelineInverted"/>
    <dgm:cxn modelId="{FE1B48B8-DD8B-5540-ADC6-5D96F7EF2CA7}" type="presParOf" srcId="{90AF9D91-8D67-BE46-8655-B461D33DFC44}" destId="{60D80FA9-F749-4F48-9830-CE125F3AA0B1}" srcOrd="5" destOrd="0" presId="urn:microsoft.com/office/officeart/2024/layout/BulletTimelineInverted"/>
    <dgm:cxn modelId="{9DF2FD26-F693-F046-A962-A1B4321FEBA2}" type="presParOf" srcId="{90AF9D91-8D67-BE46-8655-B461D33DFC44}" destId="{2BF59802-6D85-3B47-9B55-13FB6722CC3A}" srcOrd="6" destOrd="0" presId="urn:microsoft.com/office/officeart/2024/layout/BulletTimelineInverted"/>
    <dgm:cxn modelId="{8B70E92D-91EF-F44E-A89B-D55EC43F9405}" type="presParOf" srcId="{2BF59802-6D85-3B47-9B55-13FB6722CC3A}" destId="{1394C966-5D0E-CF46-95C4-AE84E71AEFFF}" srcOrd="0" destOrd="0" presId="urn:microsoft.com/office/officeart/2024/layout/BulletTimelineInverted"/>
    <dgm:cxn modelId="{A3ADF9B4-EC9E-A04D-A0C2-C31A3F845A5B}" type="presParOf" srcId="{1394C966-5D0E-CF46-95C4-AE84E71AEFFF}" destId="{301575AE-8378-3E4A-B75A-76BA475C4FED}" srcOrd="0" destOrd="0" presId="urn:microsoft.com/office/officeart/2024/layout/BulletTimelineInverted"/>
    <dgm:cxn modelId="{03B0F706-3093-9248-A59A-AD7381477BBE}" type="presParOf" srcId="{1394C966-5D0E-CF46-95C4-AE84E71AEFFF}" destId="{8480B339-FE74-0744-99B7-B0763FE12A21}" srcOrd="1" destOrd="0" presId="urn:microsoft.com/office/officeart/2024/layout/BulletTimelineInverted"/>
    <dgm:cxn modelId="{FE9920A2-88BF-4049-A1FA-9AA6882AA09A}" type="presParOf" srcId="{2BF59802-6D85-3B47-9B55-13FB6722CC3A}" destId="{16232D02-E3FF-1648-93E6-858F233594C4}" srcOrd="1" destOrd="0" presId="urn:microsoft.com/office/officeart/2024/layout/BulletTimelineInverted"/>
    <dgm:cxn modelId="{67E798A7-831D-A448-B9F7-6B2949A3B073}" type="presParOf" srcId="{2BF59802-6D85-3B47-9B55-13FB6722CC3A}" destId="{0CB98584-4674-934F-A374-5D4A9A1C3C13}" srcOrd="2" destOrd="0" presId="urn:microsoft.com/office/officeart/2024/layout/BulletTimelineInverted"/>
    <dgm:cxn modelId="{98AD8820-A047-AF46-B23C-B6237F0CA49F}" type="presParOf" srcId="{2BF59802-6D85-3B47-9B55-13FB6722CC3A}" destId="{89733F23-9516-9A44-8FCA-E5C96B172B50}" srcOrd="3" destOrd="0" presId="urn:microsoft.com/office/officeart/2024/layout/BulletTimelineInverted"/>
    <dgm:cxn modelId="{4C265DBD-421E-8A4E-A257-A6EA5518B8E7}" type="presParOf" srcId="{2BF59802-6D85-3B47-9B55-13FB6722CC3A}" destId="{AFBB27CA-4850-584E-A94E-83AE928B89D1}" srcOrd="4" destOrd="0" presId="urn:microsoft.com/office/officeart/2024/layout/BulletTimelineInverted"/>
    <dgm:cxn modelId="{E0E29BB3-BAF1-DA40-BDF1-1E5CD4F25E92}" type="presParOf" srcId="{AFBB27CA-4850-584E-A94E-83AE928B89D1}" destId="{943D1822-9E94-DA49-AE5E-1900E26F865E}" srcOrd="0" destOrd="0" presId="urn:microsoft.com/office/officeart/2024/layout/BulletTimelineInverted"/>
    <dgm:cxn modelId="{22632847-B9E6-D34C-BE80-5FDC168CEFD8}" type="presParOf" srcId="{2BF59802-6D85-3B47-9B55-13FB6722CC3A}" destId="{0B3E42C6-5A14-E741-AD4C-EF088D70079E}" srcOrd="5" destOrd="0" presId="urn:microsoft.com/office/officeart/2024/layout/BulletTimelineInverted"/>
    <dgm:cxn modelId="{85B2A9EB-6DD6-D449-99C3-7080DB950774}" type="presParOf" srcId="{90AF9D91-8D67-BE46-8655-B461D33DFC44}" destId="{ECC8C2F0-2043-1549-9718-76AB5F12A9CC}" srcOrd="7" destOrd="0" presId="urn:microsoft.com/office/officeart/2024/layout/BulletTimelineInverted"/>
    <dgm:cxn modelId="{5E6973A7-A793-6844-B62A-62BF957FD140}" type="presParOf" srcId="{90AF9D91-8D67-BE46-8655-B461D33DFC44}" destId="{581DF49E-8AE6-6344-B2BB-2E0AD31E341B}" srcOrd="8" destOrd="0" presId="urn:microsoft.com/office/officeart/2024/layout/BulletTimelineInverted"/>
    <dgm:cxn modelId="{5C75D0CA-AA76-3843-8DD5-0DECB08D6B13}" type="presParOf" srcId="{581DF49E-8AE6-6344-B2BB-2E0AD31E341B}" destId="{45180140-6BEE-2C41-A920-00B4014474E4}" srcOrd="0" destOrd="0" presId="urn:microsoft.com/office/officeart/2024/layout/BulletTimelineInverted"/>
    <dgm:cxn modelId="{A690FCF5-BD76-FC4F-A8AF-A13F6EC76DDB}" type="presParOf" srcId="{45180140-6BEE-2C41-A920-00B4014474E4}" destId="{649819F1-7B6A-DA45-BA7F-B5132EB8B164}" srcOrd="0" destOrd="0" presId="urn:microsoft.com/office/officeart/2024/layout/BulletTimelineInverted"/>
    <dgm:cxn modelId="{8F0CA853-6C24-0A4C-A557-A919C188A834}" type="presParOf" srcId="{45180140-6BEE-2C41-A920-00B4014474E4}" destId="{1B018234-306C-FB4E-8009-EC82F8E92AA9}" srcOrd="1" destOrd="0" presId="urn:microsoft.com/office/officeart/2024/layout/BulletTimelineInverted"/>
    <dgm:cxn modelId="{D7EF89F2-11FD-6348-BF54-ED1BD0A428FD}" type="presParOf" srcId="{581DF49E-8AE6-6344-B2BB-2E0AD31E341B}" destId="{32C968C8-F630-1942-94DE-A25ADED857CF}" srcOrd="1" destOrd="0" presId="urn:microsoft.com/office/officeart/2024/layout/BulletTimelineInverted"/>
    <dgm:cxn modelId="{7F35C2F7-CD0C-BA40-82F0-2B70445742A6}" type="presParOf" srcId="{581DF49E-8AE6-6344-B2BB-2E0AD31E341B}" destId="{6A164D7E-0FB6-E74D-BB26-49899DF6258C}" srcOrd="2" destOrd="0" presId="urn:microsoft.com/office/officeart/2024/layout/BulletTimelineInverted"/>
    <dgm:cxn modelId="{A188056D-A4DE-AD45-9747-4912E1CF0078}" type="presParOf" srcId="{581DF49E-8AE6-6344-B2BB-2E0AD31E341B}" destId="{4F8C1898-BFA7-2843-A2B1-7F8ACA8BED10}" srcOrd="3" destOrd="0" presId="urn:microsoft.com/office/officeart/2024/layout/BulletTimelineInverted"/>
    <dgm:cxn modelId="{FC3B1F89-8530-B542-8CDA-CA54F79F2BF3}" type="presParOf" srcId="{581DF49E-8AE6-6344-B2BB-2E0AD31E341B}" destId="{B6FFEAE8-6D61-0B4B-9C26-AE0B631A8DC7}" srcOrd="4" destOrd="0" presId="urn:microsoft.com/office/officeart/2024/layout/BulletTimelineInverted"/>
    <dgm:cxn modelId="{22176869-7B39-B24F-9303-911981AF9C66}" type="presParOf" srcId="{B6FFEAE8-6D61-0B4B-9C26-AE0B631A8DC7}" destId="{5EF1E0E8-1E59-874E-A576-3EF915631488}" srcOrd="0" destOrd="0" presId="urn:microsoft.com/office/officeart/2024/layout/BulletTimelineInverted"/>
    <dgm:cxn modelId="{07A2474C-FDD0-3F48-A861-9ABFA80B3D1E}" type="presParOf" srcId="{581DF49E-8AE6-6344-B2BB-2E0AD31E341B}" destId="{6D507109-EA75-814E-9FF1-55C85B3FF009}" srcOrd="5" destOrd="0" presId="urn:microsoft.com/office/officeart/2024/layout/BulletTimelineInverted"/>
    <dgm:cxn modelId="{5F8E47AF-3888-7747-A499-BD6F4AFA3570}" type="presParOf" srcId="{90AF9D91-8D67-BE46-8655-B461D33DFC44}" destId="{8FFF035E-F4D9-7544-B511-8B2098C9E0E3}" srcOrd="9" destOrd="0" presId="urn:microsoft.com/office/officeart/2024/layout/BulletTimelineInverted"/>
    <dgm:cxn modelId="{F3A1BC9A-1ACE-9A46-BE35-422C1908705E}" type="presParOf" srcId="{90AF9D91-8D67-BE46-8655-B461D33DFC44}" destId="{4D668AA9-7EE0-4547-817B-A42662EEBF7C}" srcOrd="10" destOrd="0" presId="urn:microsoft.com/office/officeart/2024/layout/BulletTimelineInverted"/>
    <dgm:cxn modelId="{22BEDE72-7737-4448-A5B7-EB48DC02AAFD}" type="presParOf" srcId="{4D668AA9-7EE0-4547-817B-A42662EEBF7C}" destId="{F8B957B8-628C-0A49-92DF-FEC52D91EEDD}" srcOrd="0" destOrd="0" presId="urn:microsoft.com/office/officeart/2024/layout/BulletTimelineInverted"/>
    <dgm:cxn modelId="{4B37BE02-6D4A-F94C-B855-56A1E2D2E1BE}" type="presParOf" srcId="{F8B957B8-628C-0A49-92DF-FEC52D91EEDD}" destId="{2223D7BC-E20F-5145-BC49-26922306755A}" srcOrd="0" destOrd="0" presId="urn:microsoft.com/office/officeart/2024/layout/BulletTimelineInverted"/>
    <dgm:cxn modelId="{84FE4D82-2C66-5A45-B97C-7090372FC6B9}" type="presParOf" srcId="{F8B957B8-628C-0A49-92DF-FEC52D91EEDD}" destId="{246E4685-ECBE-9141-BD93-A85DE443BA57}" srcOrd="1" destOrd="0" presId="urn:microsoft.com/office/officeart/2024/layout/BulletTimelineInverted"/>
    <dgm:cxn modelId="{E907FA9F-B398-EA41-BF81-7656A60F932B}" type="presParOf" srcId="{4D668AA9-7EE0-4547-817B-A42662EEBF7C}" destId="{AA312934-A3E7-A54C-BEDD-DF681BCC5AA9}" srcOrd="1" destOrd="0" presId="urn:microsoft.com/office/officeart/2024/layout/BulletTimelineInverted"/>
    <dgm:cxn modelId="{54A291AD-4FCC-3345-8A9F-EA012B4ECE22}" type="presParOf" srcId="{4D668AA9-7EE0-4547-817B-A42662EEBF7C}" destId="{64E0A8B2-286A-984B-B1D8-C2186A4D0893}" srcOrd="2" destOrd="0" presId="urn:microsoft.com/office/officeart/2024/layout/BulletTimelineInverted"/>
    <dgm:cxn modelId="{9C12B151-627E-1A48-9551-7BAE3D22174B}" type="presParOf" srcId="{4D668AA9-7EE0-4547-817B-A42662EEBF7C}" destId="{F9D914E9-520A-2740-9B69-FF26F63D5F45}" srcOrd="3" destOrd="0" presId="urn:microsoft.com/office/officeart/2024/layout/BulletTimelineInverted"/>
    <dgm:cxn modelId="{52B30C56-080D-AE40-9029-70701AA14AAC}" type="presParOf" srcId="{4D668AA9-7EE0-4547-817B-A42662EEBF7C}" destId="{9E7BB658-8D98-2545-94C1-79B98CF1CA99}" srcOrd="4" destOrd="0" presId="urn:microsoft.com/office/officeart/2024/layout/BulletTimelineInverted"/>
    <dgm:cxn modelId="{D511A2A2-79F1-AA4F-ABD5-97E48FF4C9AB}" type="presParOf" srcId="{9E7BB658-8D98-2545-94C1-79B98CF1CA99}" destId="{91FE74D4-119A-EC44-A51A-1F1000428230}" srcOrd="0" destOrd="0" presId="urn:microsoft.com/office/officeart/2024/layout/BulletTimelineInverted"/>
    <dgm:cxn modelId="{1B8BB1FE-E200-D040-A806-6612AA79DE91}" type="presParOf" srcId="{4D668AA9-7EE0-4547-817B-A42662EEBF7C}" destId="{4289B02A-A80F-8C43-892F-31BA93E041DE}" srcOrd="5" destOrd="0" presId="urn:microsoft.com/office/officeart/2024/layout/BulletTimelineInverted"/>
    <dgm:cxn modelId="{87AFE0A3-1937-BB4C-98DD-1DCF0E54D7F9}" type="presParOf" srcId="{90AF9D91-8D67-BE46-8655-B461D33DFC44}" destId="{16024E12-2433-3348-BBC5-4421FCC9D888}" srcOrd="11" destOrd="0" presId="urn:microsoft.com/office/officeart/2024/layout/BulletTimelineInverted"/>
    <dgm:cxn modelId="{B16A6EAA-0BD4-8F41-ABC4-34BECB68C740}" type="presParOf" srcId="{90AF9D91-8D67-BE46-8655-B461D33DFC44}" destId="{6FF35A66-46E1-6C4A-AF3E-6E588BB0B094}" srcOrd="12" destOrd="0" presId="urn:microsoft.com/office/officeart/2024/layout/BulletTimelineInverted"/>
    <dgm:cxn modelId="{A310A244-E053-1C4D-9BD2-E1EE924A9386}" type="presParOf" srcId="{6FF35A66-46E1-6C4A-AF3E-6E588BB0B094}" destId="{D0809236-7C95-6746-BF54-88B34BC890BB}" srcOrd="0" destOrd="0" presId="urn:microsoft.com/office/officeart/2024/layout/BulletTimelineInverted"/>
    <dgm:cxn modelId="{2EAA6461-2908-4E4E-A85D-DB97D83D96EA}" type="presParOf" srcId="{D0809236-7C95-6746-BF54-88B34BC890BB}" destId="{F3330F28-E084-FB48-B55B-CD3FC657506F}" srcOrd="0" destOrd="0" presId="urn:microsoft.com/office/officeart/2024/layout/BulletTimelineInverted"/>
    <dgm:cxn modelId="{38C7C6D6-A945-1544-83DA-72402DA235DB}" type="presParOf" srcId="{D0809236-7C95-6746-BF54-88B34BC890BB}" destId="{2FD7F010-DC9A-9A42-AE61-68D15E216800}" srcOrd="1" destOrd="0" presId="urn:microsoft.com/office/officeart/2024/layout/BulletTimelineInverted"/>
    <dgm:cxn modelId="{A571BB06-F7D5-EF40-ACF4-37B347FCA101}" type="presParOf" srcId="{6FF35A66-46E1-6C4A-AF3E-6E588BB0B094}" destId="{0E5AED6E-124A-F145-94A9-567A42C8C26A}" srcOrd="1" destOrd="0" presId="urn:microsoft.com/office/officeart/2024/layout/BulletTimelineInverted"/>
    <dgm:cxn modelId="{DCD9BFDB-B6AF-7749-B769-6314A9250FA8}" type="presParOf" srcId="{6FF35A66-46E1-6C4A-AF3E-6E588BB0B094}" destId="{E42AEDDA-BDE4-184E-97BB-8FB63D48AB67}" srcOrd="2" destOrd="0" presId="urn:microsoft.com/office/officeart/2024/layout/BulletTimelineInverted"/>
    <dgm:cxn modelId="{21B94413-C478-4F4F-A2DF-E82F09D6ACF6}" type="presParOf" srcId="{6FF35A66-46E1-6C4A-AF3E-6E588BB0B094}" destId="{0138D804-9741-BF41-A370-AA8C5236F293}" srcOrd="3" destOrd="0" presId="urn:microsoft.com/office/officeart/2024/layout/BulletTimelineInverted"/>
    <dgm:cxn modelId="{632D9176-DBA0-9741-8F7D-C52523DC76DD}" type="presParOf" srcId="{6FF35A66-46E1-6C4A-AF3E-6E588BB0B094}" destId="{39C0A68B-09FC-A946-A142-B7FF41F5FA9F}" srcOrd="4" destOrd="0" presId="urn:microsoft.com/office/officeart/2024/layout/BulletTimelineInverted"/>
    <dgm:cxn modelId="{A9511606-69D1-074C-A8BE-AF452DDB206A}" type="presParOf" srcId="{39C0A68B-09FC-A946-A142-B7FF41F5FA9F}" destId="{37D58919-D292-484E-A77C-42E4D2B96739}" srcOrd="0" destOrd="0" presId="urn:microsoft.com/office/officeart/2024/layout/BulletTimelineInverted"/>
    <dgm:cxn modelId="{622F4CB5-5B1E-8541-879B-02469190A2CD}" type="presParOf" srcId="{6FF35A66-46E1-6C4A-AF3E-6E588BB0B094}" destId="{81674B72-A001-6D43-9187-E25DE83A0656}" srcOrd="5" destOrd="0" presId="urn:microsoft.com/office/officeart/2024/layout/BulletTimelineInverted"/>
    <dgm:cxn modelId="{FC599AFF-55E4-BA42-91EB-966F0D6FF5CC}" type="presParOf" srcId="{90AF9D91-8D67-BE46-8655-B461D33DFC44}" destId="{3EF1F7BE-3F2E-C54D-8B01-291327BC8D93}" srcOrd="13" destOrd="0" presId="urn:microsoft.com/office/officeart/2024/layout/BulletTimelineInverted"/>
    <dgm:cxn modelId="{1D38A894-4592-574F-B87E-E7335B993E43}" type="presParOf" srcId="{90AF9D91-8D67-BE46-8655-B461D33DFC44}" destId="{6A4F140B-77D8-BA4F-8C66-12B9BD69F8B5}" srcOrd="14" destOrd="0" presId="urn:microsoft.com/office/officeart/2024/layout/BulletTimelineInverted"/>
    <dgm:cxn modelId="{E8D40DEF-A684-CE44-B7D5-64A55EECCA10}" type="presParOf" srcId="{6A4F140B-77D8-BA4F-8C66-12B9BD69F8B5}" destId="{7F6DB26D-119B-984B-9F59-42C591494130}" srcOrd="0" destOrd="0" presId="urn:microsoft.com/office/officeart/2024/layout/BulletTimelineInverted"/>
    <dgm:cxn modelId="{A533E297-65E9-4749-B29D-B7B7BAEEDC55}" type="presParOf" srcId="{7F6DB26D-119B-984B-9F59-42C591494130}" destId="{C916DDB3-B1FD-574D-A354-096AA699F204}" srcOrd="0" destOrd="0" presId="urn:microsoft.com/office/officeart/2024/layout/BulletTimelineInverted"/>
    <dgm:cxn modelId="{548FAD10-118E-864D-8E32-10D5A1AC434A}" type="presParOf" srcId="{7F6DB26D-119B-984B-9F59-42C591494130}" destId="{0CFEF06D-5EBF-AD4C-BD4B-2954F12644D3}" srcOrd="1" destOrd="0" presId="urn:microsoft.com/office/officeart/2024/layout/BulletTimelineInverted"/>
    <dgm:cxn modelId="{01D8343D-3423-874F-BB7A-88B1E491954B}" type="presParOf" srcId="{6A4F140B-77D8-BA4F-8C66-12B9BD69F8B5}" destId="{FDF3E137-1941-344D-A5E1-672E7FA3A152}" srcOrd="1" destOrd="0" presId="urn:microsoft.com/office/officeart/2024/layout/BulletTimelineInverted"/>
    <dgm:cxn modelId="{5C84F8BF-DCC7-1147-A553-2C40117A5C6B}" type="presParOf" srcId="{6A4F140B-77D8-BA4F-8C66-12B9BD69F8B5}" destId="{37A2FCD9-24EE-3643-896B-C99A7939FDC4}" srcOrd="2" destOrd="0" presId="urn:microsoft.com/office/officeart/2024/layout/BulletTimelineInverted"/>
    <dgm:cxn modelId="{BDC282ED-EC12-D845-B1CB-0F028CC30C46}" type="presParOf" srcId="{6A4F140B-77D8-BA4F-8C66-12B9BD69F8B5}" destId="{0619FEA8-D61D-5E46-B2AE-9E8D641F2637}" srcOrd="3" destOrd="0" presId="urn:microsoft.com/office/officeart/2024/layout/BulletTimelineInverted"/>
    <dgm:cxn modelId="{95CFDBB1-072E-404A-B2FD-0ECD979480C6}" type="presParOf" srcId="{6A4F140B-77D8-BA4F-8C66-12B9BD69F8B5}" destId="{6D110107-36B2-5746-99F6-9E2DFFEAA1D0}" srcOrd="4" destOrd="0" presId="urn:microsoft.com/office/officeart/2024/layout/BulletTimelineInverted"/>
    <dgm:cxn modelId="{8D8B5985-B700-EF49-BF6A-9C11EB8384FC}" type="presParOf" srcId="{6D110107-36B2-5746-99F6-9E2DFFEAA1D0}" destId="{75197F85-6BCA-8245-9623-FFF4AE30D836}" srcOrd="0" destOrd="0" presId="urn:microsoft.com/office/officeart/2024/layout/BulletTimelineInverted"/>
    <dgm:cxn modelId="{3F35F1E8-D79A-1548-9C23-AC52A163290D}" type="presParOf" srcId="{6A4F140B-77D8-BA4F-8C66-12B9BD69F8B5}" destId="{02A1F687-C3F2-AD45-899A-C545C1F73088}" srcOrd="5" destOrd="0" presId="urn:microsoft.com/office/officeart/2024/layout/BulletTimelineInverted"/>
    <dgm:cxn modelId="{2F1A9A7A-00B4-4140-B74F-F2EAEDAB409C}" type="presParOf" srcId="{90AF9D91-8D67-BE46-8655-B461D33DFC44}" destId="{F507DA04-922A-0B44-9EC5-116C575D4F1D}" srcOrd="15" destOrd="0" presId="urn:microsoft.com/office/officeart/2024/layout/BulletTimelineInverted"/>
    <dgm:cxn modelId="{E7795905-DD5A-4541-86FC-30FCC5CF758D}" type="presParOf" srcId="{90AF9D91-8D67-BE46-8655-B461D33DFC44}" destId="{8E2439F7-CF8F-A344-9048-E752506653A4}" srcOrd="16" destOrd="0" presId="urn:microsoft.com/office/officeart/2024/layout/BulletTimelineInverted"/>
    <dgm:cxn modelId="{BC4C7654-207C-4E42-BA20-B2C038F7B80F}" type="presParOf" srcId="{8E2439F7-CF8F-A344-9048-E752506653A4}" destId="{0D64DD76-76AB-224E-91F5-63D81E68329C}" srcOrd="0" destOrd="0" presId="urn:microsoft.com/office/officeart/2024/layout/BulletTimelineInverted"/>
    <dgm:cxn modelId="{A9298BC6-61D2-1046-A056-A30F08C480DF}" type="presParOf" srcId="{0D64DD76-76AB-224E-91F5-63D81E68329C}" destId="{AB2EA588-2EA5-3849-8760-0C5B41A58E9C}" srcOrd="0" destOrd="0" presId="urn:microsoft.com/office/officeart/2024/layout/BulletTimelineInverted"/>
    <dgm:cxn modelId="{36641D95-312B-AC48-86C0-5E9F8378E6DC}" type="presParOf" srcId="{0D64DD76-76AB-224E-91F5-63D81E68329C}" destId="{CBB0AD20-2AFA-6D48-AFAF-262C8C96053E}" srcOrd="1" destOrd="0" presId="urn:microsoft.com/office/officeart/2024/layout/BulletTimelineInverted"/>
    <dgm:cxn modelId="{455958F6-AAA8-A348-9B43-925FF0D87529}" type="presParOf" srcId="{8E2439F7-CF8F-A344-9048-E752506653A4}" destId="{2731A4A5-FC84-DB46-A237-44E0B8761F0D}" srcOrd="1" destOrd="0" presId="urn:microsoft.com/office/officeart/2024/layout/BulletTimelineInverted"/>
    <dgm:cxn modelId="{FC4E5CCE-F9AC-BF49-88BC-8FC1666BF7B2}" type="presParOf" srcId="{8E2439F7-CF8F-A344-9048-E752506653A4}" destId="{10555A9B-E7E6-6243-87B9-E23C8082C42C}" srcOrd="2" destOrd="0" presId="urn:microsoft.com/office/officeart/2024/layout/BulletTimelineInverted"/>
    <dgm:cxn modelId="{2970A3E9-70BA-D74B-B1CD-C262E88B01BB}" type="presParOf" srcId="{8E2439F7-CF8F-A344-9048-E752506653A4}" destId="{BED5460C-C35D-274B-A877-D469938FBFCF}" srcOrd="3" destOrd="0" presId="urn:microsoft.com/office/officeart/2024/layout/BulletTimelineInverted"/>
    <dgm:cxn modelId="{EB15B5AA-6620-A641-AE2E-B07E7E820416}" type="presParOf" srcId="{8E2439F7-CF8F-A344-9048-E752506653A4}" destId="{A0353559-9692-6B45-9909-970E4E92A18C}" srcOrd="4" destOrd="0" presId="urn:microsoft.com/office/officeart/2024/layout/BulletTimelineInverted"/>
    <dgm:cxn modelId="{202957CA-D4CD-014D-84B0-D85920695176}" type="presParOf" srcId="{A0353559-9692-6B45-9909-970E4E92A18C}" destId="{CD10FFC9-1E4B-FB4A-8305-B637383F92F3}" srcOrd="0" destOrd="0" presId="urn:microsoft.com/office/officeart/2024/layout/BulletTimelineInverted"/>
    <dgm:cxn modelId="{EDA2FC0E-3B49-1149-AD29-94C9900EA029}" type="presParOf" srcId="{8E2439F7-CF8F-A344-9048-E752506653A4}" destId="{0F048615-6B61-794E-A348-07D28AD2D3FB}" srcOrd="5" destOrd="0" presId="urn:microsoft.com/office/officeart/2024/layout/BulletTimelineInvert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7CFFD-76CF-6F4A-81C0-137C1A9C211A}">
      <dsp:nvSpPr>
        <dsp:cNvPr id="0" name=""/>
        <dsp:cNvSpPr/>
      </dsp:nvSpPr>
      <dsp:spPr>
        <a:xfrm>
          <a:off x="0" y="2682240"/>
          <a:ext cx="11464639" cy="54186"/>
        </a:xfrm>
        <a:prstGeom prst="rect">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3D264C97-E2E5-944E-95C9-E75F48EA6C73}">
      <dsp:nvSpPr>
        <dsp:cNvPr id="0" name=""/>
        <dsp:cNvSpPr/>
      </dsp:nvSpPr>
      <dsp:spPr>
        <a:xfrm>
          <a:off x="11185561" y="2492586"/>
          <a:ext cx="325120" cy="433493"/>
        </a:xfrm>
        <a:prstGeom prst="chevron">
          <a:avLst>
            <a:gd name="adj" fmla="val 75000"/>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999C5838-AA17-334F-A3B2-E8CEBFE4CDDD}">
      <dsp:nvSpPr>
        <dsp:cNvPr id="0" name=""/>
        <dsp:cNvSpPr/>
      </dsp:nvSpPr>
      <dsp:spPr>
        <a:xfrm>
          <a:off x="614466" y="1358609"/>
          <a:ext cx="1688513" cy="1194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t>Google DeepMind published </a:t>
          </a:r>
          <a:r>
            <a:rPr lang="en-US" sz="1500" b="1" kern="1200" dirty="0"/>
            <a:t>WaveNet</a:t>
          </a:r>
          <a:r>
            <a:rPr lang="en-US" sz="1500" kern="1200" dirty="0"/>
            <a:t>.</a:t>
          </a:r>
        </a:p>
      </dsp:txBody>
      <dsp:txXfrm>
        <a:off x="614466" y="1358609"/>
        <a:ext cx="1688513" cy="1194574"/>
      </dsp:txXfrm>
    </dsp:sp>
    <dsp:sp modelId="{645994FB-6897-2446-9021-3B4BF3F15E15}">
      <dsp:nvSpPr>
        <dsp:cNvPr id="0" name=""/>
        <dsp:cNvSpPr/>
      </dsp:nvSpPr>
      <dsp:spPr>
        <a:xfrm>
          <a:off x="614466" y="740726"/>
          <a:ext cx="1688513" cy="617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2016</a:t>
          </a:r>
        </a:p>
      </dsp:txBody>
      <dsp:txXfrm>
        <a:off x="614466" y="740726"/>
        <a:ext cx="1688513" cy="617883"/>
      </dsp:txXfrm>
    </dsp:sp>
    <dsp:sp modelId="{B9BF7EB2-B16C-7E40-B219-46A32C60DA20}">
      <dsp:nvSpPr>
        <dsp:cNvPr id="0" name=""/>
        <dsp:cNvSpPr/>
      </dsp:nvSpPr>
      <dsp:spPr>
        <a:xfrm>
          <a:off x="288777" y="699533"/>
          <a:ext cx="38316" cy="201841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618A55-502E-544C-BE06-4DB9A2766600}">
      <dsp:nvSpPr>
        <dsp:cNvPr id="0" name=""/>
        <dsp:cNvSpPr/>
      </dsp:nvSpPr>
      <dsp:spPr>
        <a:xfrm>
          <a:off x="1765253" y="3736918"/>
          <a:ext cx="1688513" cy="992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t>Facebook AI published </a:t>
          </a:r>
          <a:r>
            <a:rPr lang="en-US" sz="1500" b="1" kern="1200" dirty="0"/>
            <a:t>Wav2Vec</a:t>
          </a:r>
          <a:r>
            <a:rPr lang="en-US" sz="1500" kern="1200" dirty="0"/>
            <a:t>.</a:t>
          </a:r>
        </a:p>
      </dsp:txBody>
      <dsp:txXfrm>
        <a:off x="1765253" y="3736918"/>
        <a:ext cx="1688513" cy="992894"/>
      </dsp:txXfrm>
    </dsp:sp>
    <dsp:sp modelId="{44B216BC-5AAA-8F41-A457-FA868D6F2737}">
      <dsp:nvSpPr>
        <dsp:cNvPr id="0" name=""/>
        <dsp:cNvSpPr/>
      </dsp:nvSpPr>
      <dsp:spPr>
        <a:xfrm>
          <a:off x="1765253" y="3082030"/>
          <a:ext cx="1688513" cy="654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2019</a:t>
          </a:r>
        </a:p>
      </dsp:txBody>
      <dsp:txXfrm>
        <a:off x="1765253" y="3082030"/>
        <a:ext cx="1688513" cy="654887"/>
      </dsp:txXfrm>
    </dsp:sp>
    <dsp:sp modelId="{4517E643-C36C-1A48-A185-16BD4E1CFB2C}">
      <dsp:nvSpPr>
        <dsp:cNvPr id="0" name=""/>
        <dsp:cNvSpPr/>
      </dsp:nvSpPr>
      <dsp:spPr>
        <a:xfrm>
          <a:off x="1439564" y="2701773"/>
          <a:ext cx="38316" cy="207028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C67FE7-D263-1A46-808D-F15C47291199}">
      <dsp:nvSpPr>
        <dsp:cNvPr id="0" name=""/>
        <dsp:cNvSpPr/>
      </dsp:nvSpPr>
      <dsp:spPr>
        <a:xfrm>
          <a:off x="208313" y="599911"/>
          <a:ext cx="199244" cy="19924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2EB7E5-DBF0-244F-B2C8-ED7CE656D9AC}">
      <dsp:nvSpPr>
        <dsp:cNvPr id="0" name=""/>
        <dsp:cNvSpPr/>
      </dsp:nvSpPr>
      <dsp:spPr>
        <a:xfrm>
          <a:off x="1359100" y="4672440"/>
          <a:ext cx="199244" cy="19924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21C453-E20E-C441-BBCB-1BE63DB48066}">
      <dsp:nvSpPr>
        <dsp:cNvPr id="0" name=""/>
        <dsp:cNvSpPr/>
      </dsp:nvSpPr>
      <dsp:spPr>
        <a:xfrm>
          <a:off x="2916040" y="1358609"/>
          <a:ext cx="1688513" cy="1194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t>Facebook AI published </a:t>
          </a:r>
          <a:r>
            <a:rPr lang="en-US" sz="1500" b="1" kern="1200" dirty="0"/>
            <a:t>VQ-Wav2Vec</a:t>
          </a:r>
          <a:r>
            <a:rPr lang="en-US" sz="1500" kern="1200" dirty="0"/>
            <a:t>.</a:t>
          </a:r>
        </a:p>
      </dsp:txBody>
      <dsp:txXfrm>
        <a:off x="2916040" y="1358609"/>
        <a:ext cx="1688513" cy="1194574"/>
      </dsp:txXfrm>
    </dsp:sp>
    <dsp:sp modelId="{0C70A6B1-86F7-024D-84B6-19A69147914F}">
      <dsp:nvSpPr>
        <dsp:cNvPr id="0" name=""/>
        <dsp:cNvSpPr/>
      </dsp:nvSpPr>
      <dsp:spPr>
        <a:xfrm>
          <a:off x="2916040" y="740726"/>
          <a:ext cx="1688513" cy="617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2020</a:t>
          </a:r>
        </a:p>
      </dsp:txBody>
      <dsp:txXfrm>
        <a:off x="2916040" y="740726"/>
        <a:ext cx="1688513" cy="617883"/>
      </dsp:txXfrm>
    </dsp:sp>
    <dsp:sp modelId="{7ED860D4-DC63-5847-BA82-1BE83E064CE1}">
      <dsp:nvSpPr>
        <dsp:cNvPr id="0" name=""/>
        <dsp:cNvSpPr/>
      </dsp:nvSpPr>
      <dsp:spPr>
        <a:xfrm>
          <a:off x="2590351" y="699533"/>
          <a:ext cx="38316" cy="201841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232D02-E3FF-1648-93E6-858F233594C4}">
      <dsp:nvSpPr>
        <dsp:cNvPr id="0" name=""/>
        <dsp:cNvSpPr/>
      </dsp:nvSpPr>
      <dsp:spPr>
        <a:xfrm>
          <a:off x="4066827" y="3736918"/>
          <a:ext cx="1688513" cy="992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t>Facebook AI published </a:t>
          </a:r>
          <a:r>
            <a:rPr lang="en-US" sz="1500" b="1" kern="1200" dirty="0"/>
            <a:t>Wav2Vec 2.0</a:t>
          </a:r>
          <a:r>
            <a:rPr lang="en-US" sz="1500" kern="1200" dirty="0"/>
            <a:t>.</a:t>
          </a:r>
        </a:p>
      </dsp:txBody>
      <dsp:txXfrm>
        <a:off x="4066827" y="3736918"/>
        <a:ext cx="1688513" cy="992894"/>
      </dsp:txXfrm>
    </dsp:sp>
    <dsp:sp modelId="{0CB98584-4674-934F-A374-5D4A9A1C3C13}">
      <dsp:nvSpPr>
        <dsp:cNvPr id="0" name=""/>
        <dsp:cNvSpPr/>
      </dsp:nvSpPr>
      <dsp:spPr>
        <a:xfrm>
          <a:off x="4066827" y="3082030"/>
          <a:ext cx="1688513" cy="654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2020</a:t>
          </a:r>
        </a:p>
      </dsp:txBody>
      <dsp:txXfrm>
        <a:off x="4066827" y="3082030"/>
        <a:ext cx="1688513" cy="654887"/>
      </dsp:txXfrm>
    </dsp:sp>
    <dsp:sp modelId="{89733F23-9516-9A44-8FCA-E5C96B172B50}">
      <dsp:nvSpPr>
        <dsp:cNvPr id="0" name=""/>
        <dsp:cNvSpPr/>
      </dsp:nvSpPr>
      <dsp:spPr>
        <a:xfrm>
          <a:off x="3741139" y="2701773"/>
          <a:ext cx="38316" cy="207028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8A33DB-357C-5C49-8C27-A409163941F6}">
      <dsp:nvSpPr>
        <dsp:cNvPr id="0" name=""/>
        <dsp:cNvSpPr/>
      </dsp:nvSpPr>
      <dsp:spPr>
        <a:xfrm>
          <a:off x="2509887" y="599911"/>
          <a:ext cx="199244" cy="19924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3D1822-9E94-DA49-AE5E-1900E26F865E}">
      <dsp:nvSpPr>
        <dsp:cNvPr id="0" name=""/>
        <dsp:cNvSpPr/>
      </dsp:nvSpPr>
      <dsp:spPr>
        <a:xfrm>
          <a:off x="3660674" y="4672440"/>
          <a:ext cx="199244" cy="19924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C968C8-F630-1942-94DE-A25ADED857CF}">
      <dsp:nvSpPr>
        <dsp:cNvPr id="0" name=""/>
        <dsp:cNvSpPr/>
      </dsp:nvSpPr>
      <dsp:spPr>
        <a:xfrm>
          <a:off x="5217614" y="1358609"/>
          <a:ext cx="1688513" cy="1194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t>Facebook AI published </a:t>
          </a:r>
          <a:r>
            <a:rPr lang="en-US" sz="1500" b="1" kern="1200" dirty="0"/>
            <a:t>HuBERT</a:t>
          </a:r>
          <a:r>
            <a:rPr lang="en-US" sz="1500" kern="1200" dirty="0"/>
            <a:t>.</a:t>
          </a:r>
        </a:p>
      </dsp:txBody>
      <dsp:txXfrm>
        <a:off x="5217614" y="1358609"/>
        <a:ext cx="1688513" cy="1194574"/>
      </dsp:txXfrm>
    </dsp:sp>
    <dsp:sp modelId="{6A164D7E-0FB6-E74D-BB26-49899DF6258C}">
      <dsp:nvSpPr>
        <dsp:cNvPr id="0" name=""/>
        <dsp:cNvSpPr/>
      </dsp:nvSpPr>
      <dsp:spPr>
        <a:xfrm>
          <a:off x="5217614" y="740726"/>
          <a:ext cx="1688513" cy="617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2021</a:t>
          </a:r>
        </a:p>
      </dsp:txBody>
      <dsp:txXfrm>
        <a:off x="5217614" y="740726"/>
        <a:ext cx="1688513" cy="617883"/>
      </dsp:txXfrm>
    </dsp:sp>
    <dsp:sp modelId="{4F8C1898-BFA7-2843-A2B1-7F8ACA8BED10}">
      <dsp:nvSpPr>
        <dsp:cNvPr id="0" name=""/>
        <dsp:cNvSpPr/>
      </dsp:nvSpPr>
      <dsp:spPr>
        <a:xfrm>
          <a:off x="4891926" y="699533"/>
          <a:ext cx="38316" cy="201841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312934-A3E7-A54C-BEDD-DF681BCC5AA9}">
      <dsp:nvSpPr>
        <dsp:cNvPr id="0" name=""/>
        <dsp:cNvSpPr/>
      </dsp:nvSpPr>
      <dsp:spPr>
        <a:xfrm>
          <a:off x="6368402" y="3736918"/>
          <a:ext cx="1688513" cy="992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t>Microsoft published </a:t>
          </a:r>
          <a:r>
            <a:rPr lang="en-US" sz="1500" b="1" kern="1200" dirty="0"/>
            <a:t>WavLM</a:t>
          </a:r>
          <a:r>
            <a:rPr lang="en-US" sz="1500" kern="1200" dirty="0"/>
            <a:t>.</a:t>
          </a:r>
        </a:p>
      </dsp:txBody>
      <dsp:txXfrm>
        <a:off x="6368402" y="3736918"/>
        <a:ext cx="1688513" cy="992894"/>
      </dsp:txXfrm>
    </dsp:sp>
    <dsp:sp modelId="{64E0A8B2-286A-984B-B1D8-C2186A4D0893}">
      <dsp:nvSpPr>
        <dsp:cNvPr id="0" name=""/>
        <dsp:cNvSpPr/>
      </dsp:nvSpPr>
      <dsp:spPr>
        <a:xfrm>
          <a:off x="6368402" y="3082030"/>
          <a:ext cx="1688513" cy="654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2022</a:t>
          </a:r>
        </a:p>
      </dsp:txBody>
      <dsp:txXfrm>
        <a:off x="6368402" y="3082030"/>
        <a:ext cx="1688513" cy="654887"/>
      </dsp:txXfrm>
    </dsp:sp>
    <dsp:sp modelId="{F9D914E9-520A-2740-9B69-FF26F63D5F45}">
      <dsp:nvSpPr>
        <dsp:cNvPr id="0" name=""/>
        <dsp:cNvSpPr/>
      </dsp:nvSpPr>
      <dsp:spPr>
        <a:xfrm>
          <a:off x="6042713" y="2701773"/>
          <a:ext cx="38316" cy="207028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F1E0E8-1E59-874E-A576-3EF915631488}">
      <dsp:nvSpPr>
        <dsp:cNvPr id="0" name=""/>
        <dsp:cNvSpPr/>
      </dsp:nvSpPr>
      <dsp:spPr>
        <a:xfrm>
          <a:off x="4811461" y="599911"/>
          <a:ext cx="199244" cy="19924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FE74D4-119A-EC44-A51A-1F1000428230}">
      <dsp:nvSpPr>
        <dsp:cNvPr id="0" name=""/>
        <dsp:cNvSpPr/>
      </dsp:nvSpPr>
      <dsp:spPr>
        <a:xfrm>
          <a:off x="5962249" y="4672440"/>
          <a:ext cx="199244" cy="19924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5AED6E-124A-F145-94A9-567A42C8C26A}">
      <dsp:nvSpPr>
        <dsp:cNvPr id="0" name=""/>
        <dsp:cNvSpPr/>
      </dsp:nvSpPr>
      <dsp:spPr>
        <a:xfrm>
          <a:off x="7519189" y="1358609"/>
          <a:ext cx="1688513" cy="1194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t>OpenAI published </a:t>
          </a:r>
          <a:r>
            <a:rPr lang="en-US" sz="1500" b="1" kern="1200" dirty="0"/>
            <a:t>Whisper</a:t>
          </a:r>
          <a:r>
            <a:rPr lang="en-US" sz="1500" kern="1200" dirty="0"/>
            <a:t>.</a:t>
          </a:r>
        </a:p>
      </dsp:txBody>
      <dsp:txXfrm>
        <a:off x="7519189" y="1358609"/>
        <a:ext cx="1688513" cy="1194574"/>
      </dsp:txXfrm>
    </dsp:sp>
    <dsp:sp modelId="{E42AEDDA-BDE4-184E-97BB-8FB63D48AB67}">
      <dsp:nvSpPr>
        <dsp:cNvPr id="0" name=""/>
        <dsp:cNvSpPr/>
      </dsp:nvSpPr>
      <dsp:spPr>
        <a:xfrm>
          <a:off x="7519189" y="740726"/>
          <a:ext cx="1688513" cy="617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2022</a:t>
          </a:r>
        </a:p>
      </dsp:txBody>
      <dsp:txXfrm>
        <a:off x="7519189" y="740726"/>
        <a:ext cx="1688513" cy="617883"/>
      </dsp:txXfrm>
    </dsp:sp>
    <dsp:sp modelId="{0138D804-9741-BF41-A370-AA8C5236F293}">
      <dsp:nvSpPr>
        <dsp:cNvPr id="0" name=""/>
        <dsp:cNvSpPr/>
      </dsp:nvSpPr>
      <dsp:spPr>
        <a:xfrm>
          <a:off x="7193500" y="699533"/>
          <a:ext cx="38316" cy="201841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F3E137-1941-344D-A5E1-672E7FA3A152}">
      <dsp:nvSpPr>
        <dsp:cNvPr id="0" name=""/>
        <dsp:cNvSpPr/>
      </dsp:nvSpPr>
      <dsp:spPr>
        <a:xfrm>
          <a:off x="8669976" y="3736918"/>
          <a:ext cx="1688513" cy="992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t>QWEN published </a:t>
          </a:r>
          <a:r>
            <a:rPr lang="en-US" sz="1500" b="1" kern="1200" dirty="0"/>
            <a:t>Qwen2-Audio</a:t>
          </a:r>
          <a:r>
            <a:rPr lang="en-US" sz="1500" kern="1200" dirty="0"/>
            <a:t>.</a:t>
          </a:r>
        </a:p>
      </dsp:txBody>
      <dsp:txXfrm>
        <a:off x="8669976" y="3736918"/>
        <a:ext cx="1688513" cy="992894"/>
      </dsp:txXfrm>
    </dsp:sp>
    <dsp:sp modelId="{37A2FCD9-24EE-3643-896B-C99A7939FDC4}">
      <dsp:nvSpPr>
        <dsp:cNvPr id="0" name=""/>
        <dsp:cNvSpPr/>
      </dsp:nvSpPr>
      <dsp:spPr>
        <a:xfrm>
          <a:off x="8669976" y="3082030"/>
          <a:ext cx="1688513" cy="654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2024</a:t>
          </a:r>
        </a:p>
      </dsp:txBody>
      <dsp:txXfrm>
        <a:off x="8669976" y="3082030"/>
        <a:ext cx="1688513" cy="654887"/>
      </dsp:txXfrm>
    </dsp:sp>
    <dsp:sp modelId="{0619FEA8-D61D-5E46-B2AE-9E8D641F2637}">
      <dsp:nvSpPr>
        <dsp:cNvPr id="0" name=""/>
        <dsp:cNvSpPr/>
      </dsp:nvSpPr>
      <dsp:spPr>
        <a:xfrm>
          <a:off x="8344287" y="2701773"/>
          <a:ext cx="38316" cy="207028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D58919-D292-484E-A77C-42E4D2B96739}">
      <dsp:nvSpPr>
        <dsp:cNvPr id="0" name=""/>
        <dsp:cNvSpPr/>
      </dsp:nvSpPr>
      <dsp:spPr>
        <a:xfrm>
          <a:off x="7113036" y="599911"/>
          <a:ext cx="199244" cy="19924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197F85-6BCA-8245-9623-FFF4AE30D836}">
      <dsp:nvSpPr>
        <dsp:cNvPr id="0" name=""/>
        <dsp:cNvSpPr/>
      </dsp:nvSpPr>
      <dsp:spPr>
        <a:xfrm>
          <a:off x="8263823" y="4672440"/>
          <a:ext cx="199244" cy="19924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1A4A5-FC84-DB46-A237-44E0B8761F0D}">
      <dsp:nvSpPr>
        <dsp:cNvPr id="0" name=""/>
        <dsp:cNvSpPr/>
      </dsp:nvSpPr>
      <dsp:spPr>
        <a:xfrm>
          <a:off x="9820763" y="1358609"/>
          <a:ext cx="1688513" cy="1194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t>QWEN published </a:t>
          </a:r>
          <a:r>
            <a:rPr lang="en-US" sz="1500" b="1" kern="1200" dirty="0"/>
            <a:t>Qwen-Audio-VAE</a:t>
          </a:r>
          <a:r>
            <a:rPr lang="en-US" sz="1500" kern="1200" dirty="0"/>
            <a:t>.</a:t>
          </a:r>
        </a:p>
      </dsp:txBody>
      <dsp:txXfrm>
        <a:off x="9820763" y="1358609"/>
        <a:ext cx="1688513" cy="1194574"/>
      </dsp:txXfrm>
    </dsp:sp>
    <dsp:sp modelId="{10555A9B-E7E6-6243-87B9-E23C8082C42C}">
      <dsp:nvSpPr>
        <dsp:cNvPr id="0" name=""/>
        <dsp:cNvSpPr/>
      </dsp:nvSpPr>
      <dsp:spPr>
        <a:xfrm>
          <a:off x="9820763" y="740726"/>
          <a:ext cx="1688513" cy="617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2026</a:t>
          </a:r>
        </a:p>
      </dsp:txBody>
      <dsp:txXfrm>
        <a:off x="9820763" y="740726"/>
        <a:ext cx="1688513" cy="617883"/>
      </dsp:txXfrm>
    </dsp:sp>
    <dsp:sp modelId="{BED5460C-C35D-274B-A877-D469938FBFCF}">
      <dsp:nvSpPr>
        <dsp:cNvPr id="0" name=""/>
        <dsp:cNvSpPr/>
      </dsp:nvSpPr>
      <dsp:spPr>
        <a:xfrm>
          <a:off x="9495074" y="699533"/>
          <a:ext cx="38316" cy="201841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10FFC9-1E4B-FB4A-8305-B637383F92F3}">
      <dsp:nvSpPr>
        <dsp:cNvPr id="0" name=""/>
        <dsp:cNvSpPr/>
      </dsp:nvSpPr>
      <dsp:spPr>
        <a:xfrm>
          <a:off x="9414610" y="599911"/>
          <a:ext cx="199244" cy="19924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24/layout/BulletTimelineInverted">
  <dgm:title val=""/>
  <dgm:desc val=""/>
  <dgm:catLst>
    <dgm:cat type="process" pri="7451"/>
  </dgm:catLst>
  <dgm:sampData>
    <dgm:dataModel>
      <dgm:ptLst>
        <dgm:pt modelId="0" type="doc"/>
        <dgm:pt modelId="10">
          <dgm:prSet phldrT="Add an event" phldr="1"/>
        </dgm:pt>
        <dgm:pt modelId="11">
          <dgm:prSet phldrT="Write a description of the significance of this event" phldr="1"/>
        </dgm:pt>
        <dgm:pt modelId="20">
          <dgm:prSet phldrT="Add an event" phldr="1"/>
        </dgm:pt>
        <dgm:pt modelId="21">
          <dgm:prSet phldrT="Write a description of the significance of this event" phldr="1"/>
        </dgm:pt>
        <dgm:pt modelId="30">
          <dgm:prSet phldrT="Add an event" phldr="1"/>
        </dgm:pt>
        <dgm:pt modelId="31">
          <dgm:prSet phldrT="Write a description of the significance of this event" phldr="1"/>
        </dgm:pt>
        <dgm:pt modelId="40">
          <dgm:prSet phldrT="Add an event" phldr="1"/>
        </dgm:pt>
        <dgm:pt modelId="41">
          <dgm:prSet phldrT="Write a description of the significance of this event" phldr="1"/>
        </dgm:pt>
        <dgm:pt modelId="50">
          <dgm:prSet phldrT="Add an event" phldr="1"/>
        </dgm:pt>
        <dgm:pt modelId="51">
          <dgm:prSet phldrT="Write a description of the significance of this event" phldr="1"/>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t" refFor="ch" refForName="DropPinPlaceHolder1"/>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49"/>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b" refFor="ch" refForName="DropPinPlaceHolder1"/>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1"/>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49"/>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t"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1"/>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b"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lnNode1">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t" refFor="ch" refForName="DropPinPlaceHolder"/>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49"/>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b" refFor="ch" refForName="DropPinPlaceHolder"/>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1"/>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49"/>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t"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1"/>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b"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lnNode1">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1E4148-79CC-824A-B143-439E1DFFAE4B}" type="datetimeFigureOut">
              <a:rPr lang="en-US" smtClean="0"/>
              <a:t>8/2/26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66609B-A966-DB41-950D-D4706EE0F446}" type="slidenum">
              <a:rPr lang="en-US" smtClean="0"/>
              <a:t>‹#›</a:t>
            </a:fld>
            <a:endParaRPr lang="en-US"/>
          </a:p>
        </p:txBody>
      </p:sp>
    </p:spTree>
    <p:extLst>
      <p:ext uri="{BB962C8B-B14F-4D97-AF65-F5344CB8AC3E}">
        <p14:creationId xmlns:p14="http://schemas.microsoft.com/office/powerpoint/2010/main" val="3979528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This week we are going to be covering self supervised representation learning for speech.</a:t>
            </a:r>
          </a:p>
        </p:txBody>
      </p:sp>
      <p:sp>
        <p:nvSpPr>
          <p:cNvPr id="4" name="Slide Number Placeholder 3"/>
          <p:cNvSpPr>
            <a:spLocks noGrp="1"/>
          </p:cNvSpPr>
          <p:nvPr>
            <p:ph type="sldNum" sz="quarter" idx="5"/>
          </p:nvPr>
        </p:nvSpPr>
        <p:spPr/>
        <p:txBody>
          <a:bodyPr/>
          <a:lstStyle/>
          <a:p>
            <a:fld id="{4166609B-A966-DB41-950D-D4706EE0F446}" type="slidenum">
              <a:rPr lang="en-US" smtClean="0"/>
              <a:t>1</a:t>
            </a:fld>
            <a:endParaRPr lang="en-US"/>
          </a:p>
        </p:txBody>
      </p:sp>
    </p:spTree>
    <p:extLst>
      <p:ext uri="{BB962C8B-B14F-4D97-AF65-F5344CB8AC3E}">
        <p14:creationId xmlns:p14="http://schemas.microsoft.com/office/powerpoint/2010/main" val="1765650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73489-A4FE-8658-601A-7E9E61ABC2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A284D-250B-C52E-88A6-9C138D3D98D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A9F23FA-B6D7-B686-978D-6AA17DB60E58}"/>
              </a:ext>
            </a:extLst>
          </p:cNvPr>
          <p:cNvSpPr>
            <a:spLocks noGrp="1"/>
          </p:cNvSpPr>
          <p:nvPr>
            <p:ph type="body" idx="1"/>
          </p:nvPr>
        </p:nvSpPr>
        <p:spPr/>
        <p:txBody>
          <a:bodyPr/>
          <a:lstStyle/>
          <a:p>
            <a:r>
              <a:rPr lang="en-US" dirty="0"/>
              <a:t>The next ingredient is their compression method. </a:t>
            </a:r>
          </a:p>
          <a:p>
            <a:endParaRPr lang="en-US" dirty="0"/>
          </a:p>
          <a:p>
            <a:r>
              <a:rPr lang="en-US" dirty="0"/>
              <a:t>They use something called mu-law, which is typically used to save bandwidth over a network. With 256 bins this is the 8-bit format.</a:t>
            </a:r>
          </a:p>
          <a:p>
            <a:endParaRPr lang="en-US" dirty="0"/>
          </a:p>
          <a:p>
            <a:r>
              <a:rPr lang="en-US" dirty="0"/>
              <a:t>That means every value of the waveform </a:t>
            </a:r>
            <a:r>
              <a:rPr lang="en-US" dirty="0" err="1"/>
              <a:t>x_t</a:t>
            </a:r>
            <a:r>
              <a:rPr lang="en-US" dirty="0"/>
              <a:t> is scaled by this. We must also normalize the waveform using max absolute value before computation.</a:t>
            </a:r>
          </a:p>
          <a:p>
            <a:endParaRPr lang="en-US" dirty="0"/>
          </a:p>
          <a:p>
            <a:r>
              <a:rPr lang="en-US" dirty="0"/>
              <a:t>CLICK</a:t>
            </a:r>
          </a:p>
          <a:p>
            <a:endParaRPr lang="en-US" dirty="0"/>
          </a:p>
          <a:p>
            <a:r>
              <a:rPr lang="en-US" dirty="0"/>
              <a:t>Now that we know that the input is a one hot vector of size 256, that means out prediction is a vector of probabilities for each class/bin.</a:t>
            </a:r>
          </a:p>
        </p:txBody>
      </p:sp>
      <p:sp>
        <p:nvSpPr>
          <p:cNvPr id="4" name="Slide Number Placeholder 3">
            <a:extLst>
              <a:ext uri="{FF2B5EF4-FFF2-40B4-BE49-F238E27FC236}">
                <a16:creationId xmlns:a16="http://schemas.microsoft.com/office/drawing/2014/main" id="{E23A70F0-986D-6B42-876C-A473A7D61193}"/>
              </a:ext>
            </a:extLst>
          </p:cNvPr>
          <p:cNvSpPr>
            <a:spLocks noGrp="1"/>
          </p:cNvSpPr>
          <p:nvPr>
            <p:ph type="sldNum" sz="quarter" idx="5"/>
          </p:nvPr>
        </p:nvSpPr>
        <p:spPr/>
        <p:txBody>
          <a:bodyPr/>
          <a:lstStyle/>
          <a:p>
            <a:fld id="{4166609B-A966-DB41-950D-D4706EE0F446}" type="slidenum">
              <a:rPr lang="en-US" smtClean="0"/>
              <a:t>10</a:t>
            </a:fld>
            <a:endParaRPr lang="en-US"/>
          </a:p>
        </p:txBody>
      </p:sp>
    </p:spTree>
    <p:extLst>
      <p:ext uri="{BB962C8B-B14F-4D97-AF65-F5344CB8AC3E}">
        <p14:creationId xmlns:p14="http://schemas.microsoft.com/office/powerpoint/2010/main" val="1700974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F5869-6FB0-983B-5135-6A8EAD1A7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6B28DE-DF1A-DE9D-A925-721446DEA4D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167ADBE-E2DA-ABED-62C6-ADFFE64A6EF4}"/>
              </a:ext>
            </a:extLst>
          </p:cNvPr>
          <p:cNvSpPr>
            <a:spLocks noGrp="1"/>
          </p:cNvSpPr>
          <p:nvPr>
            <p:ph type="body" idx="1"/>
          </p:nvPr>
        </p:nvSpPr>
        <p:spPr/>
        <p:txBody>
          <a:bodyPr/>
          <a:lstStyle/>
          <a:p>
            <a:r>
              <a:rPr lang="en-US" dirty="0"/>
              <a:t>We can now define conditional distributions as such. This is the </a:t>
            </a:r>
            <a:r>
              <a:rPr lang="en-US" dirty="0" err="1"/>
              <a:t>softmax</a:t>
            </a:r>
            <a:r>
              <a:rPr lang="en-US" dirty="0"/>
              <a:t> distribution with target </a:t>
            </a:r>
            <a:r>
              <a:rPr lang="en-US" dirty="0" err="1"/>
              <a:t>i</a:t>
            </a:r>
            <a:r>
              <a:rPr lang="en-US" dirty="0"/>
              <a:t>. </a:t>
            </a:r>
          </a:p>
          <a:p>
            <a:endParaRPr lang="en-US" dirty="0"/>
          </a:p>
          <a:p>
            <a:r>
              <a:rPr lang="en-US" dirty="0"/>
              <a:t>As a side note, make sure to get comfortable seeing this equation because it is used everywhere.</a:t>
            </a:r>
          </a:p>
        </p:txBody>
      </p:sp>
      <p:sp>
        <p:nvSpPr>
          <p:cNvPr id="4" name="Slide Number Placeholder 3">
            <a:extLst>
              <a:ext uri="{FF2B5EF4-FFF2-40B4-BE49-F238E27FC236}">
                <a16:creationId xmlns:a16="http://schemas.microsoft.com/office/drawing/2014/main" id="{2A18B736-520E-C60B-EF5F-0ED1E86689E3}"/>
              </a:ext>
            </a:extLst>
          </p:cNvPr>
          <p:cNvSpPr>
            <a:spLocks noGrp="1"/>
          </p:cNvSpPr>
          <p:nvPr>
            <p:ph type="sldNum" sz="quarter" idx="5"/>
          </p:nvPr>
        </p:nvSpPr>
        <p:spPr/>
        <p:txBody>
          <a:bodyPr/>
          <a:lstStyle/>
          <a:p>
            <a:fld id="{4166609B-A966-DB41-950D-D4706EE0F446}" type="slidenum">
              <a:rPr lang="en-US" smtClean="0"/>
              <a:t>11</a:t>
            </a:fld>
            <a:endParaRPr lang="en-US"/>
          </a:p>
        </p:txBody>
      </p:sp>
    </p:spTree>
    <p:extLst>
      <p:ext uri="{BB962C8B-B14F-4D97-AF65-F5344CB8AC3E}">
        <p14:creationId xmlns:p14="http://schemas.microsoft.com/office/powerpoint/2010/main" val="1146611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42024-7EA2-36A8-A1DF-55B983B606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AD6BCE-3D62-81AB-1917-914493B018F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34DCF0B-2900-4203-3C81-0B20CA64F977}"/>
              </a:ext>
            </a:extLst>
          </p:cNvPr>
          <p:cNvSpPr>
            <a:spLocks noGrp="1"/>
          </p:cNvSpPr>
          <p:nvPr>
            <p:ph type="body" idx="1"/>
          </p:nvPr>
        </p:nvSpPr>
        <p:spPr/>
        <p:txBody>
          <a:bodyPr/>
          <a:lstStyle/>
          <a:p>
            <a:r>
              <a:rPr lang="en-US" dirty="0"/>
              <a:t>We also can define the ground truth as single one hot vector that is indexed </a:t>
            </a:r>
            <a:r>
              <a:rPr lang="en-US" dirty="0" err="1"/>
              <a:t>q_t</a:t>
            </a:r>
            <a:r>
              <a:rPr lang="en-US" dirty="0"/>
              <a:t>.</a:t>
            </a:r>
          </a:p>
          <a:p>
            <a:endParaRPr lang="en-US" dirty="0"/>
          </a:p>
          <a:p>
            <a:r>
              <a:rPr lang="en-US" dirty="0"/>
              <a:t>CLICK</a:t>
            </a:r>
          </a:p>
          <a:p>
            <a:endParaRPr lang="en-US" dirty="0"/>
          </a:p>
          <a:p>
            <a:r>
              <a:rPr lang="en-US" dirty="0"/>
              <a:t>Therefore, our objective is now the negative log likelihood loss. </a:t>
            </a:r>
          </a:p>
          <a:p>
            <a:endParaRPr lang="en-US" dirty="0"/>
          </a:p>
          <a:p>
            <a:r>
              <a:rPr lang="en-US" dirty="0"/>
              <a:t>When fully written, the loss it is just that </a:t>
            </a:r>
            <a:r>
              <a:rPr lang="en-US" dirty="0" err="1"/>
              <a:t>softmax</a:t>
            </a:r>
            <a:r>
              <a:rPr lang="en-US" dirty="0"/>
              <a:t> computation inside the -log with the ground truth logit on top, and the sum of all logits including the ground truth on the bottom</a:t>
            </a:r>
          </a:p>
        </p:txBody>
      </p:sp>
      <p:sp>
        <p:nvSpPr>
          <p:cNvPr id="4" name="Slide Number Placeholder 3">
            <a:extLst>
              <a:ext uri="{FF2B5EF4-FFF2-40B4-BE49-F238E27FC236}">
                <a16:creationId xmlns:a16="http://schemas.microsoft.com/office/drawing/2014/main" id="{7F128CBF-46E8-91E5-5EFA-A12415E45850}"/>
              </a:ext>
            </a:extLst>
          </p:cNvPr>
          <p:cNvSpPr>
            <a:spLocks noGrp="1"/>
          </p:cNvSpPr>
          <p:nvPr>
            <p:ph type="sldNum" sz="quarter" idx="5"/>
          </p:nvPr>
        </p:nvSpPr>
        <p:spPr/>
        <p:txBody>
          <a:bodyPr/>
          <a:lstStyle/>
          <a:p>
            <a:fld id="{4166609B-A966-DB41-950D-D4706EE0F446}" type="slidenum">
              <a:rPr lang="en-US" smtClean="0"/>
              <a:t>12</a:t>
            </a:fld>
            <a:endParaRPr lang="en-US"/>
          </a:p>
        </p:txBody>
      </p:sp>
    </p:spTree>
    <p:extLst>
      <p:ext uri="{BB962C8B-B14F-4D97-AF65-F5344CB8AC3E}">
        <p14:creationId xmlns:p14="http://schemas.microsoft.com/office/powerpoint/2010/main" val="2335176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4F04E-D56C-5F1C-5D66-5BFF741408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3485C9-9BAD-6C7F-EB32-23E1ECA23CC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1518424-F591-4B82-F260-308DA96DE33C}"/>
              </a:ext>
            </a:extLst>
          </p:cNvPr>
          <p:cNvSpPr>
            <a:spLocks noGrp="1"/>
          </p:cNvSpPr>
          <p:nvPr>
            <p:ph type="body" idx="1"/>
          </p:nvPr>
        </p:nvSpPr>
        <p:spPr/>
        <p:txBody>
          <a:bodyPr/>
          <a:lstStyle/>
          <a:p>
            <a:r>
              <a:rPr lang="en-US" dirty="0"/>
              <a:t>Finally, the architecture starts with a strided causal convolution. Then a few repeated layers.</a:t>
            </a:r>
          </a:p>
          <a:p>
            <a:endParaRPr lang="en-US" dirty="0"/>
          </a:p>
          <a:p>
            <a:r>
              <a:rPr lang="en-US" dirty="0"/>
              <a:t>These layers start with a dilated convolution, CLICK, then use a gated activation. CLICK</a:t>
            </a:r>
          </a:p>
          <a:p>
            <a:endParaRPr lang="en-US" dirty="0"/>
          </a:p>
          <a:p>
            <a:r>
              <a:rPr lang="en-US" dirty="0"/>
              <a:t>The first block encodes feature values whilst the second encodes feature weights. The gating effect comes from the weights which allow the model to block/downweight the importances of certain features.</a:t>
            </a:r>
          </a:p>
          <a:p>
            <a:endParaRPr lang="en-US" dirty="0"/>
          </a:p>
          <a:p>
            <a:r>
              <a:rPr lang="en-US" dirty="0"/>
              <a:t>CLICK</a:t>
            </a:r>
          </a:p>
          <a:p>
            <a:endParaRPr lang="en-US" dirty="0"/>
          </a:p>
          <a:p>
            <a:r>
              <a:rPr lang="en-US" dirty="0"/>
              <a:t>Now looking at the forward passes, we pass in, we get out, we append. Then we repeat.</a:t>
            </a:r>
          </a:p>
        </p:txBody>
      </p:sp>
      <p:sp>
        <p:nvSpPr>
          <p:cNvPr id="4" name="Slide Number Placeholder 3">
            <a:extLst>
              <a:ext uri="{FF2B5EF4-FFF2-40B4-BE49-F238E27FC236}">
                <a16:creationId xmlns:a16="http://schemas.microsoft.com/office/drawing/2014/main" id="{06DB7D39-B2AE-163E-67D2-58503C7F02BA}"/>
              </a:ext>
            </a:extLst>
          </p:cNvPr>
          <p:cNvSpPr>
            <a:spLocks noGrp="1"/>
          </p:cNvSpPr>
          <p:nvPr>
            <p:ph type="sldNum" sz="quarter" idx="5"/>
          </p:nvPr>
        </p:nvSpPr>
        <p:spPr/>
        <p:txBody>
          <a:bodyPr/>
          <a:lstStyle/>
          <a:p>
            <a:fld id="{4166609B-A966-DB41-950D-D4706EE0F446}" type="slidenum">
              <a:rPr lang="en-US" smtClean="0"/>
              <a:t>13</a:t>
            </a:fld>
            <a:endParaRPr lang="en-US"/>
          </a:p>
        </p:txBody>
      </p:sp>
    </p:spTree>
    <p:extLst>
      <p:ext uri="{BB962C8B-B14F-4D97-AF65-F5344CB8AC3E}">
        <p14:creationId xmlns:p14="http://schemas.microsoft.com/office/powerpoint/2010/main" val="3625871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t>Now let's move to the first representation learning model, Wav2Vec.</a:t>
                </a:r>
              </a:p>
              <a:p>
                <a:endParaRPr lang="en-US" dirty="0"/>
              </a:p>
              <a:p>
                <a:r>
                  <a:rPr lang="en-US" dirty="0"/>
                  <a:t>Going forward, each of these will have a bit of abuse of notation, but the idea to setup how the learned representation encodes some information.</a:t>
                </a:r>
              </a:p>
              <a:p>
                <a:endParaRPr lang="en-US" dirty="0"/>
              </a:p>
              <a:p>
                <a:r>
                  <a:rPr lang="en-US" dirty="0"/>
                  <a:t>Our goal is to learn a latent representation of the waveform, </a:t>
                </a:r>
                <a14:m>
                  <m:oMath xmlns:m="http://schemas.openxmlformats.org/officeDocument/2006/math">
                    <m:r>
                      <a:rPr lang="en-US" b="1" i="1" smtClean="0">
                        <a:latin typeface="Cambria Math" panose="02040503050406030204" pitchFamily="18" charset="0"/>
                      </a:rPr>
                      <m:t>𝒛</m:t>
                    </m:r>
                  </m:oMath>
                </a14:m>
                <a:r>
                  <a:rPr lang="en-US" dirty="0"/>
                  <a:t>, that encodes information governing overall speech structure such as linguistics, phonetics, and identity. </a:t>
                </a:r>
              </a:p>
              <a:p>
                <a:endParaRPr lang="en-US" dirty="0"/>
              </a:p>
            </p:txBody>
          </p:sp>
        </mc:Choice>
        <mc:Fallback xmlns="">
          <p:sp>
            <p:nvSpPr>
              <p:cNvPr id="3" name="Notes Placeholder 2"/>
              <p:cNvSpPr>
                <a:spLocks noGrp="1"/>
              </p:cNvSpPr>
              <p:nvPr>
                <p:ph type="body" idx="1"/>
              </p:nvPr>
            </p:nvSpPr>
            <p:spPr/>
            <p:txBody>
              <a:bodyPr/>
              <a:lstStyle/>
              <a:p>
                <a:r>
                  <a:rPr lang="en-US" dirty="0"/>
                  <a:t>Now let's move to the first representation learning model, Wav2Vec.</a:t>
                </a:r>
              </a:p>
              <a:p>
                <a:endParaRPr lang="en-US" dirty="0"/>
              </a:p>
              <a:p>
                <a:r>
                  <a:rPr lang="en-US" dirty="0"/>
                  <a:t>Going forward, each of these will have a bit of abuse of notation, but the idea to setup how the learned representation encodes some information.</a:t>
                </a:r>
              </a:p>
              <a:p>
                <a:endParaRPr lang="en-US" dirty="0"/>
              </a:p>
              <a:p>
                <a:r>
                  <a:rPr lang="en-US" dirty="0"/>
                  <a:t>Our goal is to learn a latent representation of the waveform, </a:t>
                </a:r>
                <a:r>
                  <a:rPr lang="en-US" b="1" i="0">
                    <a:latin typeface="Cambria Math" panose="02040503050406030204" pitchFamily="18" charset="0"/>
                  </a:rPr>
                  <a:t>𝒛</a:t>
                </a:r>
                <a:r>
                  <a:rPr lang="en-US" dirty="0"/>
                  <a:t>, that encodes information governing overall speech structure such as linguistics, phonetics, and identity. </a:t>
                </a:r>
              </a:p>
              <a:p>
                <a:endParaRPr lang="en-US" dirty="0"/>
              </a:p>
            </p:txBody>
          </p:sp>
        </mc:Fallback>
      </mc:AlternateContent>
      <p:sp>
        <p:nvSpPr>
          <p:cNvPr id="4" name="Slide Number Placeholder 3"/>
          <p:cNvSpPr>
            <a:spLocks noGrp="1"/>
          </p:cNvSpPr>
          <p:nvPr>
            <p:ph type="sldNum" sz="quarter" idx="5"/>
          </p:nvPr>
        </p:nvSpPr>
        <p:spPr/>
        <p:txBody>
          <a:bodyPr/>
          <a:lstStyle/>
          <a:p>
            <a:fld id="{4166609B-A966-DB41-950D-D4706EE0F446}" type="slidenum">
              <a:rPr lang="en-US" smtClean="0"/>
              <a:t>14</a:t>
            </a:fld>
            <a:endParaRPr lang="en-US"/>
          </a:p>
        </p:txBody>
      </p:sp>
    </p:spTree>
    <p:extLst>
      <p:ext uri="{BB962C8B-B14F-4D97-AF65-F5344CB8AC3E}">
        <p14:creationId xmlns:p14="http://schemas.microsoft.com/office/powerpoint/2010/main" val="21754492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000E9-57FD-49D6-7FBA-3F58FFF7A6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1D145C-D60F-64BD-6323-01D51180E14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0EB278E-A8DB-7C30-0485-DF3C7E64B2A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Before we jump into what they do, lets think about what a useful embedding space might look like.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One useful aspect would be to conserve the temporal structure, such that we can predict the next waveform sample from the prior latents just as well at the actual prior waveform samples.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Additionally, we would want groups to naturally form because of speech structure. For example, two latents representations that share similar speech content should be better align than two components that are not.</a:t>
            </a:r>
          </a:p>
          <a:p>
            <a:endParaRPr lang="en-US" dirty="0"/>
          </a:p>
        </p:txBody>
      </p:sp>
      <p:sp>
        <p:nvSpPr>
          <p:cNvPr id="4" name="Slide Number Placeholder 3">
            <a:extLst>
              <a:ext uri="{FF2B5EF4-FFF2-40B4-BE49-F238E27FC236}">
                <a16:creationId xmlns:a16="http://schemas.microsoft.com/office/drawing/2014/main" id="{B8130E1D-E215-BC76-80AB-87C5F4856B75}"/>
              </a:ext>
            </a:extLst>
          </p:cNvPr>
          <p:cNvSpPr>
            <a:spLocks noGrp="1"/>
          </p:cNvSpPr>
          <p:nvPr>
            <p:ph type="sldNum" sz="quarter" idx="5"/>
          </p:nvPr>
        </p:nvSpPr>
        <p:spPr/>
        <p:txBody>
          <a:bodyPr/>
          <a:lstStyle/>
          <a:p>
            <a:fld id="{4166609B-A966-DB41-950D-D4706EE0F446}" type="slidenum">
              <a:rPr lang="en-US" smtClean="0"/>
              <a:t>15</a:t>
            </a:fld>
            <a:endParaRPr lang="en-US"/>
          </a:p>
        </p:txBody>
      </p:sp>
    </p:spTree>
    <p:extLst>
      <p:ext uri="{BB962C8B-B14F-4D97-AF65-F5344CB8AC3E}">
        <p14:creationId xmlns:p14="http://schemas.microsoft.com/office/powerpoint/2010/main" val="2844264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3DFF9-36A9-A1D0-13CB-03C9F48850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6D068D-DAF6-3B6E-5D9D-9B4DFDAB837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2599E36-E959-7331-AAB7-CD6EA7218211}"/>
              </a:ext>
            </a:extLst>
          </p:cNvPr>
          <p:cNvSpPr>
            <a:spLocks noGrp="1"/>
          </p:cNvSpPr>
          <p:nvPr>
            <p:ph type="body" idx="1"/>
          </p:nvPr>
        </p:nvSpPr>
        <p:spPr/>
        <p:txBody>
          <a:bodyPr/>
          <a:lstStyle/>
          <a:p>
            <a:r>
              <a:rPr lang="en-US" dirty="0"/>
              <a:t>Let's start building the method. </a:t>
            </a:r>
          </a:p>
          <a:p>
            <a:endParaRPr lang="en-US" dirty="0"/>
          </a:p>
          <a:p>
            <a:r>
              <a:rPr lang="en-US" dirty="0"/>
              <a:t>First, we have the waveform, with no quantization.</a:t>
            </a:r>
          </a:p>
        </p:txBody>
      </p:sp>
      <p:sp>
        <p:nvSpPr>
          <p:cNvPr id="4" name="Slide Number Placeholder 3">
            <a:extLst>
              <a:ext uri="{FF2B5EF4-FFF2-40B4-BE49-F238E27FC236}">
                <a16:creationId xmlns:a16="http://schemas.microsoft.com/office/drawing/2014/main" id="{545CF651-8A7A-9C4A-244E-991CC5627567}"/>
              </a:ext>
            </a:extLst>
          </p:cNvPr>
          <p:cNvSpPr>
            <a:spLocks noGrp="1"/>
          </p:cNvSpPr>
          <p:nvPr>
            <p:ph type="sldNum" sz="quarter" idx="5"/>
          </p:nvPr>
        </p:nvSpPr>
        <p:spPr/>
        <p:txBody>
          <a:bodyPr/>
          <a:lstStyle/>
          <a:p>
            <a:fld id="{4166609B-A966-DB41-950D-D4706EE0F446}" type="slidenum">
              <a:rPr lang="en-US" smtClean="0"/>
              <a:t>16</a:t>
            </a:fld>
            <a:endParaRPr lang="en-US"/>
          </a:p>
        </p:txBody>
      </p:sp>
    </p:spTree>
    <p:extLst>
      <p:ext uri="{BB962C8B-B14F-4D97-AF65-F5344CB8AC3E}">
        <p14:creationId xmlns:p14="http://schemas.microsoft.com/office/powerpoint/2010/main" val="36899659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D198F-B378-1F8D-AB0E-C9B2B2D043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151A88-4068-C07B-B4D4-F79E6064D6A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1BEDF7D-E27B-C8DB-DDCA-8E0A005B4219}"/>
              </a:ext>
            </a:extLst>
          </p:cNvPr>
          <p:cNvSpPr>
            <a:spLocks noGrp="1"/>
          </p:cNvSpPr>
          <p:nvPr>
            <p:ph type="body" idx="1"/>
          </p:nvPr>
        </p:nvSpPr>
        <p:spPr/>
        <p:txBody>
          <a:bodyPr/>
          <a:lstStyle/>
          <a:p>
            <a:r>
              <a:rPr lang="en-US" dirty="0"/>
              <a:t>We add an encoder that maps the waveform to a latent space. This encoder block uses the same strided plus dilated causal convolutions.</a:t>
            </a:r>
          </a:p>
        </p:txBody>
      </p:sp>
      <p:sp>
        <p:nvSpPr>
          <p:cNvPr id="4" name="Slide Number Placeholder 3">
            <a:extLst>
              <a:ext uri="{FF2B5EF4-FFF2-40B4-BE49-F238E27FC236}">
                <a16:creationId xmlns:a16="http://schemas.microsoft.com/office/drawing/2014/main" id="{573DEBEB-73C5-53F6-0FFD-13E781E6B1E7}"/>
              </a:ext>
            </a:extLst>
          </p:cNvPr>
          <p:cNvSpPr>
            <a:spLocks noGrp="1"/>
          </p:cNvSpPr>
          <p:nvPr>
            <p:ph type="sldNum" sz="quarter" idx="5"/>
          </p:nvPr>
        </p:nvSpPr>
        <p:spPr/>
        <p:txBody>
          <a:bodyPr/>
          <a:lstStyle/>
          <a:p>
            <a:fld id="{4166609B-A966-DB41-950D-D4706EE0F446}" type="slidenum">
              <a:rPr lang="en-US" smtClean="0"/>
              <a:t>17</a:t>
            </a:fld>
            <a:endParaRPr lang="en-US"/>
          </a:p>
        </p:txBody>
      </p:sp>
    </p:spTree>
    <p:extLst>
      <p:ext uri="{BB962C8B-B14F-4D97-AF65-F5344CB8AC3E}">
        <p14:creationId xmlns:p14="http://schemas.microsoft.com/office/powerpoint/2010/main" val="33031777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15573-BAF0-0D70-D79C-86AD5A1963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11CEB8-FA48-A467-4C7D-714245B19C8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DF1031F-DE3A-3ADA-F0AD-E580BF1614F0}"/>
              </a:ext>
            </a:extLst>
          </p:cNvPr>
          <p:cNvSpPr>
            <a:spLocks noGrp="1"/>
          </p:cNvSpPr>
          <p:nvPr>
            <p:ph type="body" idx="1"/>
          </p:nvPr>
        </p:nvSpPr>
        <p:spPr/>
        <p:txBody>
          <a:bodyPr/>
          <a:lstStyle/>
          <a:p>
            <a:r>
              <a:rPr lang="en-US" dirty="0"/>
              <a:t>Now lets add a context network that aggregates latent representations together, again using causal convolutions. </a:t>
            </a:r>
          </a:p>
          <a:p>
            <a:endParaRPr lang="en-US" dirty="0"/>
          </a:p>
          <a:p>
            <a:r>
              <a:rPr lang="en-US" dirty="0"/>
              <a:t>This plot doesn’t do it just for how many latents it aggregates.</a:t>
            </a:r>
          </a:p>
          <a:p>
            <a:endParaRPr lang="en-US" dirty="0"/>
          </a:p>
          <a:p>
            <a:r>
              <a:rPr lang="en-US" dirty="0"/>
              <a:t>To put in perspective, the context network aggregates around 210 </a:t>
            </a:r>
            <a:r>
              <a:rPr lang="en-US" dirty="0" err="1"/>
              <a:t>ms</a:t>
            </a:r>
            <a:r>
              <a:rPr lang="en-US" dirty="0"/>
              <a:t> of input and the encoders only encode around 10 </a:t>
            </a:r>
            <a:r>
              <a:rPr lang="en-US" dirty="0" err="1"/>
              <a:t>ms</a:t>
            </a:r>
            <a:r>
              <a:rPr lang="en-US" dirty="0"/>
              <a:t> each. So, for only 21 latents, we don’t need dilation.</a:t>
            </a:r>
          </a:p>
        </p:txBody>
      </p:sp>
      <p:sp>
        <p:nvSpPr>
          <p:cNvPr id="4" name="Slide Number Placeholder 3">
            <a:extLst>
              <a:ext uri="{FF2B5EF4-FFF2-40B4-BE49-F238E27FC236}">
                <a16:creationId xmlns:a16="http://schemas.microsoft.com/office/drawing/2014/main" id="{03644B23-AFF6-9CE4-930B-E5B08A32472B}"/>
              </a:ext>
            </a:extLst>
          </p:cNvPr>
          <p:cNvSpPr>
            <a:spLocks noGrp="1"/>
          </p:cNvSpPr>
          <p:nvPr>
            <p:ph type="sldNum" sz="quarter" idx="5"/>
          </p:nvPr>
        </p:nvSpPr>
        <p:spPr/>
        <p:txBody>
          <a:bodyPr/>
          <a:lstStyle/>
          <a:p>
            <a:fld id="{4166609B-A966-DB41-950D-D4706EE0F446}" type="slidenum">
              <a:rPr lang="en-US" smtClean="0"/>
              <a:t>18</a:t>
            </a:fld>
            <a:endParaRPr lang="en-US"/>
          </a:p>
        </p:txBody>
      </p:sp>
    </p:spTree>
    <p:extLst>
      <p:ext uri="{BB962C8B-B14F-4D97-AF65-F5344CB8AC3E}">
        <p14:creationId xmlns:p14="http://schemas.microsoft.com/office/powerpoint/2010/main" val="40791543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F25AD-C371-E336-F4AE-8C1DC28901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EFC6FB-CAF6-F476-B0FC-A82D46A5EBD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F7BEE98-B6E3-3DCC-FF38-0A80773CA2E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Thinking back to how we wanted to organize the latent space, we wanted temporal prediction and speech structure. We can now define the loss as this equation.</a:t>
            </a:r>
            <a:endParaRPr lang="en-US" b="1" dirty="0"/>
          </a:p>
          <a:p>
            <a:endParaRPr lang="en-US" dirty="0"/>
          </a:p>
          <a:p>
            <a:r>
              <a:rPr lang="en-US" dirty="0"/>
              <a:t>CLICK</a:t>
            </a:r>
          </a:p>
          <a:p>
            <a:endParaRPr lang="en-US" dirty="0"/>
          </a:p>
          <a:p>
            <a:r>
              <a:rPr lang="en-US" dirty="0"/>
              <a:t>The first term is a temporal prediction term.</a:t>
            </a:r>
          </a:p>
          <a:p>
            <a:endParaRPr lang="en-US" dirty="0"/>
          </a:p>
          <a:p>
            <a:r>
              <a:rPr lang="en-US" dirty="0"/>
              <a:t>CLICK</a:t>
            </a:r>
          </a:p>
          <a:p>
            <a:endParaRPr lang="en-US" dirty="0"/>
          </a:p>
          <a:p>
            <a:r>
              <a:rPr lang="en-US" dirty="0"/>
              <a:t>The second term is discrimination term</a:t>
            </a:r>
          </a:p>
          <a:p>
            <a:endParaRPr lang="en-US" dirty="0"/>
          </a:p>
          <a:p>
            <a:r>
              <a:rPr lang="en-US" dirty="0"/>
              <a:t>CLICK</a:t>
            </a:r>
          </a:p>
          <a:p>
            <a:endParaRPr lang="en-US" dirty="0"/>
          </a:p>
          <a:p>
            <a:r>
              <a:rPr lang="en-US" dirty="0"/>
              <a:t>This objective stems from </a:t>
            </a:r>
            <a:r>
              <a:rPr lang="en-US" b="1" dirty="0"/>
              <a:t>Contrastive Predictive Coding</a:t>
            </a:r>
            <a:r>
              <a:rPr lang="en-US" dirty="0"/>
              <a:t> where the goal is to maximize the mutual information between historical context and future representations.</a:t>
            </a:r>
            <a:endParaRPr lang="en-US" b="1" dirty="0"/>
          </a:p>
        </p:txBody>
      </p:sp>
      <p:sp>
        <p:nvSpPr>
          <p:cNvPr id="4" name="Slide Number Placeholder 3">
            <a:extLst>
              <a:ext uri="{FF2B5EF4-FFF2-40B4-BE49-F238E27FC236}">
                <a16:creationId xmlns:a16="http://schemas.microsoft.com/office/drawing/2014/main" id="{F0CAB382-10EE-5091-696C-140CF4EEE6B1}"/>
              </a:ext>
            </a:extLst>
          </p:cNvPr>
          <p:cNvSpPr>
            <a:spLocks noGrp="1"/>
          </p:cNvSpPr>
          <p:nvPr>
            <p:ph type="sldNum" sz="quarter" idx="5"/>
          </p:nvPr>
        </p:nvSpPr>
        <p:spPr/>
        <p:txBody>
          <a:bodyPr/>
          <a:lstStyle/>
          <a:p>
            <a:fld id="{4166609B-A966-DB41-950D-D4706EE0F446}" type="slidenum">
              <a:rPr lang="en-US" smtClean="0"/>
              <a:t>19</a:t>
            </a:fld>
            <a:endParaRPr lang="en-US"/>
          </a:p>
        </p:txBody>
      </p:sp>
    </p:spTree>
    <p:extLst>
      <p:ext uri="{BB962C8B-B14F-4D97-AF65-F5344CB8AC3E}">
        <p14:creationId xmlns:p14="http://schemas.microsoft.com/office/powerpoint/2010/main" val="1457312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First, we will cover wavenet, which is not actually representation learning and more of a vocoder, but will provide some useful blocks that the next models will use.</a:t>
            </a:r>
          </a:p>
          <a:p>
            <a:endParaRPr lang="en-US" dirty="0"/>
          </a:p>
          <a:p>
            <a:r>
              <a:rPr lang="en-US" dirty="0"/>
              <a:t>Then we will cover wav2vec, vq-wav2vec, wav2vec 2.0, hubert and wavlm.</a:t>
            </a:r>
          </a:p>
          <a:p>
            <a:endParaRPr lang="en-US" dirty="0"/>
          </a:p>
          <a:p>
            <a:r>
              <a:rPr lang="en-US" dirty="0"/>
              <a:t>CLICK</a:t>
            </a:r>
          </a:p>
          <a:p>
            <a:endParaRPr lang="en-US" dirty="0"/>
          </a:p>
          <a:p>
            <a:r>
              <a:rPr lang="en-US" dirty="0"/>
              <a:t>We won’t be covering audio language models due to time, but I will still leave them in here if you are interested.</a:t>
            </a:r>
          </a:p>
        </p:txBody>
      </p:sp>
      <p:sp>
        <p:nvSpPr>
          <p:cNvPr id="4" name="Slide Number Placeholder 3"/>
          <p:cNvSpPr>
            <a:spLocks noGrp="1"/>
          </p:cNvSpPr>
          <p:nvPr>
            <p:ph type="sldNum" sz="quarter" idx="5"/>
          </p:nvPr>
        </p:nvSpPr>
        <p:spPr/>
        <p:txBody>
          <a:bodyPr/>
          <a:lstStyle/>
          <a:p>
            <a:fld id="{4166609B-A966-DB41-950D-D4706EE0F446}" type="slidenum">
              <a:rPr lang="en-US" smtClean="0"/>
              <a:t>2</a:t>
            </a:fld>
            <a:endParaRPr lang="en-US"/>
          </a:p>
        </p:txBody>
      </p:sp>
    </p:spTree>
    <p:extLst>
      <p:ext uri="{BB962C8B-B14F-4D97-AF65-F5344CB8AC3E}">
        <p14:creationId xmlns:p14="http://schemas.microsoft.com/office/powerpoint/2010/main" val="2548475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1C7E3-BD71-73DF-6AA0-8B6ADA978E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0C22B7-79B8-5ACC-B518-0E72C0180AC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4A69A81-34A0-2DE8-B830-25F1EB4B03C8}"/>
              </a:ext>
            </a:extLst>
          </p:cNvPr>
          <p:cNvSpPr>
            <a:spLocks noGrp="1"/>
          </p:cNvSpPr>
          <p:nvPr>
            <p:ph type="body" idx="1"/>
          </p:nvPr>
        </p:nvSpPr>
        <p:spPr/>
        <p:txBody>
          <a:bodyPr/>
          <a:lstStyle/>
          <a:p>
            <a:r>
              <a:rPr lang="en-US" dirty="0"/>
              <a:t>The prediction term is the inner product between our CLICK prediction for the next term, and the CLICK encoded ground truth. </a:t>
            </a:r>
          </a:p>
          <a:p>
            <a:endParaRPr lang="en-US" dirty="0"/>
          </a:p>
          <a:p>
            <a:r>
              <a:rPr lang="en-US" dirty="0"/>
              <a:t>Specifically, this is positive class for a binary log-</a:t>
            </a:r>
            <a:r>
              <a:rPr lang="en-US" dirty="0" err="1"/>
              <a:t>likihood</a:t>
            </a:r>
            <a:r>
              <a:rPr lang="en-US" dirty="0"/>
              <a:t> loss. </a:t>
            </a:r>
          </a:p>
          <a:p>
            <a:endParaRPr lang="en-US" dirty="0"/>
          </a:p>
          <a:p>
            <a:r>
              <a:rPr lang="en-US" dirty="0"/>
              <a:t>CLICK</a:t>
            </a:r>
          </a:p>
          <a:p>
            <a:endParaRPr lang="en-US" dirty="0"/>
          </a:p>
          <a:p>
            <a:r>
              <a:rPr lang="en-US" dirty="0"/>
              <a:t>Since sigma is a sigmoid function, to maximize this term we want a large inner produce between the two vector (i.e. constructive interference).</a:t>
            </a:r>
          </a:p>
        </p:txBody>
      </p:sp>
      <p:sp>
        <p:nvSpPr>
          <p:cNvPr id="4" name="Slide Number Placeholder 3">
            <a:extLst>
              <a:ext uri="{FF2B5EF4-FFF2-40B4-BE49-F238E27FC236}">
                <a16:creationId xmlns:a16="http://schemas.microsoft.com/office/drawing/2014/main" id="{C96A415C-E974-9039-F269-A30CAF8059A0}"/>
              </a:ext>
            </a:extLst>
          </p:cNvPr>
          <p:cNvSpPr>
            <a:spLocks noGrp="1"/>
          </p:cNvSpPr>
          <p:nvPr>
            <p:ph type="sldNum" sz="quarter" idx="5"/>
          </p:nvPr>
        </p:nvSpPr>
        <p:spPr/>
        <p:txBody>
          <a:bodyPr/>
          <a:lstStyle/>
          <a:p>
            <a:fld id="{4166609B-A966-DB41-950D-D4706EE0F446}" type="slidenum">
              <a:rPr lang="en-US" smtClean="0"/>
              <a:t>20</a:t>
            </a:fld>
            <a:endParaRPr lang="en-US"/>
          </a:p>
        </p:txBody>
      </p:sp>
    </p:spTree>
    <p:extLst>
      <p:ext uri="{BB962C8B-B14F-4D97-AF65-F5344CB8AC3E}">
        <p14:creationId xmlns:p14="http://schemas.microsoft.com/office/powerpoint/2010/main" val="24952534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B4232-4989-9DFC-C7BA-FEC4179605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4E14DD-A961-DF1E-861A-CD08DC65CD3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8D536D6-0B78-CBE1-F727-C7DE1D6C0031}"/>
              </a:ext>
            </a:extLst>
          </p:cNvPr>
          <p:cNvSpPr>
            <a:spLocks noGrp="1"/>
          </p:cNvSpPr>
          <p:nvPr>
            <p:ph type="body" idx="1"/>
          </p:nvPr>
        </p:nvSpPr>
        <p:spPr/>
        <p:txBody>
          <a:bodyPr/>
          <a:lstStyle/>
          <a:p>
            <a:r>
              <a:rPr lang="en-US" dirty="0"/>
              <a:t>Now the discriminator term is the negative class of the binary log-likelihood. </a:t>
            </a:r>
          </a:p>
          <a:p>
            <a:endParaRPr lang="en-US" dirty="0"/>
          </a:p>
          <a:p>
            <a:r>
              <a:rPr lang="en-US" dirty="0"/>
              <a:t>For this term we do not have a temporal prediction. Here we sample ground truth latent instances from the distractor set. </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practice, 10 latents are sampled to estimate the expectation.</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set is all instances future and past that are not equal to the prior prediction step. Not that these instances are the encoded ground truth, not the waveform but the latents.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Since sigma is a sigmoid function and we have a negative inside, we want to make the inner product as small as possible (i.e. destructive interference).</a:t>
            </a:r>
          </a:p>
          <a:p>
            <a:endParaRPr lang="en-US" dirty="0"/>
          </a:p>
        </p:txBody>
      </p:sp>
      <p:sp>
        <p:nvSpPr>
          <p:cNvPr id="4" name="Slide Number Placeholder 3">
            <a:extLst>
              <a:ext uri="{FF2B5EF4-FFF2-40B4-BE49-F238E27FC236}">
                <a16:creationId xmlns:a16="http://schemas.microsoft.com/office/drawing/2014/main" id="{F943A346-2799-68AC-4072-2A612699656C}"/>
              </a:ext>
            </a:extLst>
          </p:cNvPr>
          <p:cNvSpPr>
            <a:spLocks noGrp="1"/>
          </p:cNvSpPr>
          <p:nvPr>
            <p:ph type="sldNum" sz="quarter" idx="5"/>
          </p:nvPr>
        </p:nvSpPr>
        <p:spPr/>
        <p:txBody>
          <a:bodyPr/>
          <a:lstStyle/>
          <a:p>
            <a:fld id="{4166609B-A966-DB41-950D-D4706EE0F446}" type="slidenum">
              <a:rPr lang="en-US" smtClean="0"/>
              <a:t>21</a:t>
            </a:fld>
            <a:endParaRPr lang="en-US"/>
          </a:p>
        </p:txBody>
      </p:sp>
    </p:spTree>
    <p:extLst>
      <p:ext uri="{BB962C8B-B14F-4D97-AF65-F5344CB8AC3E}">
        <p14:creationId xmlns:p14="http://schemas.microsoft.com/office/powerpoint/2010/main" val="22142214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03A08-6422-1BC0-577F-026B03E45A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C80A7-49E6-F5E3-3B07-08E9D729D7E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52B6089-5CDC-FB0B-DF84-19C9155C29AB}"/>
              </a:ext>
            </a:extLst>
          </p:cNvPr>
          <p:cNvSpPr>
            <a:spLocks noGrp="1"/>
          </p:cNvSpPr>
          <p:nvPr>
            <p:ph type="body" idx="1"/>
          </p:nvPr>
        </p:nvSpPr>
        <p:spPr/>
        <p:txBody>
          <a:bodyPr/>
          <a:lstStyle/>
          <a:p>
            <a:r>
              <a:rPr lang="en-US" dirty="0"/>
              <a:t>So together, the first term aligns representations temporally, while the second pushes representations as far away as possible. </a:t>
            </a:r>
          </a:p>
          <a:p>
            <a:endParaRPr lang="en-US" dirty="0"/>
          </a:p>
          <a:p>
            <a:r>
              <a:rPr lang="en-US" dirty="0"/>
              <a:t>Training wise, structure naturally forms due to the give and take of the two competing terms. </a:t>
            </a:r>
          </a:p>
          <a:p>
            <a:endParaRPr lang="en-US" dirty="0"/>
          </a:p>
          <a:p>
            <a:r>
              <a:rPr lang="en-US" dirty="0"/>
              <a:t>Note the scalar to slightly downweight the second term.</a:t>
            </a:r>
          </a:p>
          <a:p>
            <a:endParaRPr lang="en-US" dirty="0"/>
          </a:p>
          <a:p>
            <a:r>
              <a:rPr lang="en-US" dirty="0"/>
              <a:t>Now let's look at L_1, L_2 and L_3.</a:t>
            </a:r>
          </a:p>
          <a:p>
            <a:endParaRPr lang="en-US" dirty="0"/>
          </a:p>
          <a:p>
            <a:r>
              <a:rPr lang="en-US" dirty="0"/>
              <a:t>The first term pushes the context past terms to the encoded </a:t>
            </a:r>
            <a:r>
              <a:rPr lang="en-US" dirty="0" err="1"/>
              <a:t>furture</a:t>
            </a:r>
            <a:r>
              <a:rPr lang="en-US" dirty="0"/>
              <a:t> term, while the second term pushes it away from z_1 (which it actually has context of) and two future terms.</a:t>
            </a:r>
          </a:p>
          <a:p>
            <a:endParaRPr lang="en-US" dirty="0"/>
          </a:p>
          <a:p>
            <a:r>
              <a:rPr lang="en-US" dirty="0"/>
              <a:t>CLICK</a:t>
            </a:r>
          </a:p>
          <a:p>
            <a:endParaRPr lang="en-US" dirty="0"/>
          </a:p>
          <a:p>
            <a:r>
              <a:rPr lang="en-US" dirty="0"/>
              <a:t>We get the same thing for the L_2, just with different latents.</a:t>
            </a:r>
          </a:p>
          <a:p>
            <a:endParaRPr lang="en-US" dirty="0"/>
          </a:p>
          <a:p>
            <a:r>
              <a:rPr lang="en-US" dirty="0"/>
              <a:t>CLICK</a:t>
            </a:r>
          </a:p>
          <a:p>
            <a:endParaRPr lang="en-US" dirty="0"/>
          </a:p>
          <a:p>
            <a:r>
              <a:rPr lang="en-US" dirty="0"/>
              <a:t>And again, with L_3.</a:t>
            </a:r>
          </a:p>
        </p:txBody>
      </p:sp>
      <p:sp>
        <p:nvSpPr>
          <p:cNvPr id="4" name="Slide Number Placeholder 3">
            <a:extLst>
              <a:ext uri="{FF2B5EF4-FFF2-40B4-BE49-F238E27FC236}">
                <a16:creationId xmlns:a16="http://schemas.microsoft.com/office/drawing/2014/main" id="{F3A0BCE2-75CF-B7DC-96C0-FB66D44BF56F}"/>
              </a:ext>
            </a:extLst>
          </p:cNvPr>
          <p:cNvSpPr>
            <a:spLocks noGrp="1"/>
          </p:cNvSpPr>
          <p:nvPr>
            <p:ph type="sldNum" sz="quarter" idx="5"/>
          </p:nvPr>
        </p:nvSpPr>
        <p:spPr/>
        <p:txBody>
          <a:bodyPr/>
          <a:lstStyle/>
          <a:p>
            <a:fld id="{4166609B-A966-DB41-950D-D4706EE0F446}" type="slidenum">
              <a:rPr lang="en-US" smtClean="0"/>
              <a:t>22</a:t>
            </a:fld>
            <a:endParaRPr lang="en-US"/>
          </a:p>
        </p:txBody>
      </p:sp>
    </p:spTree>
    <p:extLst>
      <p:ext uri="{BB962C8B-B14F-4D97-AF65-F5344CB8AC3E}">
        <p14:creationId xmlns:p14="http://schemas.microsoft.com/office/powerpoint/2010/main" val="4062829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9C4DC-1CC3-6E08-42CB-66A2C28B91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E9E7C2-4BBC-44FB-54D0-C23D81011F3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CCF997B-BDA9-F3B4-99B2-849A8B6FAEDF}"/>
              </a:ext>
            </a:extLst>
          </p:cNvPr>
          <p:cNvSpPr>
            <a:spLocks noGrp="1"/>
          </p:cNvSpPr>
          <p:nvPr>
            <p:ph type="body" idx="1"/>
          </p:nvPr>
        </p:nvSpPr>
        <p:spPr/>
        <p:txBody>
          <a:bodyPr/>
          <a:lstStyle/>
          <a:p>
            <a:r>
              <a:rPr lang="en-US" dirty="0"/>
              <a:t>Finally, to clear up any more confusion regarding why the binary classification loss.</a:t>
            </a:r>
          </a:p>
          <a:p>
            <a:endParaRPr lang="en-US" dirty="0"/>
          </a:p>
          <a:p>
            <a:r>
              <a:rPr lang="en-US" dirty="0"/>
              <a:t>The inner products determine which representations are pulled together or pushed apart, while the binary log-loss converts those scores into a stable classification objective with diminishing gradients for already-correct pairs.</a:t>
            </a:r>
          </a:p>
          <a:p>
            <a:endParaRPr lang="en-US" dirty="0"/>
          </a:p>
          <a:p>
            <a:r>
              <a:rPr lang="en-US" dirty="0"/>
              <a:t>We could use something like soft/hard clipping, but the binary classification version of the loss is the statistically reasonable and stable approach. </a:t>
            </a:r>
          </a:p>
        </p:txBody>
      </p:sp>
      <p:sp>
        <p:nvSpPr>
          <p:cNvPr id="4" name="Slide Number Placeholder 3">
            <a:extLst>
              <a:ext uri="{FF2B5EF4-FFF2-40B4-BE49-F238E27FC236}">
                <a16:creationId xmlns:a16="http://schemas.microsoft.com/office/drawing/2014/main" id="{FE87E668-32F3-9809-FBEC-EAF74DE295E6}"/>
              </a:ext>
            </a:extLst>
          </p:cNvPr>
          <p:cNvSpPr>
            <a:spLocks noGrp="1"/>
          </p:cNvSpPr>
          <p:nvPr>
            <p:ph type="sldNum" sz="quarter" idx="5"/>
          </p:nvPr>
        </p:nvSpPr>
        <p:spPr/>
        <p:txBody>
          <a:bodyPr/>
          <a:lstStyle/>
          <a:p>
            <a:fld id="{4166609B-A966-DB41-950D-D4706EE0F446}" type="slidenum">
              <a:rPr lang="en-US" smtClean="0"/>
              <a:t>23</a:t>
            </a:fld>
            <a:endParaRPr lang="en-US"/>
          </a:p>
        </p:txBody>
      </p:sp>
    </p:spTree>
    <p:extLst>
      <p:ext uri="{BB962C8B-B14F-4D97-AF65-F5344CB8AC3E}">
        <p14:creationId xmlns:p14="http://schemas.microsoft.com/office/powerpoint/2010/main" val="21249165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Now onto VQ-Wav2Vec.</a:t>
            </a:r>
          </a:p>
          <a:p>
            <a:endParaRPr lang="en-US" dirty="0"/>
          </a:p>
          <a:p>
            <a:r>
              <a:rPr lang="en-US" dirty="0"/>
              <a:t>CLICK</a:t>
            </a:r>
          </a:p>
          <a:p>
            <a:endParaRPr lang="en-US" dirty="0"/>
          </a:p>
          <a:p>
            <a:r>
              <a:rPr lang="en-US" dirty="0"/>
              <a:t>The goal again remains the same. </a:t>
            </a:r>
          </a:p>
          <a:p>
            <a:endParaRPr lang="en-US" dirty="0"/>
          </a:p>
          <a:p>
            <a:r>
              <a:rPr lang="en-US" dirty="0"/>
              <a:t>CLICK</a:t>
            </a:r>
          </a:p>
          <a:p>
            <a:endParaRPr lang="en-US" dirty="0"/>
          </a:p>
          <a:p>
            <a:r>
              <a:rPr lang="en-US" dirty="0"/>
              <a:t>The only new part is the quantization module added after the encoder.</a:t>
            </a:r>
          </a:p>
        </p:txBody>
      </p:sp>
      <p:sp>
        <p:nvSpPr>
          <p:cNvPr id="4" name="Slide Number Placeholder 3"/>
          <p:cNvSpPr>
            <a:spLocks noGrp="1"/>
          </p:cNvSpPr>
          <p:nvPr>
            <p:ph type="sldNum" sz="quarter" idx="5"/>
          </p:nvPr>
        </p:nvSpPr>
        <p:spPr/>
        <p:txBody>
          <a:bodyPr/>
          <a:lstStyle/>
          <a:p>
            <a:fld id="{4166609B-A966-DB41-950D-D4706EE0F446}" type="slidenum">
              <a:rPr lang="en-US" smtClean="0"/>
              <a:t>24</a:t>
            </a:fld>
            <a:endParaRPr lang="en-US"/>
          </a:p>
        </p:txBody>
      </p:sp>
    </p:spTree>
    <p:extLst>
      <p:ext uri="{BB962C8B-B14F-4D97-AF65-F5344CB8AC3E}">
        <p14:creationId xmlns:p14="http://schemas.microsoft.com/office/powerpoint/2010/main" val="13164755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B90EB-14E2-B32E-722C-77E6BCBBDC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05D896-AF1A-52A1-A881-E5FB3747D13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7D2E180-7A3F-4317-D4F9-C95DBE90767D}"/>
              </a:ext>
            </a:extLst>
          </p:cNvPr>
          <p:cNvSpPr>
            <a:spLocks noGrp="1"/>
          </p:cNvSpPr>
          <p:nvPr>
            <p:ph type="body" idx="1"/>
          </p:nvPr>
        </p:nvSpPr>
        <p:spPr/>
        <p:txBody>
          <a:bodyPr/>
          <a:lstStyle/>
          <a:p>
            <a:r>
              <a:rPr lang="en-US" dirty="0"/>
              <a:t>Looking at the architectures and objectives, they are pretty much the same.</a:t>
            </a:r>
          </a:p>
          <a:p>
            <a:endParaRPr lang="en-US" dirty="0"/>
          </a:p>
          <a:p>
            <a:r>
              <a:rPr lang="en-US" dirty="0"/>
              <a:t>CLICK</a:t>
            </a:r>
          </a:p>
          <a:p>
            <a:endParaRPr lang="en-US" dirty="0"/>
          </a:p>
          <a:p>
            <a:r>
              <a:rPr lang="en-US" dirty="0"/>
              <a:t>The only difference in architectures is this quantization module.</a:t>
            </a:r>
          </a:p>
          <a:p>
            <a:endParaRPr lang="en-US" dirty="0"/>
          </a:p>
          <a:p>
            <a:r>
              <a:rPr lang="en-US" dirty="0"/>
              <a:t>CLICK</a:t>
            </a:r>
          </a:p>
          <a:p>
            <a:endParaRPr lang="en-US" dirty="0"/>
          </a:p>
          <a:p>
            <a:r>
              <a:rPr lang="en-US" dirty="0"/>
              <a:t>And the only difference in objectives is we now use z hat, which is the quantized latent</a:t>
            </a:r>
          </a:p>
        </p:txBody>
      </p:sp>
      <p:sp>
        <p:nvSpPr>
          <p:cNvPr id="4" name="Slide Number Placeholder 3">
            <a:extLst>
              <a:ext uri="{FF2B5EF4-FFF2-40B4-BE49-F238E27FC236}">
                <a16:creationId xmlns:a16="http://schemas.microsoft.com/office/drawing/2014/main" id="{1B5DDABE-921F-E1B3-A73A-0D58FC712047}"/>
              </a:ext>
            </a:extLst>
          </p:cNvPr>
          <p:cNvSpPr>
            <a:spLocks noGrp="1"/>
          </p:cNvSpPr>
          <p:nvPr>
            <p:ph type="sldNum" sz="quarter" idx="5"/>
          </p:nvPr>
        </p:nvSpPr>
        <p:spPr/>
        <p:txBody>
          <a:bodyPr/>
          <a:lstStyle/>
          <a:p>
            <a:fld id="{4166609B-A966-DB41-950D-D4706EE0F446}" type="slidenum">
              <a:rPr lang="en-US" smtClean="0"/>
              <a:t>25</a:t>
            </a:fld>
            <a:endParaRPr lang="en-US"/>
          </a:p>
        </p:txBody>
      </p:sp>
    </p:spTree>
    <p:extLst>
      <p:ext uri="{BB962C8B-B14F-4D97-AF65-F5344CB8AC3E}">
        <p14:creationId xmlns:p14="http://schemas.microsoft.com/office/powerpoint/2010/main" val="8178116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7E5A1-3442-E865-B27C-3547C08E50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CB0B8-371E-5C90-BF6C-269E0E91DD2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2D1BEB4-D715-4FB3-27FF-02211CF10072}"/>
              </a:ext>
            </a:extLst>
          </p:cNvPr>
          <p:cNvSpPr>
            <a:spLocks noGrp="1"/>
          </p:cNvSpPr>
          <p:nvPr>
            <p:ph type="body" idx="1"/>
          </p:nvPr>
        </p:nvSpPr>
        <p:spPr/>
        <p:txBody>
          <a:bodyPr/>
          <a:lstStyle/>
          <a:p>
            <a:r>
              <a:rPr lang="en-US" dirty="0"/>
              <a:t>The key to VQ-Wav2Vec is the discretization module. Two quantization modules are introduced,  but we will discuss “hard” Gumbel-Softmax.</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lets detail a problem that occurs with quantization in models trained with gradient descent.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consider a simple quantizer such as the round function.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Plotting them we see a step function corresponding to the function, and a constant with discontinuous corresponding to the first derivative.</a:t>
            </a:r>
          </a:p>
          <a:p>
            <a:endParaRPr lang="en-US" dirty="0"/>
          </a:p>
        </p:txBody>
      </p:sp>
      <p:sp>
        <p:nvSpPr>
          <p:cNvPr id="4" name="Slide Number Placeholder 3">
            <a:extLst>
              <a:ext uri="{FF2B5EF4-FFF2-40B4-BE49-F238E27FC236}">
                <a16:creationId xmlns:a16="http://schemas.microsoft.com/office/drawing/2014/main" id="{327D897A-8B1B-65EB-6D24-F0AEC1AC6E8B}"/>
              </a:ext>
            </a:extLst>
          </p:cNvPr>
          <p:cNvSpPr>
            <a:spLocks noGrp="1"/>
          </p:cNvSpPr>
          <p:nvPr>
            <p:ph type="sldNum" sz="quarter" idx="5"/>
          </p:nvPr>
        </p:nvSpPr>
        <p:spPr/>
        <p:txBody>
          <a:bodyPr/>
          <a:lstStyle/>
          <a:p>
            <a:fld id="{4166609B-A966-DB41-950D-D4706EE0F446}" type="slidenum">
              <a:rPr lang="en-US" smtClean="0"/>
              <a:t>26</a:t>
            </a:fld>
            <a:endParaRPr lang="en-US"/>
          </a:p>
        </p:txBody>
      </p:sp>
    </p:spTree>
    <p:extLst>
      <p:ext uri="{BB962C8B-B14F-4D97-AF65-F5344CB8AC3E}">
        <p14:creationId xmlns:p14="http://schemas.microsoft.com/office/powerpoint/2010/main" val="33220172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BAA0A-6DD6-3BE8-893B-37F3FA22CA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6EA33E-048E-14BF-FF7F-6A32DE0E8E2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CADA9E4-DC53-67FC-B2FF-3EDF2750F723}"/>
              </a:ext>
            </a:extLst>
          </p:cNvPr>
          <p:cNvSpPr>
            <a:spLocks noGrp="1"/>
          </p:cNvSpPr>
          <p:nvPr>
            <p:ph type="body" idx="1"/>
          </p:nvPr>
        </p:nvSpPr>
        <p:spPr/>
        <p:txBody>
          <a:bodyPr/>
          <a:lstStyle/>
          <a:p>
            <a:r>
              <a:rPr lang="en-US" dirty="0"/>
              <a:t>Now let's compute the forward pass with a squared error objective. We target is the value 2.</a:t>
            </a:r>
          </a:p>
          <a:p>
            <a:endParaRPr lang="en-US" dirty="0"/>
          </a:p>
          <a:p>
            <a:r>
              <a:rPr lang="en-US" dirty="0"/>
              <a:t>CLICK</a:t>
            </a:r>
          </a:p>
          <a:p>
            <a:endParaRPr lang="en-US" dirty="0"/>
          </a:p>
          <a:p>
            <a:r>
              <a:rPr lang="en-US" dirty="0"/>
              <a:t>Now let's test some values.</a:t>
            </a:r>
          </a:p>
          <a:p>
            <a:endParaRPr lang="en-US" dirty="0"/>
          </a:p>
          <a:p>
            <a:r>
              <a:rPr lang="en-US" dirty="0"/>
              <a:t>CLICK</a:t>
            </a:r>
          </a:p>
          <a:p>
            <a:endParaRPr lang="en-US" dirty="0"/>
          </a:p>
          <a:p>
            <a:r>
              <a:rPr lang="en-US" dirty="0"/>
              <a:t>With x = -1.5 we get a loss of 9.</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r>
              <a:rPr lang="en-US" dirty="0"/>
              <a:t>With x = 0.7 we get a loss of 1.</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r>
              <a:rPr lang="en-US" dirty="0"/>
              <a:t>And with x = 3, we get a loss of 1.</a:t>
            </a:r>
          </a:p>
        </p:txBody>
      </p:sp>
      <p:sp>
        <p:nvSpPr>
          <p:cNvPr id="4" name="Slide Number Placeholder 3">
            <a:extLst>
              <a:ext uri="{FF2B5EF4-FFF2-40B4-BE49-F238E27FC236}">
                <a16:creationId xmlns:a16="http://schemas.microsoft.com/office/drawing/2014/main" id="{36622934-A7B8-734C-4053-B84E882598FC}"/>
              </a:ext>
            </a:extLst>
          </p:cNvPr>
          <p:cNvSpPr>
            <a:spLocks noGrp="1"/>
          </p:cNvSpPr>
          <p:nvPr>
            <p:ph type="sldNum" sz="quarter" idx="5"/>
          </p:nvPr>
        </p:nvSpPr>
        <p:spPr/>
        <p:txBody>
          <a:bodyPr/>
          <a:lstStyle/>
          <a:p>
            <a:fld id="{4166609B-A966-DB41-950D-D4706EE0F446}" type="slidenum">
              <a:rPr lang="en-US" smtClean="0"/>
              <a:t>27</a:t>
            </a:fld>
            <a:endParaRPr lang="en-US"/>
          </a:p>
        </p:txBody>
      </p:sp>
    </p:spTree>
    <p:extLst>
      <p:ext uri="{BB962C8B-B14F-4D97-AF65-F5344CB8AC3E}">
        <p14:creationId xmlns:p14="http://schemas.microsoft.com/office/powerpoint/2010/main" val="15327171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A24FC-D5D1-3C50-9EBF-966C83DAB4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C4FB0F-06C0-517C-8343-CDBB01E86DC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ACA92B5-B632-7E8F-40FA-985F8CD4FFC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That looked fine. Now let's compute the backward pass.</a:t>
            </a:r>
          </a:p>
          <a:p>
            <a:endParaRPr lang="en-US" dirty="0"/>
          </a:p>
          <a:p>
            <a:r>
              <a:rPr lang="en-US" dirty="0"/>
              <a:t>CLICK</a:t>
            </a:r>
          </a:p>
          <a:p>
            <a:endParaRPr lang="en-US" dirty="0"/>
          </a:p>
          <a:p>
            <a:r>
              <a:rPr lang="en-US" dirty="0"/>
              <a:t>First let's write out some useful functions.</a:t>
            </a:r>
          </a:p>
          <a:p>
            <a:endParaRPr lang="en-US" dirty="0"/>
          </a:p>
          <a:p>
            <a:r>
              <a:rPr lang="en-US" dirty="0"/>
              <a:t>CLICK</a:t>
            </a:r>
          </a:p>
          <a:p>
            <a:endParaRPr lang="en-US" dirty="0"/>
          </a:p>
          <a:p>
            <a:r>
              <a:rPr lang="en-US" dirty="0"/>
              <a:t>Now let's look at some values</a:t>
            </a:r>
          </a:p>
          <a:p>
            <a:endParaRPr lang="en-US" dirty="0"/>
          </a:p>
          <a:p>
            <a:r>
              <a:rPr lang="en-US" dirty="0"/>
              <a:t>CLICK</a:t>
            </a:r>
          </a:p>
          <a:p>
            <a:endParaRPr lang="en-US" dirty="0"/>
          </a:p>
          <a:p>
            <a:r>
              <a:rPr lang="en-US" dirty="0"/>
              <a:t>With x = -1.5 the derivative of r w.r.t x is undefined due to discontinuity, so our gradient is undefined under the chain rule.</a:t>
            </a:r>
          </a:p>
          <a:p>
            <a:endParaRPr lang="en-US" dirty="0"/>
          </a:p>
          <a:p>
            <a:r>
              <a:rPr lang="en-US" dirty="0"/>
              <a:t>CLICK</a:t>
            </a:r>
          </a:p>
          <a:p>
            <a:endParaRPr lang="en-US" dirty="0"/>
          </a:p>
          <a:p>
            <a:r>
              <a:rPr lang="en-US" dirty="0"/>
              <a:t>Now let's try x = 0.7. The derivative of r w.r.t x is now 0, so our gradient is 0.</a:t>
            </a:r>
          </a:p>
          <a:p>
            <a:endParaRPr lang="en-US" dirty="0"/>
          </a:p>
          <a:p>
            <a:r>
              <a:rPr lang="en-US" dirty="0"/>
              <a:t>CLICK</a:t>
            </a:r>
          </a:p>
          <a:p>
            <a:endParaRPr lang="en-US" dirty="0"/>
          </a:p>
          <a:p>
            <a:r>
              <a:rPr lang="en-US" dirty="0"/>
              <a:t>Okay, now let’s try x=3. Again, our gradient is 0. </a:t>
            </a:r>
          </a:p>
        </p:txBody>
      </p:sp>
      <p:sp>
        <p:nvSpPr>
          <p:cNvPr id="4" name="Slide Number Placeholder 3">
            <a:extLst>
              <a:ext uri="{FF2B5EF4-FFF2-40B4-BE49-F238E27FC236}">
                <a16:creationId xmlns:a16="http://schemas.microsoft.com/office/drawing/2014/main" id="{973E9829-4027-5578-F302-E95EE919E1FB}"/>
              </a:ext>
            </a:extLst>
          </p:cNvPr>
          <p:cNvSpPr>
            <a:spLocks noGrp="1"/>
          </p:cNvSpPr>
          <p:nvPr>
            <p:ph type="sldNum" sz="quarter" idx="5"/>
          </p:nvPr>
        </p:nvSpPr>
        <p:spPr/>
        <p:txBody>
          <a:bodyPr/>
          <a:lstStyle/>
          <a:p>
            <a:fld id="{4166609B-A966-DB41-950D-D4706EE0F446}" type="slidenum">
              <a:rPr lang="en-US" smtClean="0"/>
              <a:t>28</a:t>
            </a:fld>
            <a:endParaRPr lang="en-US"/>
          </a:p>
        </p:txBody>
      </p:sp>
    </p:spTree>
    <p:extLst>
      <p:ext uri="{BB962C8B-B14F-4D97-AF65-F5344CB8AC3E}">
        <p14:creationId xmlns:p14="http://schemas.microsoft.com/office/powerpoint/2010/main" val="8470006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62418-2E76-2EF7-4C6E-08585405B4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00B85-374E-50E2-5D44-B28508D9458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4D1647E-58E5-0A55-2780-FCEA371348BB}"/>
              </a:ext>
            </a:extLst>
          </p:cNvPr>
          <p:cNvSpPr>
            <a:spLocks noGrp="1"/>
          </p:cNvSpPr>
          <p:nvPr>
            <p:ph type="body" idx="1"/>
          </p:nvPr>
        </p:nvSpPr>
        <p:spPr/>
        <p:txBody>
          <a:bodyPr/>
          <a:lstStyle/>
          <a:p>
            <a:r>
              <a:rPr lang="en-US" dirty="0"/>
              <a:t>This is discretization/quantization problem. We cannot have differentiable quantization modules.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we have seen, with a quantization in a model that is updated via gradient descent, the forward pass fine but due to the quantization functions being constant everywhere except at discontinuities, the gradient is therefore 0. This means we cannot update any parameters that occur </a:t>
            </a:r>
            <a:r>
              <a:rPr lang="en-US" b="1" dirty="0"/>
              <a:t>BEFORE</a:t>
            </a:r>
            <a:r>
              <a:rPr lang="en-US" dirty="0"/>
              <a:t> the quantization operation, such as an encoder.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That means the context network would have its parameters updated, but the encoder parameters would never be updated.</a:t>
            </a:r>
          </a:p>
          <a:p>
            <a:endParaRPr lang="en-US" dirty="0"/>
          </a:p>
        </p:txBody>
      </p:sp>
      <p:sp>
        <p:nvSpPr>
          <p:cNvPr id="4" name="Slide Number Placeholder 3">
            <a:extLst>
              <a:ext uri="{FF2B5EF4-FFF2-40B4-BE49-F238E27FC236}">
                <a16:creationId xmlns:a16="http://schemas.microsoft.com/office/drawing/2014/main" id="{82FF1A56-76F8-EA14-44C2-D61C2382DEC5}"/>
              </a:ext>
            </a:extLst>
          </p:cNvPr>
          <p:cNvSpPr>
            <a:spLocks noGrp="1"/>
          </p:cNvSpPr>
          <p:nvPr>
            <p:ph type="sldNum" sz="quarter" idx="5"/>
          </p:nvPr>
        </p:nvSpPr>
        <p:spPr/>
        <p:txBody>
          <a:bodyPr/>
          <a:lstStyle/>
          <a:p>
            <a:fld id="{4166609B-A966-DB41-950D-D4706EE0F446}" type="slidenum">
              <a:rPr lang="en-US" smtClean="0"/>
              <a:t>29</a:t>
            </a:fld>
            <a:endParaRPr lang="en-US"/>
          </a:p>
        </p:txBody>
      </p:sp>
    </p:spTree>
    <p:extLst>
      <p:ext uri="{BB962C8B-B14F-4D97-AF65-F5344CB8AC3E}">
        <p14:creationId xmlns:p14="http://schemas.microsoft.com/office/powerpoint/2010/main" val="3678664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C76DB-9614-72DF-47BA-98F9205747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93B1CB-B896-0B9E-5C2F-02EBE86C1E6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2DDA3B8-FAFB-ADF3-9B18-43D7F070BF83}"/>
              </a:ext>
            </a:extLst>
          </p:cNvPr>
          <p:cNvSpPr>
            <a:spLocks noGrp="1"/>
          </p:cNvSpPr>
          <p:nvPr>
            <p:ph type="body" idx="1"/>
          </p:nvPr>
        </p:nvSpPr>
        <p:spPr/>
        <p:txBody>
          <a:bodyPr/>
          <a:lstStyle/>
          <a:p>
            <a:r>
              <a:rPr lang="en-US" dirty="0"/>
              <a:t>Read off slides and click.</a:t>
            </a:r>
          </a:p>
        </p:txBody>
      </p:sp>
      <p:sp>
        <p:nvSpPr>
          <p:cNvPr id="4" name="Slide Number Placeholder 3">
            <a:extLst>
              <a:ext uri="{FF2B5EF4-FFF2-40B4-BE49-F238E27FC236}">
                <a16:creationId xmlns:a16="http://schemas.microsoft.com/office/drawing/2014/main" id="{CE4AB0FE-939E-FAFF-59BA-FF181655876F}"/>
              </a:ext>
            </a:extLst>
          </p:cNvPr>
          <p:cNvSpPr>
            <a:spLocks noGrp="1"/>
          </p:cNvSpPr>
          <p:nvPr>
            <p:ph type="sldNum" sz="quarter" idx="5"/>
          </p:nvPr>
        </p:nvSpPr>
        <p:spPr/>
        <p:txBody>
          <a:bodyPr/>
          <a:lstStyle/>
          <a:p>
            <a:fld id="{4166609B-A966-DB41-950D-D4706EE0F446}" type="slidenum">
              <a:rPr lang="en-US" smtClean="0"/>
              <a:t>3</a:t>
            </a:fld>
            <a:endParaRPr lang="en-US"/>
          </a:p>
        </p:txBody>
      </p:sp>
    </p:spTree>
    <p:extLst>
      <p:ext uri="{BB962C8B-B14F-4D97-AF65-F5344CB8AC3E}">
        <p14:creationId xmlns:p14="http://schemas.microsoft.com/office/powerpoint/2010/main" val="13845269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403E8-B53F-D0AC-2195-F799C79B24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6FAE06-0754-C1BC-0A08-CFF4499E9BA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0A0A9C8-A303-C7DF-6134-C9E7BEF8982E}"/>
              </a:ext>
            </a:extLst>
          </p:cNvPr>
          <p:cNvSpPr>
            <a:spLocks noGrp="1"/>
          </p:cNvSpPr>
          <p:nvPr>
            <p:ph type="body" idx="1"/>
          </p:nvPr>
        </p:nvSpPr>
        <p:spPr/>
        <p:txBody>
          <a:bodyPr/>
          <a:lstStyle/>
          <a:p>
            <a:r>
              <a:rPr lang="en-US" dirty="0"/>
              <a:t>Now let's see how ”hard” Gumbel Softmax aims to relax this problem.</a:t>
            </a:r>
          </a:p>
        </p:txBody>
      </p:sp>
      <p:sp>
        <p:nvSpPr>
          <p:cNvPr id="4" name="Slide Number Placeholder 3">
            <a:extLst>
              <a:ext uri="{FF2B5EF4-FFF2-40B4-BE49-F238E27FC236}">
                <a16:creationId xmlns:a16="http://schemas.microsoft.com/office/drawing/2014/main" id="{B421AC00-0124-8A37-78E4-37FBDBE40A81}"/>
              </a:ext>
            </a:extLst>
          </p:cNvPr>
          <p:cNvSpPr>
            <a:spLocks noGrp="1"/>
          </p:cNvSpPr>
          <p:nvPr>
            <p:ph type="sldNum" sz="quarter" idx="5"/>
          </p:nvPr>
        </p:nvSpPr>
        <p:spPr/>
        <p:txBody>
          <a:bodyPr/>
          <a:lstStyle/>
          <a:p>
            <a:fld id="{4166609B-A966-DB41-950D-D4706EE0F446}" type="slidenum">
              <a:rPr lang="en-US" smtClean="0"/>
              <a:t>30</a:t>
            </a:fld>
            <a:endParaRPr lang="en-US"/>
          </a:p>
        </p:txBody>
      </p:sp>
    </p:spTree>
    <p:extLst>
      <p:ext uri="{BB962C8B-B14F-4D97-AF65-F5344CB8AC3E}">
        <p14:creationId xmlns:p14="http://schemas.microsoft.com/office/powerpoint/2010/main" val="19335228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2EA3E-07E5-6F2E-562C-D9A186247A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5B0849-22B1-F902-AFBD-B16978AD330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3B7DCCE-94D4-9D7D-17AD-E282680C3C7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first start from the continuous latent space, where the latent space is mapped to V logits.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Each logit corresponds to a different quantized unit called a codeword. We can also encode multiple vectors called groups.</a:t>
            </a:r>
          </a:p>
        </p:txBody>
      </p:sp>
      <p:sp>
        <p:nvSpPr>
          <p:cNvPr id="4" name="Slide Number Placeholder 3">
            <a:extLst>
              <a:ext uri="{FF2B5EF4-FFF2-40B4-BE49-F238E27FC236}">
                <a16:creationId xmlns:a16="http://schemas.microsoft.com/office/drawing/2014/main" id="{0D18EA49-2C49-A5DF-CDBE-596D61E59F21}"/>
              </a:ext>
            </a:extLst>
          </p:cNvPr>
          <p:cNvSpPr>
            <a:spLocks noGrp="1"/>
          </p:cNvSpPr>
          <p:nvPr>
            <p:ph type="sldNum" sz="quarter" idx="5"/>
          </p:nvPr>
        </p:nvSpPr>
        <p:spPr/>
        <p:txBody>
          <a:bodyPr/>
          <a:lstStyle/>
          <a:p>
            <a:fld id="{4166609B-A966-DB41-950D-D4706EE0F446}" type="slidenum">
              <a:rPr lang="en-US" smtClean="0"/>
              <a:t>31</a:t>
            </a:fld>
            <a:endParaRPr lang="en-US"/>
          </a:p>
        </p:txBody>
      </p:sp>
    </p:spTree>
    <p:extLst>
      <p:ext uri="{BB962C8B-B14F-4D97-AF65-F5344CB8AC3E}">
        <p14:creationId xmlns:p14="http://schemas.microsoft.com/office/powerpoint/2010/main" val="4619429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806C0-D374-30F2-D936-A856E14A38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20BF45-D963-53DF-1A48-FF691AC1F53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84A529A-2821-CDA6-26C9-DA2BCE677DF0}"/>
              </a:ext>
            </a:extLst>
          </p:cNvPr>
          <p:cNvSpPr>
            <a:spLocks noGrp="1"/>
          </p:cNvSpPr>
          <p:nvPr>
            <p:ph type="body" idx="1"/>
          </p:nvPr>
        </p:nvSpPr>
        <p:spPr/>
        <p:txBody>
          <a:bodyPr/>
          <a:lstStyle/>
          <a:p>
            <a:r>
              <a:rPr lang="en-US" dirty="0"/>
              <a:t>Next, we compute the Gumbel distribution. </a:t>
            </a:r>
          </a:p>
          <a:p>
            <a:endParaRPr lang="en-US" dirty="0"/>
          </a:p>
          <a:p>
            <a:r>
              <a:rPr lang="en-US" dirty="0"/>
              <a:t>CLICK</a:t>
            </a:r>
          </a:p>
          <a:p>
            <a:endParaRPr lang="en-US" dirty="0"/>
          </a:p>
          <a:p>
            <a:r>
              <a:rPr lang="en-US" dirty="0"/>
              <a:t>This distribution follows a Concrete distribution which is a continuous, differentiable relaxation of a categorical distribution that approaches a discrete one-hot distribution as the temperature decreases. When temperature (lambda) goes to 0 we have a categorical distribution. In practice we do not actually compute the argmax like this, we just select the maximum argument.</a:t>
            </a:r>
          </a:p>
          <a:p>
            <a:endParaRPr lang="en-US" dirty="0"/>
          </a:p>
          <a:p>
            <a:r>
              <a:rPr lang="en-US" dirty="0"/>
              <a:t>It is similar to the reparameterization trick used in VAEs, where it allows us to sample from a categorical whilst staying differentiable. </a:t>
            </a:r>
          </a:p>
          <a:p>
            <a:endParaRPr lang="en-US" dirty="0"/>
          </a:p>
          <a:p>
            <a:r>
              <a:rPr lang="en-US" dirty="0"/>
              <a:t>This trick adds noise to the scores and computes the distribution given that.</a:t>
            </a:r>
          </a:p>
        </p:txBody>
      </p:sp>
      <p:sp>
        <p:nvSpPr>
          <p:cNvPr id="4" name="Slide Number Placeholder 3">
            <a:extLst>
              <a:ext uri="{FF2B5EF4-FFF2-40B4-BE49-F238E27FC236}">
                <a16:creationId xmlns:a16="http://schemas.microsoft.com/office/drawing/2014/main" id="{31776AB8-6D65-2412-312A-C3B884239701}"/>
              </a:ext>
            </a:extLst>
          </p:cNvPr>
          <p:cNvSpPr>
            <a:spLocks noGrp="1"/>
          </p:cNvSpPr>
          <p:nvPr>
            <p:ph type="sldNum" sz="quarter" idx="5"/>
          </p:nvPr>
        </p:nvSpPr>
        <p:spPr/>
        <p:txBody>
          <a:bodyPr/>
          <a:lstStyle/>
          <a:p>
            <a:fld id="{4166609B-A966-DB41-950D-D4706EE0F446}" type="slidenum">
              <a:rPr lang="en-US" smtClean="0"/>
              <a:t>32</a:t>
            </a:fld>
            <a:endParaRPr lang="en-US"/>
          </a:p>
        </p:txBody>
      </p:sp>
    </p:spTree>
    <p:extLst>
      <p:ext uri="{BB962C8B-B14F-4D97-AF65-F5344CB8AC3E}">
        <p14:creationId xmlns:p14="http://schemas.microsoft.com/office/powerpoint/2010/main" val="37808233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66ACD-B25C-16B7-F447-476F3181A8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231E8A-30DA-4666-F31C-A48800AA1EB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B0CA9A4-92C8-8A19-1968-AA0C3693F122}"/>
              </a:ext>
            </a:extLst>
          </p:cNvPr>
          <p:cNvSpPr>
            <a:spLocks noGrp="1"/>
          </p:cNvSpPr>
          <p:nvPr>
            <p:ph type="body" idx="1"/>
          </p:nvPr>
        </p:nvSpPr>
        <p:spPr/>
        <p:txBody>
          <a:bodyPr/>
          <a:lstStyle/>
          <a:p>
            <a:r>
              <a:rPr lang="en-US" dirty="0"/>
              <a:t>Now the “hard” in ”hard” Gumbel-Softmax means we do compute that </a:t>
            </a:r>
            <a:r>
              <a:rPr lang="en-US" dirty="0" err="1"/>
              <a:t>armax</a:t>
            </a:r>
            <a:r>
              <a:rPr lang="en-US" dirty="0"/>
              <a:t>.</a:t>
            </a:r>
          </a:p>
        </p:txBody>
      </p:sp>
      <p:sp>
        <p:nvSpPr>
          <p:cNvPr id="4" name="Slide Number Placeholder 3">
            <a:extLst>
              <a:ext uri="{FF2B5EF4-FFF2-40B4-BE49-F238E27FC236}">
                <a16:creationId xmlns:a16="http://schemas.microsoft.com/office/drawing/2014/main" id="{CDBAF3E1-5FBF-28C2-5A44-4914B114591A}"/>
              </a:ext>
            </a:extLst>
          </p:cNvPr>
          <p:cNvSpPr>
            <a:spLocks noGrp="1"/>
          </p:cNvSpPr>
          <p:nvPr>
            <p:ph type="sldNum" sz="quarter" idx="5"/>
          </p:nvPr>
        </p:nvSpPr>
        <p:spPr/>
        <p:txBody>
          <a:bodyPr/>
          <a:lstStyle/>
          <a:p>
            <a:fld id="{4166609B-A966-DB41-950D-D4706EE0F446}" type="slidenum">
              <a:rPr lang="en-US" smtClean="0"/>
              <a:t>33</a:t>
            </a:fld>
            <a:endParaRPr lang="en-US"/>
          </a:p>
        </p:txBody>
      </p:sp>
    </p:spTree>
    <p:extLst>
      <p:ext uri="{BB962C8B-B14F-4D97-AF65-F5344CB8AC3E}">
        <p14:creationId xmlns:p14="http://schemas.microsoft.com/office/powerpoint/2010/main" val="3381030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E0BE6-FC7C-6786-8FFA-CD6B6851D7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E3BD9-B9A3-F30B-1DC2-87AFD19B1CD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BCD155A-F67A-19A9-A49C-85549F0076A2}"/>
              </a:ext>
            </a:extLst>
          </p:cNvPr>
          <p:cNvSpPr>
            <a:spLocks noGrp="1"/>
          </p:cNvSpPr>
          <p:nvPr>
            <p:ph type="body" idx="1"/>
          </p:nvPr>
        </p:nvSpPr>
        <p:spPr/>
        <p:txBody>
          <a:bodyPr/>
          <a:lstStyle/>
          <a:p>
            <a:r>
              <a:rPr lang="en-US" dirty="0"/>
              <a:t>Given the index of the one hot entry, we use that to select the codeword through a learnable embedding layer.</a:t>
            </a:r>
          </a:p>
        </p:txBody>
      </p:sp>
      <p:sp>
        <p:nvSpPr>
          <p:cNvPr id="4" name="Slide Number Placeholder 3">
            <a:extLst>
              <a:ext uri="{FF2B5EF4-FFF2-40B4-BE49-F238E27FC236}">
                <a16:creationId xmlns:a16="http://schemas.microsoft.com/office/drawing/2014/main" id="{FC61BC21-2AE8-EF96-2F1D-BDBC7C44FECE}"/>
              </a:ext>
            </a:extLst>
          </p:cNvPr>
          <p:cNvSpPr>
            <a:spLocks noGrp="1"/>
          </p:cNvSpPr>
          <p:nvPr>
            <p:ph type="sldNum" sz="quarter" idx="5"/>
          </p:nvPr>
        </p:nvSpPr>
        <p:spPr/>
        <p:txBody>
          <a:bodyPr/>
          <a:lstStyle/>
          <a:p>
            <a:fld id="{4166609B-A966-DB41-950D-D4706EE0F446}" type="slidenum">
              <a:rPr lang="en-US" smtClean="0"/>
              <a:t>34</a:t>
            </a:fld>
            <a:endParaRPr lang="en-US"/>
          </a:p>
        </p:txBody>
      </p:sp>
    </p:spTree>
    <p:extLst>
      <p:ext uri="{BB962C8B-B14F-4D97-AF65-F5344CB8AC3E}">
        <p14:creationId xmlns:p14="http://schemas.microsoft.com/office/powerpoint/2010/main" val="39329242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51AC2-C638-6B56-0284-9FE7C4C2E6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AD6079-7588-D579-6CAC-DF9E60471E6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8CE6D4E-3A7C-074A-4270-18BBD86CAC94}"/>
              </a:ext>
            </a:extLst>
          </p:cNvPr>
          <p:cNvSpPr>
            <a:spLocks noGrp="1"/>
          </p:cNvSpPr>
          <p:nvPr>
            <p:ph type="body" idx="1"/>
          </p:nvPr>
        </p:nvSpPr>
        <p:spPr/>
        <p:txBody>
          <a:bodyPr/>
          <a:lstStyle/>
          <a:p>
            <a:r>
              <a:rPr lang="en-US" dirty="0"/>
              <a:t>What we have just shown is how to simulate an estimate a categorical distribution, so we can sample from the quantization module.</a:t>
            </a:r>
          </a:p>
          <a:p>
            <a:endParaRPr lang="en-US" dirty="0"/>
          </a:p>
          <a:p>
            <a:r>
              <a:rPr lang="en-US" dirty="0"/>
              <a:t>What we didn’t show was the solution to that non-differentiable argmax operation.</a:t>
            </a:r>
          </a:p>
          <a:p>
            <a:endParaRPr lang="en-US" dirty="0"/>
          </a:p>
          <a:p>
            <a:r>
              <a:rPr lang="en-US" dirty="0"/>
              <a:t>CLICK</a:t>
            </a:r>
          </a:p>
          <a:p>
            <a:endParaRPr lang="en-US" dirty="0"/>
          </a:p>
          <a:p>
            <a:r>
              <a:rPr lang="en-US" dirty="0"/>
              <a:t>The is a </a:t>
            </a:r>
            <a:r>
              <a:rPr lang="en-US" b="1" dirty="0"/>
              <a:t>straight through estimator.</a:t>
            </a:r>
          </a:p>
          <a:p>
            <a:endParaRPr lang="en-US" b="1" dirty="0"/>
          </a:p>
          <a:p>
            <a:r>
              <a:rPr lang="en-US" b="0" dirty="0"/>
              <a:t>The code is easiest to understand, and its that simple.</a:t>
            </a:r>
          </a:p>
        </p:txBody>
      </p:sp>
      <p:sp>
        <p:nvSpPr>
          <p:cNvPr id="4" name="Slide Number Placeholder 3">
            <a:extLst>
              <a:ext uri="{FF2B5EF4-FFF2-40B4-BE49-F238E27FC236}">
                <a16:creationId xmlns:a16="http://schemas.microsoft.com/office/drawing/2014/main" id="{9D1D674D-C39A-9BF1-6216-B4F26B60BC26}"/>
              </a:ext>
            </a:extLst>
          </p:cNvPr>
          <p:cNvSpPr>
            <a:spLocks noGrp="1"/>
          </p:cNvSpPr>
          <p:nvPr>
            <p:ph type="sldNum" sz="quarter" idx="5"/>
          </p:nvPr>
        </p:nvSpPr>
        <p:spPr/>
        <p:txBody>
          <a:bodyPr/>
          <a:lstStyle/>
          <a:p>
            <a:fld id="{4166609B-A966-DB41-950D-D4706EE0F446}" type="slidenum">
              <a:rPr lang="en-US" smtClean="0"/>
              <a:t>35</a:t>
            </a:fld>
            <a:endParaRPr lang="en-US"/>
          </a:p>
        </p:txBody>
      </p:sp>
    </p:spTree>
    <p:extLst>
      <p:ext uri="{BB962C8B-B14F-4D97-AF65-F5344CB8AC3E}">
        <p14:creationId xmlns:p14="http://schemas.microsoft.com/office/powerpoint/2010/main" val="37948791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655C2-787A-A4DB-13DF-BB4A58D58B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3325D2-B12C-EF82-BC24-4A279B1C721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EE8B732-9F2D-5AEB-A2AF-2E2C28ECBF6E}"/>
              </a:ext>
            </a:extLst>
          </p:cNvPr>
          <p:cNvSpPr>
            <a:spLocks noGrp="1"/>
          </p:cNvSpPr>
          <p:nvPr>
            <p:ph type="body" idx="1"/>
          </p:nvPr>
        </p:nvSpPr>
        <p:spPr/>
        <p:txBody>
          <a:bodyPr/>
          <a:lstStyle/>
          <a:p>
            <a:r>
              <a:rPr lang="en-US" dirty="0"/>
              <a:t>During the </a:t>
            </a:r>
            <a:r>
              <a:rPr lang="en-US" b="1" dirty="0"/>
              <a:t>forward pass</a:t>
            </a:r>
            <a:r>
              <a:rPr lang="en-US" dirty="0"/>
              <a:t>, both the second and third terms cancel, so the argmax is computed correctly.</a:t>
            </a:r>
          </a:p>
        </p:txBody>
      </p:sp>
      <p:sp>
        <p:nvSpPr>
          <p:cNvPr id="4" name="Slide Number Placeholder 3">
            <a:extLst>
              <a:ext uri="{FF2B5EF4-FFF2-40B4-BE49-F238E27FC236}">
                <a16:creationId xmlns:a16="http://schemas.microsoft.com/office/drawing/2014/main" id="{7AF756DE-1549-DCD5-5CA7-DBFC9BC06B7B}"/>
              </a:ext>
            </a:extLst>
          </p:cNvPr>
          <p:cNvSpPr>
            <a:spLocks noGrp="1"/>
          </p:cNvSpPr>
          <p:nvPr>
            <p:ph type="sldNum" sz="quarter" idx="5"/>
          </p:nvPr>
        </p:nvSpPr>
        <p:spPr/>
        <p:txBody>
          <a:bodyPr/>
          <a:lstStyle/>
          <a:p>
            <a:fld id="{4166609B-A966-DB41-950D-D4706EE0F446}" type="slidenum">
              <a:rPr lang="en-US" smtClean="0"/>
              <a:t>36</a:t>
            </a:fld>
            <a:endParaRPr lang="en-US"/>
          </a:p>
        </p:txBody>
      </p:sp>
    </p:spTree>
    <p:extLst>
      <p:ext uri="{BB962C8B-B14F-4D97-AF65-F5344CB8AC3E}">
        <p14:creationId xmlns:p14="http://schemas.microsoft.com/office/powerpoint/2010/main" val="31520058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B8454-B625-4E72-8736-A40BCBFD8B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7CF53-3506-5E8C-85B4-CC08C1E2268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E548880-C649-8E74-7CF4-CB8644A9B620}"/>
              </a:ext>
            </a:extLst>
          </p:cNvPr>
          <p:cNvSpPr>
            <a:spLocks noGrp="1"/>
          </p:cNvSpPr>
          <p:nvPr>
            <p:ph type="body" idx="1"/>
          </p:nvPr>
        </p:nvSpPr>
        <p:spPr/>
        <p:txBody>
          <a:bodyPr/>
          <a:lstStyle/>
          <a:p>
            <a:r>
              <a:rPr lang="en-US" dirty="0"/>
              <a:t>During the </a:t>
            </a:r>
            <a:r>
              <a:rPr lang="en-US" b="1" dirty="0"/>
              <a:t>backward pass</a:t>
            </a:r>
            <a:r>
              <a:rPr lang="en-US" dirty="0"/>
              <a:t>, both the first and second terms have gradients that are zero everywhere, but the third term has well defined gradients which correspond to the Gumbel-Softmax distribution of the encoded vectors.</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Although the gradient signal can be a little noisy, given that the gradient is w.r.t the one-hot vector and not the dense representation, overtime it is fairly stable.</a:t>
            </a:r>
          </a:p>
        </p:txBody>
      </p:sp>
      <p:sp>
        <p:nvSpPr>
          <p:cNvPr id="4" name="Slide Number Placeholder 3">
            <a:extLst>
              <a:ext uri="{FF2B5EF4-FFF2-40B4-BE49-F238E27FC236}">
                <a16:creationId xmlns:a16="http://schemas.microsoft.com/office/drawing/2014/main" id="{2385AC43-D754-AA91-850B-FBE00C4CD018}"/>
              </a:ext>
            </a:extLst>
          </p:cNvPr>
          <p:cNvSpPr>
            <a:spLocks noGrp="1"/>
          </p:cNvSpPr>
          <p:nvPr>
            <p:ph type="sldNum" sz="quarter" idx="5"/>
          </p:nvPr>
        </p:nvSpPr>
        <p:spPr/>
        <p:txBody>
          <a:bodyPr/>
          <a:lstStyle/>
          <a:p>
            <a:fld id="{4166609B-A966-DB41-950D-D4706EE0F446}" type="slidenum">
              <a:rPr lang="en-US" smtClean="0"/>
              <a:t>37</a:t>
            </a:fld>
            <a:endParaRPr lang="en-US"/>
          </a:p>
        </p:txBody>
      </p:sp>
    </p:spTree>
    <p:extLst>
      <p:ext uri="{BB962C8B-B14F-4D97-AF65-F5344CB8AC3E}">
        <p14:creationId xmlns:p14="http://schemas.microsoft.com/office/powerpoint/2010/main" val="5457334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4FBE4-C568-9A76-9438-42682C971F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EFC113-9FE1-9572-E3AC-65990ACA3EC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7A47B8D-5261-44F7-790A-33E0E8DFDD77}"/>
              </a:ext>
            </a:extLst>
          </p:cNvPr>
          <p:cNvSpPr>
            <a:spLocks noGrp="1"/>
          </p:cNvSpPr>
          <p:nvPr>
            <p:ph type="body" idx="1"/>
          </p:nvPr>
        </p:nvSpPr>
        <p:spPr/>
        <p:txBody>
          <a:bodyPr/>
          <a:lstStyle/>
          <a:p>
            <a:r>
              <a:rPr lang="en-US" dirty="0"/>
              <a:t>We now know, (1) how the Gumbel-Softmax method approximates categorical distributions and (2) how straight through estimators can enable quantization in gradient descent optimization.</a:t>
            </a:r>
          </a:p>
          <a:p>
            <a:endParaRPr lang="en-US" dirty="0"/>
          </a:p>
          <a:p>
            <a:r>
              <a:rPr lang="en-US" dirty="0"/>
              <a:t>The rest of </a:t>
            </a:r>
            <a:r>
              <a:rPr lang="en-US" b="1" dirty="0"/>
              <a:t>VQ-Wav2Vec</a:t>
            </a:r>
            <a:r>
              <a:rPr lang="en-US" dirty="0"/>
              <a:t> remains the exact same as </a:t>
            </a:r>
            <a:r>
              <a:rPr lang="en-US" b="1" dirty="0"/>
              <a:t>Wav2Vec</a:t>
            </a:r>
            <a:r>
              <a:rPr lang="en-US" dirty="0"/>
              <a:t>.</a:t>
            </a:r>
          </a:p>
        </p:txBody>
      </p:sp>
      <p:sp>
        <p:nvSpPr>
          <p:cNvPr id="4" name="Slide Number Placeholder 3">
            <a:extLst>
              <a:ext uri="{FF2B5EF4-FFF2-40B4-BE49-F238E27FC236}">
                <a16:creationId xmlns:a16="http://schemas.microsoft.com/office/drawing/2014/main" id="{35E65333-2536-34A4-6CE4-04FCB75C943D}"/>
              </a:ext>
            </a:extLst>
          </p:cNvPr>
          <p:cNvSpPr>
            <a:spLocks noGrp="1"/>
          </p:cNvSpPr>
          <p:nvPr>
            <p:ph type="sldNum" sz="quarter" idx="5"/>
          </p:nvPr>
        </p:nvSpPr>
        <p:spPr/>
        <p:txBody>
          <a:bodyPr/>
          <a:lstStyle/>
          <a:p>
            <a:fld id="{4166609B-A966-DB41-950D-D4706EE0F446}" type="slidenum">
              <a:rPr lang="en-US" smtClean="0"/>
              <a:t>38</a:t>
            </a:fld>
            <a:endParaRPr lang="en-US"/>
          </a:p>
        </p:txBody>
      </p:sp>
    </p:spTree>
    <p:extLst>
      <p:ext uri="{BB962C8B-B14F-4D97-AF65-F5344CB8AC3E}">
        <p14:creationId xmlns:p14="http://schemas.microsoft.com/office/powerpoint/2010/main" val="19586647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Now let's move to Wav2Vec 2.0</a:t>
            </a:r>
          </a:p>
          <a:p>
            <a:endParaRPr lang="en-US" dirty="0"/>
          </a:p>
          <a:p>
            <a:r>
              <a:rPr lang="en-US" dirty="0"/>
              <a:t>CLICK</a:t>
            </a:r>
          </a:p>
          <a:p>
            <a:endParaRPr lang="en-US" dirty="0"/>
          </a:p>
          <a:p>
            <a:r>
              <a:rPr lang="en-US" dirty="0"/>
              <a:t>The goal is again the same, but as you may have noticed the text in the grey boxes have changed a bit. </a:t>
            </a:r>
          </a:p>
          <a:p>
            <a:endParaRPr lang="en-US" dirty="0"/>
          </a:p>
          <a:p>
            <a:r>
              <a:rPr lang="en-US" dirty="0"/>
              <a:t>CLICK</a:t>
            </a:r>
          </a:p>
          <a:p>
            <a:endParaRPr lang="en-US" dirty="0"/>
          </a:p>
          <a:p>
            <a:r>
              <a:rPr lang="en-US" dirty="0"/>
              <a:t>This is to reflect the new objective, which is masked prediction.</a:t>
            </a:r>
          </a:p>
        </p:txBody>
      </p:sp>
      <p:sp>
        <p:nvSpPr>
          <p:cNvPr id="4" name="Slide Number Placeholder 3"/>
          <p:cNvSpPr>
            <a:spLocks noGrp="1"/>
          </p:cNvSpPr>
          <p:nvPr>
            <p:ph type="sldNum" sz="quarter" idx="5"/>
          </p:nvPr>
        </p:nvSpPr>
        <p:spPr/>
        <p:txBody>
          <a:bodyPr/>
          <a:lstStyle/>
          <a:p>
            <a:fld id="{4166609B-A966-DB41-950D-D4706EE0F446}" type="slidenum">
              <a:rPr lang="en-US" smtClean="0"/>
              <a:t>39</a:t>
            </a:fld>
            <a:endParaRPr lang="en-US"/>
          </a:p>
        </p:txBody>
      </p:sp>
    </p:spTree>
    <p:extLst>
      <p:ext uri="{BB962C8B-B14F-4D97-AF65-F5344CB8AC3E}">
        <p14:creationId xmlns:p14="http://schemas.microsoft.com/office/powerpoint/2010/main" val="383967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36F32-0507-838E-07EE-AD7F1FD5DE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7F924A-1C9F-8D46-E56D-DEF51CCFFCD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A0F8F5A-3335-502C-36E2-6DDCAF3E611D}"/>
              </a:ext>
            </a:extLst>
          </p:cNvPr>
          <p:cNvSpPr>
            <a:spLocks noGrp="1"/>
          </p:cNvSpPr>
          <p:nvPr>
            <p:ph type="body" idx="1"/>
          </p:nvPr>
        </p:nvSpPr>
        <p:spPr/>
        <p:txBody>
          <a:bodyPr/>
          <a:lstStyle/>
          <a:p>
            <a:r>
              <a:rPr lang="en-US" dirty="0"/>
              <a:t>Read of slides.</a:t>
            </a:r>
          </a:p>
        </p:txBody>
      </p:sp>
      <p:sp>
        <p:nvSpPr>
          <p:cNvPr id="4" name="Slide Number Placeholder 3">
            <a:extLst>
              <a:ext uri="{FF2B5EF4-FFF2-40B4-BE49-F238E27FC236}">
                <a16:creationId xmlns:a16="http://schemas.microsoft.com/office/drawing/2014/main" id="{710E8B42-DCDA-F2F5-B740-063BF134972D}"/>
              </a:ext>
            </a:extLst>
          </p:cNvPr>
          <p:cNvSpPr>
            <a:spLocks noGrp="1"/>
          </p:cNvSpPr>
          <p:nvPr>
            <p:ph type="sldNum" sz="quarter" idx="5"/>
          </p:nvPr>
        </p:nvSpPr>
        <p:spPr/>
        <p:txBody>
          <a:bodyPr/>
          <a:lstStyle/>
          <a:p>
            <a:fld id="{4166609B-A966-DB41-950D-D4706EE0F446}" type="slidenum">
              <a:rPr lang="en-US" smtClean="0"/>
              <a:t>4</a:t>
            </a:fld>
            <a:endParaRPr lang="en-US"/>
          </a:p>
        </p:txBody>
      </p:sp>
    </p:spTree>
    <p:extLst>
      <p:ext uri="{BB962C8B-B14F-4D97-AF65-F5344CB8AC3E}">
        <p14:creationId xmlns:p14="http://schemas.microsoft.com/office/powerpoint/2010/main" val="8650957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75F63-AAE8-9E0A-0A86-FC0DB7779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BF22EE-1949-FC3E-2516-A9848D736BB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CDF6F26-27C5-71C5-7AC4-4A2AE682FE87}"/>
              </a:ext>
            </a:extLst>
          </p:cNvPr>
          <p:cNvSpPr>
            <a:spLocks noGrp="1"/>
          </p:cNvSpPr>
          <p:nvPr>
            <p:ph type="body" idx="1"/>
          </p:nvPr>
        </p:nvSpPr>
        <p:spPr/>
        <p:txBody>
          <a:bodyPr/>
          <a:lstStyle/>
          <a:p>
            <a:r>
              <a:rPr lang="en-US" dirty="0"/>
              <a:t>Comparing the architectures we see a new context network based on the transformer architecture, non causal encoders, and a new masked term.</a:t>
            </a:r>
          </a:p>
          <a:p>
            <a:endParaRPr lang="en-US" dirty="0"/>
          </a:p>
          <a:p>
            <a:r>
              <a:rPr lang="en-US" dirty="0"/>
              <a:t>Comparing the objectives, they look nothing alike. </a:t>
            </a:r>
          </a:p>
          <a:p>
            <a:endParaRPr lang="en-US" dirty="0"/>
          </a:p>
          <a:p>
            <a:r>
              <a:rPr lang="en-US" dirty="0"/>
              <a:t>Although the first term of Wav2Vec 2.0 is a multiclass classification contrastive loss while the full vq-wav2vec loss is a binary classification contrastive loss. </a:t>
            </a:r>
          </a:p>
          <a:p>
            <a:endParaRPr lang="en-US" dirty="0"/>
          </a:p>
          <a:p>
            <a:r>
              <a:rPr lang="en-US" dirty="0"/>
              <a:t>The second term of Wav2Vec 2.0 objective aims to maximize the usage of the codebook.</a:t>
            </a:r>
          </a:p>
        </p:txBody>
      </p:sp>
      <p:sp>
        <p:nvSpPr>
          <p:cNvPr id="4" name="Slide Number Placeholder 3">
            <a:extLst>
              <a:ext uri="{FF2B5EF4-FFF2-40B4-BE49-F238E27FC236}">
                <a16:creationId xmlns:a16="http://schemas.microsoft.com/office/drawing/2014/main" id="{17F4E0FC-5101-704D-FA89-F7EF598FF3E0}"/>
              </a:ext>
            </a:extLst>
          </p:cNvPr>
          <p:cNvSpPr>
            <a:spLocks noGrp="1"/>
          </p:cNvSpPr>
          <p:nvPr>
            <p:ph type="sldNum" sz="quarter" idx="5"/>
          </p:nvPr>
        </p:nvSpPr>
        <p:spPr/>
        <p:txBody>
          <a:bodyPr/>
          <a:lstStyle/>
          <a:p>
            <a:fld id="{4166609B-A966-DB41-950D-D4706EE0F446}" type="slidenum">
              <a:rPr lang="en-US" smtClean="0"/>
              <a:t>40</a:t>
            </a:fld>
            <a:endParaRPr lang="en-US"/>
          </a:p>
        </p:txBody>
      </p:sp>
    </p:spTree>
    <p:extLst>
      <p:ext uri="{BB962C8B-B14F-4D97-AF65-F5344CB8AC3E}">
        <p14:creationId xmlns:p14="http://schemas.microsoft.com/office/powerpoint/2010/main" val="11209745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C451D-BF2E-03CB-2D36-BF58D1A680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007662-FA17-D56C-10F9-85BF98015A5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88A28AB-933D-A893-59B0-B632AE3D8DB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first change is the architecture. We do not use </a:t>
            </a:r>
            <a:r>
              <a:rPr lang="en-US" b="1" dirty="0"/>
              <a:t>causal convolution </a:t>
            </a:r>
            <a:r>
              <a:rPr lang="en-US" dirty="0"/>
              <a:t>blocks in the context network anymore.</a:t>
            </a:r>
          </a:p>
          <a:p>
            <a:endParaRPr lang="en-US" dirty="0"/>
          </a:p>
        </p:txBody>
      </p:sp>
      <p:sp>
        <p:nvSpPr>
          <p:cNvPr id="4" name="Slide Number Placeholder 3">
            <a:extLst>
              <a:ext uri="{FF2B5EF4-FFF2-40B4-BE49-F238E27FC236}">
                <a16:creationId xmlns:a16="http://schemas.microsoft.com/office/drawing/2014/main" id="{D1D3EBE8-DB65-D493-4C9A-559CADDFABE0}"/>
              </a:ext>
            </a:extLst>
          </p:cNvPr>
          <p:cNvSpPr>
            <a:spLocks noGrp="1"/>
          </p:cNvSpPr>
          <p:nvPr>
            <p:ph type="sldNum" sz="quarter" idx="5"/>
          </p:nvPr>
        </p:nvSpPr>
        <p:spPr/>
        <p:txBody>
          <a:bodyPr/>
          <a:lstStyle/>
          <a:p>
            <a:fld id="{4166609B-A966-DB41-950D-D4706EE0F446}" type="slidenum">
              <a:rPr lang="en-US" smtClean="0"/>
              <a:t>41</a:t>
            </a:fld>
            <a:endParaRPr lang="en-US"/>
          </a:p>
        </p:txBody>
      </p:sp>
    </p:spTree>
    <p:extLst>
      <p:ext uri="{BB962C8B-B14F-4D97-AF65-F5344CB8AC3E}">
        <p14:creationId xmlns:p14="http://schemas.microsoft.com/office/powerpoint/2010/main" val="15884142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8CCC4-28F3-2E58-4966-DABFE73FD1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B17CDF-C0C6-8552-1BA5-04D8623039F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5F6FF3D-BEE2-92CA-C062-82A7F8716B0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now use a </a:t>
            </a:r>
            <a:r>
              <a:rPr lang="en-US" b="1" dirty="0"/>
              <a:t>Transformer</a:t>
            </a:r>
            <a:r>
              <a:rPr lang="en-US" dirty="0"/>
              <a:t>.</a:t>
            </a:r>
          </a:p>
          <a:p>
            <a:endParaRPr lang="en-US" dirty="0"/>
          </a:p>
          <a:p>
            <a:r>
              <a:rPr lang="en-US" dirty="0"/>
              <a:t>You maybe have heard of this before. </a:t>
            </a:r>
          </a:p>
          <a:p>
            <a:endParaRPr lang="en-US" dirty="0"/>
          </a:p>
          <a:p>
            <a:r>
              <a:rPr lang="en-US" dirty="0"/>
              <a:t>The transformer has two components, an encoder and a decoder.</a:t>
            </a:r>
          </a:p>
        </p:txBody>
      </p:sp>
      <p:sp>
        <p:nvSpPr>
          <p:cNvPr id="4" name="Slide Number Placeholder 3">
            <a:extLst>
              <a:ext uri="{FF2B5EF4-FFF2-40B4-BE49-F238E27FC236}">
                <a16:creationId xmlns:a16="http://schemas.microsoft.com/office/drawing/2014/main" id="{1D98E3D1-E146-2349-9E1A-F13D828F6844}"/>
              </a:ext>
            </a:extLst>
          </p:cNvPr>
          <p:cNvSpPr>
            <a:spLocks noGrp="1"/>
          </p:cNvSpPr>
          <p:nvPr>
            <p:ph type="sldNum" sz="quarter" idx="5"/>
          </p:nvPr>
        </p:nvSpPr>
        <p:spPr/>
        <p:txBody>
          <a:bodyPr/>
          <a:lstStyle/>
          <a:p>
            <a:fld id="{4166609B-A966-DB41-950D-D4706EE0F446}" type="slidenum">
              <a:rPr lang="en-US" smtClean="0"/>
              <a:t>42</a:t>
            </a:fld>
            <a:endParaRPr lang="en-US"/>
          </a:p>
        </p:txBody>
      </p:sp>
    </p:spTree>
    <p:extLst>
      <p:ext uri="{BB962C8B-B14F-4D97-AF65-F5344CB8AC3E}">
        <p14:creationId xmlns:p14="http://schemas.microsoft.com/office/powerpoint/2010/main" val="22165144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FB27C-47A7-8939-E461-30FD050053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F19457-7464-2677-EEAB-706EB2F7DBF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535E3D9-34E2-3D97-745C-1FAED2074771}"/>
              </a:ext>
            </a:extLst>
          </p:cNvPr>
          <p:cNvSpPr>
            <a:spLocks noGrp="1"/>
          </p:cNvSpPr>
          <p:nvPr>
            <p:ph type="body" idx="1"/>
          </p:nvPr>
        </p:nvSpPr>
        <p:spPr/>
        <p:txBody>
          <a:bodyPr/>
          <a:lstStyle/>
          <a:p>
            <a:r>
              <a:rPr lang="en-US" dirty="0"/>
              <a:t>We don’t need the decoder. This is more of a generative branch, and it requires us to have a vocabulary, which we don’t have.</a:t>
            </a:r>
          </a:p>
        </p:txBody>
      </p:sp>
      <p:sp>
        <p:nvSpPr>
          <p:cNvPr id="4" name="Slide Number Placeholder 3">
            <a:extLst>
              <a:ext uri="{FF2B5EF4-FFF2-40B4-BE49-F238E27FC236}">
                <a16:creationId xmlns:a16="http://schemas.microsoft.com/office/drawing/2014/main" id="{9BB8B2F7-6A8F-F7D7-45C8-C4B2E41684D8}"/>
              </a:ext>
            </a:extLst>
          </p:cNvPr>
          <p:cNvSpPr>
            <a:spLocks noGrp="1"/>
          </p:cNvSpPr>
          <p:nvPr>
            <p:ph type="sldNum" sz="quarter" idx="5"/>
          </p:nvPr>
        </p:nvSpPr>
        <p:spPr/>
        <p:txBody>
          <a:bodyPr/>
          <a:lstStyle/>
          <a:p>
            <a:fld id="{4166609B-A966-DB41-950D-D4706EE0F446}" type="slidenum">
              <a:rPr lang="en-US" smtClean="0"/>
              <a:t>43</a:t>
            </a:fld>
            <a:endParaRPr lang="en-US"/>
          </a:p>
        </p:txBody>
      </p:sp>
    </p:spTree>
    <p:extLst>
      <p:ext uri="{BB962C8B-B14F-4D97-AF65-F5344CB8AC3E}">
        <p14:creationId xmlns:p14="http://schemas.microsoft.com/office/powerpoint/2010/main" val="38444830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5B596-E2FA-FD6E-2977-8B32A8C705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338E4E-E19F-1A11-E3E7-513DAFA2FA74}"/>
              </a:ext>
            </a:extLst>
          </p:cNvPr>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5E700F5C-799F-C905-D958-64D159E304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we are left with the encoder only, which was popularized by the method </a:t>
                </a:r>
                <a:r>
                  <a:rPr lang="en-US" b="1" dirty="0"/>
                  <a:t>BERT</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goal of this model is to take in a sequence of tokens and produce a sequence of embeddings.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this scenario, our input is the </a:t>
                </a:r>
                <a:r>
                  <a:rPr lang="en-US" b="1" dirty="0"/>
                  <a:t>continuous latent space </a:t>
                </a:r>
                <a14:m>
                  <m:oMath xmlns:m="http://schemas.openxmlformats.org/officeDocument/2006/math">
                    <m:r>
                      <a:rPr lang="en-US" b="1" i="1" smtClean="0">
                        <a:latin typeface="Cambria Math" panose="02040503050406030204" pitchFamily="18" charset="0"/>
                      </a:rPr>
                      <m:t>𝒛</m:t>
                    </m:r>
                  </m:oMath>
                </a14:m>
                <a:r>
                  <a:rPr lang="en-US" b="1" dirty="0"/>
                  <a:t> </a:t>
                </a:r>
                <a:r>
                  <a:rPr lang="en-US" dirty="0"/>
                  <a:t>(output of the encoder).</a:t>
                </a:r>
                <a:endParaRPr lang="en-US" b="1" dirty="0"/>
              </a:p>
              <a:p>
                <a:endParaRPr lang="en-US" dirty="0"/>
              </a:p>
            </p:txBody>
          </p:sp>
        </mc:Choice>
        <mc:Fallback xmlns="">
          <p:sp>
            <p:nvSpPr>
              <p:cNvPr id="3" name="Notes Placeholder 2">
                <a:extLst>
                  <a:ext uri="{FF2B5EF4-FFF2-40B4-BE49-F238E27FC236}">
                    <a16:creationId xmlns:a16="http://schemas.microsoft.com/office/drawing/2014/main" id="{5E700F5C-799F-C905-D958-64D159E304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we are left with the encoder only, which was popularized by the method </a:t>
                </a:r>
                <a:r>
                  <a:rPr lang="en-US" b="1" dirty="0"/>
                  <a:t>BERT</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goal of this model is to take in a sequence of tokens and produce a sequence of embeddings.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this scenario, our input is the </a:t>
                </a:r>
                <a:r>
                  <a:rPr lang="en-US" b="1" dirty="0"/>
                  <a:t>continuous latent space </a:t>
                </a:r>
                <a:r>
                  <a:rPr lang="en-US" b="1" i="0">
                    <a:latin typeface="Cambria Math" panose="02040503050406030204" pitchFamily="18" charset="0"/>
                  </a:rPr>
                  <a:t>𝒛</a:t>
                </a:r>
                <a:r>
                  <a:rPr lang="en-US" b="1" dirty="0"/>
                  <a:t> </a:t>
                </a:r>
                <a:r>
                  <a:rPr lang="en-US" dirty="0"/>
                  <a:t>(output of the encoder).</a:t>
                </a:r>
                <a:endParaRPr lang="en-US" b="1" dirty="0"/>
              </a:p>
              <a:p>
                <a:endParaRPr lang="en-US" dirty="0"/>
              </a:p>
            </p:txBody>
          </p:sp>
        </mc:Fallback>
      </mc:AlternateContent>
      <p:sp>
        <p:nvSpPr>
          <p:cNvPr id="4" name="Slide Number Placeholder 3">
            <a:extLst>
              <a:ext uri="{FF2B5EF4-FFF2-40B4-BE49-F238E27FC236}">
                <a16:creationId xmlns:a16="http://schemas.microsoft.com/office/drawing/2014/main" id="{4A628B1B-243A-B67D-DE80-9FBA9B45F392}"/>
              </a:ext>
            </a:extLst>
          </p:cNvPr>
          <p:cNvSpPr>
            <a:spLocks noGrp="1"/>
          </p:cNvSpPr>
          <p:nvPr>
            <p:ph type="sldNum" sz="quarter" idx="5"/>
          </p:nvPr>
        </p:nvSpPr>
        <p:spPr/>
        <p:txBody>
          <a:bodyPr/>
          <a:lstStyle/>
          <a:p>
            <a:fld id="{4166609B-A966-DB41-950D-D4706EE0F446}" type="slidenum">
              <a:rPr lang="en-US" smtClean="0"/>
              <a:t>44</a:t>
            </a:fld>
            <a:endParaRPr lang="en-US"/>
          </a:p>
        </p:txBody>
      </p:sp>
    </p:spTree>
    <p:extLst>
      <p:ext uri="{BB962C8B-B14F-4D97-AF65-F5344CB8AC3E}">
        <p14:creationId xmlns:p14="http://schemas.microsoft.com/office/powerpoint/2010/main" val="23943487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09843-F4BF-3FA0-4CA2-2CDF9C0A8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D894B9-1B96-F477-E31C-D3820C32443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650E18B-DA9B-D576-6967-C42CF95C13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let’s go over </a:t>
            </a:r>
            <a:r>
              <a:rPr lang="en-US" b="1" dirty="0"/>
              <a:t>masking</a:t>
            </a:r>
            <a:r>
              <a:rPr lang="en-US" dirty="0"/>
              <a:t>.</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idea of masking is to use the context to fill in gaps.</a:t>
            </a:r>
          </a:p>
        </p:txBody>
      </p:sp>
      <p:sp>
        <p:nvSpPr>
          <p:cNvPr id="4" name="Slide Number Placeholder 3">
            <a:extLst>
              <a:ext uri="{FF2B5EF4-FFF2-40B4-BE49-F238E27FC236}">
                <a16:creationId xmlns:a16="http://schemas.microsoft.com/office/drawing/2014/main" id="{3BD10D4F-AF26-343E-EA41-43B825CB5A41}"/>
              </a:ext>
            </a:extLst>
          </p:cNvPr>
          <p:cNvSpPr>
            <a:spLocks noGrp="1"/>
          </p:cNvSpPr>
          <p:nvPr>
            <p:ph type="sldNum" sz="quarter" idx="5"/>
          </p:nvPr>
        </p:nvSpPr>
        <p:spPr/>
        <p:txBody>
          <a:bodyPr/>
          <a:lstStyle/>
          <a:p>
            <a:fld id="{4166609B-A966-DB41-950D-D4706EE0F446}" type="slidenum">
              <a:rPr lang="en-US" smtClean="0"/>
              <a:t>45</a:t>
            </a:fld>
            <a:endParaRPr lang="en-US"/>
          </a:p>
        </p:txBody>
      </p:sp>
    </p:spTree>
    <p:extLst>
      <p:ext uri="{BB962C8B-B14F-4D97-AF65-F5344CB8AC3E}">
        <p14:creationId xmlns:p14="http://schemas.microsoft.com/office/powerpoint/2010/main" val="34602851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CC5AA-317F-8B3C-0482-2D51B0FEB7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FEBFD5-94E9-6A21-6591-C03FA267467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0DDB11-9743-7AA5-E4FA-C7BA83DCF63A}"/>
              </a:ext>
            </a:extLst>
          </p:cNvPr>
          <p:cNvSpPr>
            <a:spLocks noGrp="1"/>
          </p:cNvSpPr>
          <p:nvPr>
            <p:ph type="body" idx="1"/>
          </p:nvPr>
        </p:nvSpPr>
        <p:spPr/>
        <p:txBody>
          <a:bodyPr/>
          <a:lstStyle/>
          <a:p>
            <a:r>
              <a:rPr lang="en-US" dirty="0"/>
              <a:t>Given this sentence with masks over the ground truth words,</a:t>
            </a:r>
          </a:p>
          <a:p>
            <a:endParaRPr lang="en-US" dirty="0"/>
          </a:p>
          <a:p>
            <a:r>
              <a:rPr lang="en-US" dirty="0"/>
              <a:t>CLICK</a:t>
            </a:r>
          </a:p>
          <a:p>
            <a:endParaRPr lang="en-US" dirty="0"/>
          </a:p>
          <a:p>
            <a:r>
              <a:rPr lang="en-US" dirty="0"/>
              <a:t>We could use the context of the surround words to fill in the gaps.</a:t>
            </a:r>
          </a:p>
          <a:p>
            <a:endParaRPr lang="en-US" dirty="0"/>
          </a:p>
          <a:p>
            <a:r>
              <a:rPr lang="en-US" dirty="0"/>
              <a:t>So, the sentence is:</a:t>
            </a:r>
          </a:p>
          <a:p>
            <a:endParaRPr lang="en-US" dirty="0"/>
          </a:p>
          <a:p>
            <a:r>
              <a:rPr lang="en-US" dirty="0"/>
              <a:t>How was you BLANK at BLANK ?</a:t>
            </a:r>
          </a:p>
          <a:p>
            <a:endParaRPr lang="en-US" dirty="0"/>
          </a:p>
          <a:p>
            <a:r>
              <a:rPr lang="en-US" dirty="0"/>
              <a:t>Note, we typically refer to input data as tokens given that they bits and pieces of words, not exactly like this setup.</a:t>
            </a:r>
          </a:p>
        </p:txBody>
      </p:sp>
      <p:sp>
        <p:nvSpPr>
          <p:cNvPr id="4" name="Slide Number Placeholder 3">
            <a:extLst>
              <a:ext uri="{FF2B5EF4-FFF2-40B4-BE49-F238E27FC236}">
                <a16:creationId xmlns:a16="http://schemas.microsoft.com/office/drawing/2014/main" id="{D9CCA2AF-D168-D2F1-5D0A-434D2050F8BB}"/>
              </a:ext>
            </a:extLst>
          </p:cNvPr>
          <p:cNvSpPr>
            <a:spLocks noGrp="1"/>
          </p:cNvSpPr>
          <p:nvPr>
            <p:ph type="sldNum" sz="quarter" idx="5"/>
          </p:nvPr>
        </p:nvSpPr>
        <p:spPr/>
        <p:txBody>
          <a:bodyPr/>
          <a:lstStyle/>
          <a:p>
            <a:fld id="{4166609B-A966-DB41-950D-D4706EE0F446}" type="slidenum">
              <a:rPr lang="en-US" smtClean="0"/>
              <a:t>46</a:t>
            </a:fld>
            <a:endParaRPr lang="en-US"/>
          </a:p>
        </p:txBody>
      </p:sp>
    </p:spTree>
    <p:extLst>
      <p:ext uri="{BB962C8B-B14F-4D97-AF65-F5344CB8AC3E}">
        <p14:creationId xmlns:p14="http://schemas.microsoft.com/office/powerpoint/2010/main" val="11389263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0E791-7302-D6A4-F99C-BE239C318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C57D52-D9CD-9E80-E3E5-0BEFB14D30F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16E3F84-E881-C5B9-131A-37ABEAB4A430}"/>
              </a:ext>
            </a:extLst>
          </p:cNvPr>
          <p:cNvSpPr>
            <a:spLocks noGrp="1"/>
          </p:cNvSpPr>
          <p:nvPr>
            <p:ph type="body" idx="1"/>
          </p:nvPr>
        </p:nvSpPr>
        <p:spPr/>
        <p:txBody>
          <a:bodyPr/>
          <a:lstStyle/>
          <a:p>
            <a:r>
              <a:rPr lang="en-US" dirty="0"/>
              <a:t>Our guesses for the first token could be day, ride, or even flight.</a:t>
            </a:r>
          </a:p>
          <a:p>
            <a:endParaRPr lang="en-US" dirty="0"/>
          </a:p>
          <a:p>
            <a:r>
              <a:rPr lang="en-US" dirty="0"/>
              <a:t>CLICK</a:t>
            </a:r>
          </a:p>
          <a:p>
            <a:endParaRPr lang="en-US" dirty="0"/>
          </a:p>
          <a:p>
            <a:r>
              <a:rPr lang="en-US" dirty="0"/>
              <a:t>And maybe our guesses for the second token could be work, NYC, and </a:t>
            </a:r>
            <a:r>
              <a:rPr lang="en-US" dirty="0" err="1"/>
              <a:t>vegas</a:t>
            </a:r>
            <a:r>
              <a:rPr lang="en-US" dirty="0"/>
              <a:t>.</a:t>
            </a:r>
          </a:p>
        </p:txBody>
      </p:sp>
      <p:sp>
        <p:nvSpPr>
          <p:cNvPr id="4" name="Slide Number Placeholder 3">
            <a:extLst>
              <a:ext uri="{FF2B5EF4-FFF2-40B4-BE49-F238E27FC236}">
                <a16:creationId xmlns:a16="http://schemas.microsoft.com/office/drawing/2014/main" id="{491888FA-6613-1838-E93B-CCA7F6384C0B}"/>
              </a:ext>
            </a:extLst>
          </p:cNvPr>
          <p:cNvSpPr>
            <a:spLocks noGrp="1"/>
          </p:cNvSpPr>
          <p:nvPr>
            <p:ph type="sldNum" sz="quarter" idx="5"/>
          </p:nvPr>
        </p:nvSpPr>
        <p:spPr/>
        <p:txBody>
          <a:bodyPr/>
          <a:lstStyle/>
          <a:p>
            <a:fld id="{4166609B-A966-DB41-950D-D4706EE0F446}" type="slidenum">
              <a:rPr lang="en-US" smtClean="0"/>
              <a:t>47</a:t>
            </a:fld>
            <a:endParaRPr lang="en-US"/>
          </a:p>
        </p:txBody>
      </p:sp>
    </p:spTree>
    <p:extLst>
      <p:ext uri="{BB962C8B-B14F-4D97-AF65-F5344CB8AC3E}">
        <p14:creationId xmlns:p14="http://schemas.microsoft.com/office/powerpoint/2010/main" val="345926915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E20E2-D768-C435-1E7E-94836ECFF7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B6A22B-E5B5-45AF-683F-7A710565560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2DC9678-C473-0BB4-69E5-CD6B873C4517}"/>
              </a:ext>
            </a:extLst>
          </p:cNvPr>
          <p:cNvSpPr>
            <a:spLocks noGrp="1"/>
          </p:cNvSpPr>
          <p:nvPr>
            <p:ph type="body" idx="1"/>
          </p:nvPr>
        </p:nvSpPr>
        <p:spPr/>
        <p:txBody>
          <a:bodyPr/>
          <a:lstStyle/>
          <a:p>
            <a:r>
              <a:rPr lang="en-US" dirty="0"/>
              <a:t>The encoder we use is a variant called BERT because it is a bidirectional encoder. </a:t>
            </a:r>
          </a:p>
          <a:p>
            <a:endParaRPr lang="en-US" dirty="0"/>
          </a:p>
          <a:p>
            <a:r>
              <a:rPr lang="en-US" dirty="0"/>
              <a:t>Its goal is to take in all those tokens, encode each token with context, and output an embedding for each token that encodes themselves and their context.</a:t>
            </a:r>
          </a:p>
          <a:p>
            <a:endParaRPr lang="en-US" dirty="0"/>
          </a:p>
          <a:p>
            <a:r>
              <a:rPr lang="en-US" dirty="0"/>
              <a:t>CLICK</a:t>
            </a:r>
          </a:p>
          <a:p>
            <a:endParaRPr lang="en-US" dirty="0"/>
          </a:p>
          <a:p>
            <a:r>
              <a:rPr lang="en-US" dirty="0"/>
              <a:t>Transformer models (such as BERT) have a fixed context length, which is the number of tokens that can take in at the same time. The benefit of this is we get an embedding for all inputs in parallel.</a:t>
            </a:r>
          </a:p>
        </p:txBody>
      </p:sp>
      <p:sp>
        <p:nvSpPr>
          <p:cNvPr id="4" name="Slide Number Placeholder 3">
            <a:extLst>
              <a:ext uri="{FF2B5EF4-FFF2-40B4-BE49-F238E27FC236}">
                <a16:creationId xmlns:a16="http://schemas.microsoft.com/office/drawing/2014/main" id="{A46C9FBD-F1FA-493F-6508-A94ED7F4BDDA}"/>
              </a:ext>
            </a:extLst>
          </p:cNvPr>
          <p:cNvSpPr>
            <a:spLocks noGrp="1"/>
          </p:cNvSpPr>
          <p:nvPr>
            <p:ph type="sldNum" sz="quarter" idx="5"/>
          </p:nvPr>
        </p:nvSpPr>
        <p:spPr/>
        <p:txBody>
          <a:bodyPr/>
          <a:lstStyle/>
          <a:p>
            <a:fld id="{4166609B-A966-DB41-950D-D4706EE0F446}" type="slidenum">
              <a:rPr lang="en-US" smtClean="0"/>
              <a:t>48</a:t>
            </a:fld>
            <a:endParaRPr lang="en-US"/>
          </a:p>
        </p:txBody>
      </p:sp>
    </p:spTree>
    <p:extLst>
      <p:ext uri="{BB962C8B-B14F-4D97-AF65-F5344CB8AC3E}">
        <p14:creationId xmlns:p14="http://schemas.microsoft.com/office/powerpoint/2010/main" val="24887306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5C185-E940-F520-6FE0-EB1D8249E5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177F25-6733-25DF-D30D-84ACD55F25B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2D59B29-E6D5-06AD-E199-9261F6325483}"/>
              </a:ext>
            </a:extLst>
          </p:cNvPr>
          <p:cNvSpPr>
            <a:spLocks noGrp="1"/>
          </p:cNvSpPr>
          <p:nvPr>
            <p:ph type="body" idx="1"/>
          </p:nvPr>
        </p:nvSpPr>
        <p:spPr/>
        <p:txBody>
          <a:bodyPr/>
          <a:lstStyle/>
          <a:p>
            <a:r>
              <a:rPr lang="en-US" dirty="0"/>
              <a:t>Now that we have passed the tokens into the model, we get some vectors.</a:t>
            </a:r>
          </a:p>
        </p:txBody>
      </p:sp>
      <p:sp>
        <p:nvSpPr>
          <p:cNvPr id="4" name="Slide Number Placeholder 3">
            <a:extLst>
              <a:ext uri="{FF2B5EF4-FFF2-40B4-BE49-F238E27FC236}">
                <a16:creationId xmlns:a16="http://schemas.microsoft.com/office/drawing/2014/main" id="{24E86CEE-E9BA-7D52-E532-E12B834FA157}"/>
              </a:ext>
            </a:extLst>
          </p:cNvPr>
          <p:cNvSpPr>
            <a:spLocks noGrp="1"/>
          </p:cNvSpPr>
          <p:nvPr>
            <p:ph type="sldNum" sz="quarter" idx="5"/>
          </p:nvPr>
        </p:nvSpPr>
        <p:spPr/>
        <p:txBody>
          <a:bodyPr/>
          <a:lstStyle/>
          <a:p>
            <a:fld id="{4166609B-A966-DB41-950D-D4706EE0F446}" type="slidenum">
              <a:rPr lang="en-US" smtClean="0"/>
              <a:t>49</a:t>
            </a:fld>
            <a:endParaRPr lang="en-US"/>
          </a:p>
        </p:txBody>
      </p:sp>
    </p:spTree>
    <p:extLst>
      <p:ext uri="{BB962C8B-B14F-4D97-AF65-F5344CB8AC3E}">
        <p14:creationId xmlns:p14="http://schemas.microsoft.com/office/powerpoint/2010/main" val="1320463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So just a quick timeline for these works.</a:t>
            </a:r>
          </a:p>
          <a:p>
            <a:endParaRPr lang="en-US" dirty="0"/>
          </a:p>
          <a:p>
            <a:r>
              <a:rPr lang="en-US" dirty="0"/>
              <a:t>Read from slides.</a:t>
            </a:r>
          </a:p>
          <a:p>
            <a:endParaRPr lang="en-US" dirty="0"/>
          </a:p>
          <a:p>
            <a:r>
              <a:rPr lang="en-US" dirty="0"/>
              <a:t>CLICK</a:t>
            </a:r>
          </a:p>
          <a:p>
            <a:endParaRPr lang="en-US" dirty="0"/>
          </a:p>
          <a:p>
            <a:r>
              <a:rPr lang="en-US" dirty="0"/>
              <a:t>Again, we will not be going over the audio language models.</a:t>
            </a:r>
          </a:p>
        </p:txBody>
      </p:sp>
      <p:sp>
        <p:nvSpPr>
          <p:cNvPr id="4" name="Slide Number Placeholder 3"/>
          <p:cNvSpPr>
            <a:spLocks noGrp="1"/>
          </p:cNvSpPr>
          <p:nvPr>
            <p:ph type="sldNum" sz="quarter" idx="5"/>
          </p:nvPr>
        </p:nvSpPr>
        <p:spPr/>
        <p:txBody>
          <a:bodyPr/>
          <a:lstStyle/>
          <a:p>
            <a:fld id="{4166609B-A966-DB41-950D-D4706EE0F446}" type="slidenum">
              <a:rPr lang="en-US" smtClean="0"/>
              <a:t>5</a:t>
            </a:fld>
            <a:endParaRPr lang="en-US"/>
          </a:p>
        </p:txBody>
      </p:sp>
    </p:spTree>
    <p:extLst>
      <p:ext uri="{BB962C8B-B14F-4D97-AF65-F5344CB8AC3E}">
        <p14:creationId xmlns:p14="http://schemas.microsoft.com/office/powerpoint/2010/main" val="10158314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BFC69-D85A-3ECA-51F8-0ABD89737D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06CB6C-D68A-8620-BA32-3C4CDC7A181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19B04FB-FFB3-E0AC-8F16-A7B25982834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Again, the goal of these embeddings is to embed information from the context.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 such that all the surrounding information is encoded each vector.</a:t>
            </a:r>
          </a:p>
          <a:p>
            <a:endParaRPr lang="en-US" dirty="0"/>
          </a:p>
        </p:txBody>
      </p:sp>
      <p:sp>
        <p:nvSpPr>
          <p:cNvPr id="4" name="Slide Number Placeholder 3">
            <a:extLst>
              <a:ext uri="{FF2B5EF4-FFF2-40B4-BE49-F238E27FC236}">
                <a16:creationId xmlns:a16="http://schemas.microsoft.com/office/drawing/2014/main" id="{318073C3-42CD-A05E-96B4-43A7BD4D3D35}"/>
              </a:ext>
            </a:extLst>
          </p:cNvPr>
          <p:cNvSpPr>
            <a:spLocks noGrp="1"/>
          </p:cNvSpPr>
          <p:nvPr>
            <p:ph type="sldNum" sz="quarter" idx="5"/>
          </p:nvPr>
        </p:nvSpPr>
        <p:spPr/>
        <p:txBody>
          <a:bodyPr/>
          <a:lstStyle/>
          <a:p>
            <a:fld id="{4166609B-A966-DB41-950D-D4706EE0F446}" type="slidenum">
              <a:rPr lang="en-US" smtClean="0"/>
              <a:t>50</a:t>
            </a:fld>
            <a:endParaRPr lang="en-US"/>
          </a:p>
        </p:txBody>
      </p:sp>
    </p:spTree>
    <p:extLst>
      <p:ext uri="{BB962C8B-B14F-4D97-AF65-F5344CB8AC3E}">
        <p14:creationId xmlns:p14="http://schemas.microsoft.com/office/powerpoint/2010/main" val="38663676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86880-3B84-B737-16D3-B6B1D4C56F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4E0034-0BC1-18B5-452D-D967A314149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5DB8ACA-8C4D-6556-A9BB-A8B7F633D705}"/>
              </a:ext>
            </a:extLst>
          </p:cNvPr>
          <p:cNvSpPr>
            <a:spLocks noGrp="1"/>
          </p:cNvSpPr>
          <p:nvPr>
            <p:ph type="body" idx="1"/>
          </p:nvPr>
        </p:nvSpPr>
        <p:spPr/>
        <p:txBody>
          <a:bodyPr/>
          <a:lstStyle/>
          <a:p>
            <a:r>
              <a:rPr lang="en-US" dirty="0"/>
              <a:t>Now if we were to look at the ground truth for that sentence, our goal should be to predict the embedding that corresponds with ground truth token from the context alone.</a:t>
            </a:r>
          </a:p>
        </p:txBody>
      </p:sp>
      <p:sp>
        <p:nvSpPr>
          <p:cNvPr id="4" name="Slide Number Placeholder 3">
            <a:extLst>
              <a:ext uri="{FF2B5EF4-FFF2-40B4-BE49-F238E27FC236}">
                <a16:creationId xmlns:a16="http://schemas.microsoft.com/office/drawing/2014/main" id="{5489FEE5-C6E7-C282-A974-61B4E465A6B4}"/>
              </a:ext>
            </a:extLst>
          </p:cNvPr>
          <p:cNvSpPr>
            <a:spLocks noGrp="1"/>
          </p:cNvSpPr>
          <p:nvPr>
            <p:ph type="sldNum" sz="quarter" idx="5"/>
          </p:nvPr>
        </p:nvSpPr>
        <p:spPr/>
        <p:txBody>
          <a:bodyPr/>
          <a:lstStyle/>
          <a:p>
            <a:fld id="{4166609B-A966-DB41-950D-D4706EE0F446}" type="slidenum">
              <a:rPr lang="en-US" smtClean="0"/>
              <a:t>51</a:t>
            </a:fld>
            <a:endParaRPr lang="en-US"/>
          </a:p>
        </p:txBody>
      </p:sp>
    </p:spTree>
    <p:extLst>
      <p:ext uri="{BB962C8B-B14F-4D97-AF65-F5344CB8AC3E}">
        <p14:creationId xmlns:p14="http://schemas.microsoft.com/office/powerpoint/2010/main" val="282137358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D50AF-0458-91F7-DB94-30E1AA524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A91529-6825-6AEC-D73D-A72E4477F20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57F1046-3E42-DE19-D15B-E85AC23D6C6D}"/>
              </a:ext>
            </a:extLst>
          </p:cNvPr>
          <p:cNvSpPr>
            <a:spLocks noGrp="1"/>
          </p:cNvSpPr>
          <p:nvPr>
            <p:ph type="body" idx="1"/>
          </p:nvPr>
        </p:nvSpPr>
        <p:spPr/>
        <p:txBody>
          <a:bodyPr/>
          <a:lstStyle/>
          <a:p>
            <a:r>
              <a:rPr lang="en-US" dirty="0"/>
              <a:t>For our case, we do not have a fixed </a:t>
            </a:r>
            <a:r>
              <a:rPr lang="en-US" dirty="0" err="1"/>
              <a:t>vocabularly</a:t>
            </a:r>
            <a:r>
              <a:rPr lang="en-US" dirty="0"/>
              <a:t>, </a:t>
            </a:r>
          </a:p>
          <a:p>
            <a:endParaRPr lang="en-US" dirty="0"/>
          </a:p>
          <a:p>
            <a:r>
              <a:rPr lang="en-US" dirty="0"/>
              <a:t>CLICK</a:t>
            </a:r>
          </a:p>
          <a:p>
            <a:endParaRPr lang="en-US" dirty="0"/>
          </a:p>
          <a:p>
            <a:r>
              <a:rPr lang="en-US" dirty="0"/>
              <a:t>but we are learning it through the quantization module. </a:t>
            </a:r>
          </a:p>
          <a:p>
            <a:endParaRPr lang="en-US" dirty="0"/>
          </a:p>
          <a:p>
            <a:r>
              <a:rPr lang="en-US" dirty="0"/>
              <a:t>CLICK</a:t>
            </a:r>
          </a:p>
          <a:p>
            <a:endParaRPr lang="en-US" dirty="0"/>
          </a:p>
          <a:p>
            <a:r>
              <a:rPr lang="en-US" dirty="0"/>
              <a:t>Therefore, we want to predict the discrete class that was masked.</a:t>
            </a:r>
          </a:p>
        </p:txBody>
      </p:sp>
      <p:sp>
        <p:nvSpPr>
          <p:cNvPr id="4" name="Slide Number Placeholder 3">
            <a:extLst>
              <a:ext uri="{FF2B5EF4-FFF2-40B4-BE49-F238E27FC236}">
                <a16:creationId xmlns:a16="http://schemas.microsoft.com/office/drawing/2014/main" id="{E03C7058-B93F-EB80-31B1-5D3EEB6D89B9}"/>
              </a:ext>
            </a:extLst>
          </p:cNvPr>
          <p:cNvSpPr>
            <a:spLocks noGrp="1"/>
          </p:cNvSpPr>
          <p:nvPr>
            <p:ph type="sldNum" sz="quarter" idx="5"/>
          </p:nvPr>
        </p:nvSpPr>
        <p:spPr/>
        <p:txBody>
          <a:bodyPr/>
          <a:lstStyle/>
          <a:p>
            <a:fld id="{4166609B-A966-DB41-950D-D4706EE0F446}" type="slidenum">
              <a:rPr lang="en-US" smtClean="0"/>
              <a:t>52</a:t>
            </a:fld>
            <a:endParaRPr lang="en-US"/>
          </a:p>
        </p:txBody>
      </p:sp>
    </p:spTree>
    <p:extLst>
      <p:ext uri="{BB962C8B-B14F-4D97-AF65-F5344CB8AC3E}">
        <p14:creationId xmlns:p14="http://schemas.microsoft.com/office/powerpoint/2010/main" val="13578706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8B7F4-3D95-F8EB-7AC6-B38EB874F2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458C59-3402-AA66-A272-D6F9C4AD1A65}"/>
              </a:ext>
            </a:extLst>
          </p:cNvPr>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E2C21EF5-1EAE-E554-45FD-024CA9F4C5C1}"/>
                  </a:ext>
                </a:extLst>
              </p:cNvPr>
              <p:cNvSpPr>
                <a:spLocks noGrp="1"/>
              </p:cNvSpPr>
              <p:nvPr>
                <p:ph type="body" idx="1"/>
              </p:nvPr>
            </p:nvSpPr>
            <p:spPr/>
            <p:txBody>
              <a:bodyPr/>
              <a:lstStyle/>
              <a:p>
                <a:r>
                  <a:rPr lang="en-US" dirty="0"/>
                  <a:t>Note this going forward, in our context, a mask is just a single learnable vector. It is not a function of the input. It could be fixed, such as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0</m:t>
                        </m:r>
                      </m:e>
                    </m:acc>
                  </m:oMath>
                </a14:m>
                <a:r>
                  <a:rPr lang="en-US" dirty="0"/>
                  <a:t> or </a:t>
                </a:r>
                <a14:m>
                  <m:oMath xmlns:m="http://schemas.openxmlformats.org/officeDocument/2006/math">
                    <m:acc>
                      <m:accPr>
                        <m:chr m:val="⃗"/>
                        <m:ctrlPr>
                          <a:rPr lang="en-US" i="1">
                            <a:latin typeface="Cambria Math" panose="02040503050406030204" pitchFamily="18" charset="0"/>
                          </a:rPr>
                        </m:ctrlPr>
                      </m:accPr>
                      <m:e>
                        <m:r>
                          <a:rPr lang="en-US" b="0" i="1" smtClean="0">
                            <a:latin typeface="Cambria Math" panose="02040503050406030204" pitchFamily="18" charset="0"/>
                          </a:rPr>
                          <m:t>1</m:t>
                        </m:r>
                      </m:e>
                    </m:acc>
                  </m:oMath>
                </a14:m>
                <a:r>
                  <a:rPr lang="en-US" dirty="0"/>
                  <a:t>, but this may not align with the range learned by the encoder, so it is more stable to use a learnable vector.</a:t>
                </a:r>
              </a:p>
            </p:txBody>
          </p:sp>
        </mc:Choice>
        <mc:Fallback xmlns="">
          <p:sp>
            <p:nvSpPr>
              <p:cNvPr id="3" name="Notes Placeholder 2">
                <a:extLst>
                  <a:ext uri="{FF2B5EF4-FFF2-40B4-BE49-F238E27FC236}">
                    <a16:creationId xmlns:a16="http://schemas.microsoft.com/office/drawing/2014/main" id="{E2C21EF5-1EAE-E554-45FD-024CA9F4C5C1}"/>
                  </a:ext>
                </a:extLst>
              </p:cNvPr>
              <p:cNvSpPr>
                <a:spLocks noGrp="1"/>
              </p:cNvSpPr>
              <p:nvPr>
                <p:ph type="body" idx="1"/>
              </p:nvPr>
            </p:nvSpPr>
            <p:spPr/>
            <p:txBody>
              <a:bodyPr/>
              <a:lstStyle/>
              <a:p>
                <a:r>
                  <a:rPr lang="en-US" dirty="0"/>
                  <a:t>Note this going forward, in our context, a mask is just a single learnable vector. It is not a function of the input. It could be fixed, such as </a:t>
                </a:r>
                <a:r>
                  <a:rPr lang="en-US" b="0" i="0">
                    <a:latin typeface="Cambria Math" panose="02040503050406030204" pitchFamily="18" charset="0"/>
                  </a:rPr>
                  <a:t>0 ⃗</a:t>
                </a:r>
                <a:r>
                  <a:rPr lang="en-US" dirty="0"/>
                  <a:t> or </a:t>
                </a:r>
                <a:r>
                  <a:rPr lang="en-US" b="0" i="0">
                    <a:latin typeface="Cambria Math" panose="02040503050406030204" pitchFamily="18" charset="0"/>
                  </a:rPr>
                  <a:t>1 ⃗</a:t>
                </a:r>
                <a:r>
                  <a:rPr lang="en-US" dirty="0"/>
                  <a:t>, but this may not align with the range learned by the encoder, so it is more stable to use a learnable vector.</a:t>
                </a:r>
              </a:p>
            </p:txBody>
          </p:sp>
        </mc:Fallback>
      </mc:AlternateContent>
      <p:sp>
        <p:nvSpPr>
          <p:cNvPr id="4" name="Slide Number Placeholder 3">
            <a:extLst>
              <a:ext uri="{FF2B5EF4-FFF2-40B4-BE49-F238E27FC236}">
                <a16:creationId xmlns:a16="http://schemas.microsoft.com/office/drawing/2014/main" id="{4C8FE78D-4AAA-BF32-5E73-DC43076B9982}"/>
              </a:ext>
            </a:extLst>
          </p:cNvPr>
          <p:cNvSpPr>
            <a:spLocks noGrp="1"/>
          </p:cNvSpPr>
          <p:nvPr>
            <p:ph type="sldNum" sz="quarter" idx="5"/>
          </p:nvPr>
        </p:nvSpPr>
        <p:spPr/>
        <p:txBody>
          <a:bodyPr/>
          <a:lstStyle/>
          <a:p>
            <a:fld id="{4166609B-A966-DB41-950D-D4706EE0F446}" type="slidenum">
              <a:rPr lang="en-US" smtClean="0"/>
              <a:t>53</a:t>
            </a:fld>
            <a:endParaRPr lang="en-US"/>
          </a:p>
        </p:txBody>
      </p:sp>
    </p:spTree>
    <p:extLst>
      <p:ext uri="{BB962C8B-B14F-4D97-AF65-F5344CB8AC3E}">
        <p14:creationId xmlns:p14="http://schemas.microsoft.com/office/powerpoint/2010/main" val="25920698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3BFE9-2468-FC75-62B4-21B085F054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2783A0-3E9B-8043-1432-2C351F8C809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FA17F66-2C77-6328-E4A6-592EA94350FD}"/>
              </a:ext>
            </a:extLst>
          </p:cNvPr>
          <p:cNvSpPr>
            <a:spLocks noGrp="1"/>
          </p:cNvSpPr>
          <p:nvPr>
            <p:ph type="body" idx="1"/>
          </p:nvPr>
        </p:nvSpPr>
        <p:spPr/>
        <p:txBody>
          <a:bodyPr/>
          <a:lstStyle/>
          <a:p>
            <a:r>
              <a:rPr lang="en-US" dirty="0"/>
              <a:t>Finally let's touch the objective.</a:t>
            </a:r>
          </a:p>
          <a:p>
            <a:endParaRPr lang="en-US" dirty="0"/>
          </a:p>
          <a:p>
            <a:r>
              <a:rPr lang="en-US" dirty="0"/>
              <a:t>CLICK</a:t>
            </a:r>
          </a:p>
          <a:p>
            <a:endParaRPr lang="en-US" dirty="0"/>
          </a:p>
          <a:p>
            <a:r>
              <a:rPr lang="en-US" dirty="0"/>
              <a:t>The first component is the </a:t>
            </a:r>
            <a:r>
              <a:rPr lang="en-US" b="1" dirty="0"/>
              <a:t>contrastive loss. </a:t>
            </a:r>
          </a:p>
          <a:p>
            <a:endParaRPr lang="en-US" b="1" dirty="0"/>
          </a:p>
          <a:p>
            <a:r>
              <a:rPr lang="en-US" b="0" dirty="0"/>
              <a:t>This is again a Softmax distribution with a similar form to the wavenet loss. </a:t>
            </a:r>
          </a:p>
          <a:p>
            <a:endParaRPr lang="en-US" b="0" dirty="0"/>
          </a:p>
          <a:p>
            <a:r>
              <a:rPr lang="en-US" b="0" dirty="0"/>
              <a:t>The numerator compares the distance between the output of the masked embedding and the quantized latent (before masking). The denominator samples quantized distractors, similar to the prior versions, along with the quantized target, to bootstrap a multiclass classification term without having to sample all of codewords.</a:t>
            </a:r>
          </a:p>
          <a:p>
            <a:endParaRPr lang="en-US" b="0" dirty="0"/>
          </a:p>
          <a:p>
            <a:r>
              <a:rPr lang="en-US" b="0" dirty="0"/>
              <a:t>CLICK</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Minimizing this loss means (1) increasing the similarity with the quantized target and (2) decreasing the similarity with other quantized latents.</a:t>
            </a:r>
          </a:p>
          <a:p>
            <a:endParaRPr lang="en-US" b="0" dirty="0"/>
          </a:p>
        </p:txBody>
      </p:sp>
      <p:sp>
        <p:nvSpPr>
          <p:cNvPr id="4" name="Slide Number Placeholder 3">
            <a:extLst>
              <a:ext uri="{FF2B5EF4-FFF2-40B4-BE49-F238E27FC236}">
                <a16:creationId xmlns:a16="http://schemas.microsoft.com/office/drawing/2014/main" id="{BA0EE6DB-3F77-D2C7-8DA3-34FBBE87BE79}"/>
              </a:ext>
            </a:extLst>
          </p:cNvPr>
          <p:cNvSpPr>
            <a:spLocks noGrp="1"/>
          </p:cNvSpPr>
          <p:nvPr>
            <p:ph type="sldNum" sz="quarter" idx="5"/>
          </p:nvPr>
        </p:nvSpPr>
        <p:spPr/>
        <p:txBody>
          <a:bodyPr/>
          <a:lstStyle/>
          <a:p>
            <a:fld id="{4166609B-A966-DB41-950D-D4706EE0F446}" type="slidenum">
              <a:rPr lang="en-US" smtClean="0"/>
              <a:t>54</a:t>
            </a:fld>
            <a:endParaRPr lang="en-US"/>
          </a:p>
        </p:txBody>
      </p:sp>
    </p:spTree>
    <p:extLst>
      <p:ext uri="{BB962C8B-B14F-4D97-AF65-F5344CB8AC3E}">
        <p14:creationId xmlns:p14="http://schemas.microsoft.com/office/powerpoint/2010/main" val="29489273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EAA31-5AB8-C145-6585-B2DECF6074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F06505-1465-F4A7-98F9-EA91C2C51B4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7DEDDE7-B65D-DD92-5DD3-1826D3BDD2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Get comfortable with this loss term, because you will see it over an over again.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state it again: we maximize the probability of predicting the target vector from the masked context embedding,</a:t>
            </a:r>
            <a:r>
              <a:rPr lang="en-US" baseline="0" dirty="0"/>
              <a:t> </a:t>
            </a:r>
            <a:r>
              <a:rPr lang="en-US" dirty="0"/>
              <a:t>whilst lowering the probability of predicting the other non-target vectors.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79B2551B-73E6-55CF-7086-C06C9B89613D}"/>
              </a:ext>
            </a:extLst>
          </p:cNvPr>
          <p:cNvSpPr>
            <a:spLocks noGrp="1"/>
          </p:cNvSpPr>
          <p:nvPr>
            <p:ph type="sldNum" sz="quarter" idx="5"/>
          </p:nvPr>
        </p:nvSpPr>
        <p:spPr/>
        <p:txBody>
          <a:bodyPr/>
          <a:lstStyle/>
          <a:p>
            <a:fld id="{4166609B-A966-DB41-950D-D4706EE0F446}" type="slidenum">
              <a:rPr lang="en-US" smtClean="0"/>
              <a:t>55</a:t>
            </a:fld>
            <a:endParaRPr lang="en-US"/>
          </a:p>
        </p:txBody>
      </p:sp>
    </p:spTree>
    <p:extLst>
      <p:ext uri="{BB962C8B-B14F-4D97-AF65-F5344CB8AC3E}">
        <p14:creationId xmlns:p14="http://schemas.microsoft.com/office/powerpoint/2010/main" val="302830000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B73B8-B1F8-D8D4-CCD5-EFAED79C76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DA2F3F-8C01-DDE8-085F-0F0CB11D14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EAB13B6-0895-E54C-342F-4BA5B0EC7FB9}"/>
              </a:ext>
            </a:extLst>
          </p:cNvPr>
          <p:cNvSpPr>
            <a:spLocks noGrp="1"/>
          </p:cNvSpPr>
          <p:nvPr>
            <p:ph type="body" idx="1"/>
          </p:nvPr>
        </p:nvSpPr>
        <p:spPr/>
        <p:txBody>
          <a:bodyPr/>
          <a:lstStyle/>
          <a:p>
            <a:r>
              <a:rPr lang="en-US" dirty="0"/>
              <a:t>Stating it again, we do not sample all of the codewords, even though we could, we just sample a subset.</a:t>
            </a:r>
          </a:p>
        </p:txBody>
      </p:sp>
      <p:sp>
        <p:nvSpPr>
          <p:cNvPr id="4" name="Slide Number Placeholder 3">
            <a:extLst>
              <a:ext uri="{FF2B5EF4-FFF2-40B4-BE49-F238E27FC236}">
                <a16:creationId xmlns:a16="http://schemas.microsoft.com/office/drawing/2014/main" id="{9CD87802-6516-A017-5A03-D497A17FEC0A}"/>
              </a:ext>
            </a:extLst>
          </p:cNvPr>
          <p:cNvSpPr>
            <a:spLocks noGrp="1"/>
          </p:cNvSpPr>
          <p:nvPr>
            <p:ph type="sldNum" sz="quarter" idx="5"/>
          </p:nvPr>
        </p:nvSpPr>
        <p:spPr/>
        <p:txBody>
          <a:bodyPr/>
          <a:lstStyle/>
          <a:p>
            <a:fld id="{4166609B-A966-DB41-950D-D4706EE0F446}" type="slidenum">
              <a:rPr lang="en-US" smtClean="0"/>
              <a:t>56</a:t>
            </a:fld>
            <a:endParaRPr lang="en-US"/>
          </a:p>
        </p:txBody>
      </p:sp>
    </p:spTree>
    <p:extLst>
      <p:ext uri="{BB962C8B-B14F-4D97-AF65-F5344CB8AC3E}">
        <p14:creationId xmlns:p14="http://schemas.microsoft.com/office/powerpoint/2010/main" val="25049577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C02B0-AFF4-0605-A707-2E2B6294AD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C11A35-7F6D-09A8-306E-82844455E46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679CA11-5630-B728-DAF0-68916C4A2A15}"/>
              </a:ext>
            </a:extLst>
          </p:cNvPr>
          <p:cNvSpPr>
            <a:spLocks noGrp="1"/>
          </p:cNvSpPr>
          <p:nvPr>
            <p:ph type="body" idx="1"/>
          </p:nvPr>
        </p:nvSpPr>
        <p:spPr/>
        <p:txBody>
          <a:bodyPr/>
          <a:lstStyle/>
          <a:p>
            <a:r>
              <a:rPr lang="en-US" dirty="0"/>
              <a:t>The final term is the diversity loss.</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equation is the negative entropy over each group. Therefore, minimizing this loss means </a:t>
            </a:r>
            <a:r>
              <a:rPr lang="en-US" b="1" dirty="0"/>
              <a:t>maximizing entropy of the average codeword usage</a:t>
            </a:r>
            <a:r>
              <a:rPr lang="en-US" dirty="0"/>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More entropy, means more uniform. More uniform, means better quantization effectiveness.</a:t>
            </a:r>
            <a:endParaRPr lang="en-US" dirty="0"/>
          </a:p>
        </p:txBody>
      </p:sp>
      <p:sp>
        <p:nvSpPr>
          <p:cNvPr id="4" name="Slide Number Placeholder 3">
            <a:extLst>
              <a:ext uri="{FF2B5EF4-FFF2-40B4-BE49-F238E27FC236}">
                <a16:creationId xmlns:a16="http://schemas.microsoft.com/office/drawing/2014/main" id="{7A78F04C-EAC1-8C3F-109C-2F014341813E}"/>
              </a:ext>
            </a:extLst>
          </p:cNvPr>
          <p:cNvSpPr>
            <a:spLocks noGrp="1"/>
          </p:cNvSpPr>
          <p:nvPr>
            <p:ph type="sldNum" sz="quarter" idx="5"/>
          </p:nvPr>
        </p:nvSpPr>
        <p:spPr/>
        <p:txBody>
          <a:bodyPr/>
          <a:lstStyle/>
          <a:p>
            <a:fld id="{4166609B-A966-DB41-950D-D4706EE0F446}" type="slidenum">
              <a:rPr lang="en-US" smtClean="0"/>
              <a:t>57</a:t>
            </a:fld>
            <a:endParaRPr lang="en-US"/>
          </a:p>
        </p:txBody>
      </p:sp>
    </p:spTree>
    <p:extLst>
      <p:ext uri="{BB962C8B-B14F-4D97-AF65-F5344CB8AC3E}">
        <p14:creationId xmlns:p14="http://schemas.microsoft.com/office/powerpoint/2010/main" val="243234578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FE59D-9E81-0E57-A9B1-69DFFFBA60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FDC646-D10C-C674-AD89-20EB01C4D54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A4329C1-7923-3828-10B3-16B3C4522D48}"/>
              </a:ext>
            </a:extLst>
          </p:cNvPr>
          <p:cNvSpPr>
            <a:spLocks noGrp="1"/>
          </p:cNvSpPr>
          <p:nvPr>
            <p:ph type="body" idx="1"/>
          </p:nvPr>
        </p:nvSpPr>
        <p:spPr/>
        <p:txBody>
          <a:bodyPr/>
          <a:lstStyle/>
          <a:p>
            <a:r>
              <a:rPr lang="en-US" dirty="0"/>
              <a:t>And finally, our objective again. </a:t>
            </a:r>
          </a:p>
          <a:p>
            <a:endParaRPr lang="en-US" dirty="0"/>
          </a:p>
          <a:p>
            <a:r>
              <a:rPr lang="en-US" dirty="0"/>
              <a:t>Hopefully, it is less scary now. </a:t>
            </a:r>
          </a:p>
          <a:p>
            <a:endParaRPr lang="en-US" dirty="0"/>
          </a:p>
          <a:p>
            <a:r>
              <a:rPr lang="en-US" dirty="0"/>
              <a:t>We just have a term that does the push and pull of vectors using the masked vector, and a term that encourages a uniform quantization.</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Altogether, we want to (1) maximize the probability of predicting the quantized target from the masked content embedding and (2) ensure the quantization has high entropy with uniform usage for each codeword.</a:t>
            </a:r>
          </a:p>
          <a:p>
            <a:endParaRPr lang="en-US" dirty="0"/>
          </a:p>
        </p:txBody>
      </p:sp>
      <p:sp>
        <p:nvSpPr>
          <p:cNvPr id="4" name="Slide Number Placeholder 3">
            <a:extLst>
              <a:ext uri="{FF2B5EF4-FFF2-40B4-BE49-F238E27FC236}">
                <a16:creationId xmlns:a16="http://schemas.microsoft.com/office/drawing/2014/main" id="{9C86B683-0F1B-2344-6799-5D765E0819D2}"/>
              </a:ext>
            </a:extLst>
          </p:cNvPr>
          <p:cNvSpPr>
            <a:spLocks noGrp="1"/>
          </p:cNvSpPr>
          <p:nvPr>
            <p:ph type="sldNum" sz="quarter" idx="5"/>
          </p:nvPr>
        </p:nvSpPr>
        <p:spPr/>
        <p:txBody>
          <a:bodyPr/>
          <a:lstStyle/>
          <a:p>
            <a:fld id="{4166609B-A966-DB41-950D-D4706EE0F446}" type="slidenum">
              <a:rPr lang="en-US" smtClean="0"/>
              <a:t>58</a:t>
            </a:fld>
            <a:endParaRPr lang="en-US"/>
          </a:p>
        </p:txBody>
      </p:sp>
    </p:spTree>
    <p:extLst>
      <p:ext uri="{BB962C8B-B14F-4D97-AF65-F5344CB8AC3E}">
        <p14:creationId xmlns:p14="http://schemas.microsoft.com/office/powerpoint/2010/main" val="138928766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1B577-CC14-AAD7-6A23-63D9459ECE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700AF1-2025-1A0C-C6EE-9C0BDA94DB5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555530F-0C88-099E-5ADD-9E379D3915C2}"/>
              </a:ext>
            </a:extLst>
          </p:cNvPr>
          <p:cNvSpPr>
            <a:spLocks noGrp="1"/>
          </p:cNvSpPr>
          <p:nvPr>
            <p:ph type="body" idx="1"/>
          </p:nvPr>
        </p:nvSpPr>
        <p:spPr/>
        <p:txBody>
          <a:bodyPr/>
          <a:lstStyle/>
          <a:p>
            <a:r>
              <a:rPr lang="en-US" dirty="0"/>
              <a:t>This masked prediction has been shown time and time again to be correlated with structured learning, in all domains, not just speech. There are these same </a:t>
            </a:r>
            <a:r>
              <a:rPr lang="en-US" dirty="0" err="1"/>
              <a:t>mofels</a:t>
            </a:r>
            <a:r>
              <a:rPr lang="en-US" dirty="0"/>
              <a:t> for vision, text, speech, </a:t>
            </a:r>
            <a:r>
              <a:rPr lang="en-US" dirty="0" err="1"/>
              <a:t>pdes</a:t>
            </a:r>
            <a:r>
              <a:rPr lang="en-US" dirty="0"/>
              <a:t>, etc.</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Wav2Vec 2.0 </a:t>
            </a:r>
            <a:r>
              <a:rPr lang="en-US" dirty="0"/>
              <a:t>showed major empirical gains over prior methods. It is still used by many modern methods.</a:t>
            </a:r>
          </a:p>
          <a:p>
            <a:endParaRPr lang="en-US" dirty="0"/>
          </a:p>
        </p:txBody>
      </p:sp>
      <p:sp>
        <p:nvSpPr>
          <p:cNvPr id="4" name="Slide Number Placeholder 3">
            <a:extLst>
              <a:ext uri="{FF2B5EF4-FFF2-40B4-BE49-F238E27FC236}">
                <a16:creationId xmlns:a16="http://schemas.microsoft.com/office/drawing/2014/main" id="{7430BC95-6431-158D-1E16-CE39A37D05EA}"/>
              </a:ext>
            </a:extLst>
          </p:cNvPr>
          <p:cNvSpPr>
            <a:spLocks noGrp="1"/>
          </p:cNvSpPr>
          <p:nvPr>
            <p:ph type="sldNum" sz="quarter" idx="5"/>
          </p:nvPr>
        </p:nvSpPr>
        <p:spPr/>
        <p:txBody>
          <a:bodyPr/>
          <a:lstStyle/>
          <a:p>
            <a:fld id="{4166609B-A966-DB41-950D-D4706EE0F446}" type="slidenum">
              <a:rPr lang="en-US" smtClean="0"/>
              <a:t>59</a:t>
            </a:fld>
            <a:endParaRPr lang="en-US"/>
          </a:p>
        </p:txBody>
      </p:sp>
    </p:spTree>
    <p:extLst>
      <p:ext uri="{BB962C8B-B14F-4D97-AF65-F5344CB8AC3E}">
        <p14:creationId xmlns:p14="http://schemas.microsoft.com/office/powerpoint/2010/main" val="4050283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WaveNet is a generative model based on the PixelCNN for audio data. CLICK</a:t>
            </a:r>
          </a:p>
          <a:p>
            <a:endParaRPr lang="en-US" dirty="0"/>
          </a:p>
          <a:p>
            <a:r>
              <a:rPr lang="en-US" dirty="0"/>
              <a:t>Our goal is autoregressive generation. CLICK</a:t>
            </a:r>
          </a:p>
          <a:p>
            <a:endParaRPr lang="en-US" dirty="0"/>
          </a:p>
          <a:p>
            <a:r>
              <a:rPr lang="en-US" dirty="0"/>
              <a:t>We achieve this goal by learning the joint probability distribution for the waveform.</a:t>
            </a:r>
          </a:p>
          <a:p>
            <a:endParaRPr lang="en-US" dirty="0"/>
          </a:p>
          <a:p>
            <a:r>
              <a:rPr lang="en-US" dirty="0"/>
              <a:t>We can obtain this distribution by considering the joint probability distribution as the product of conditional distributions.</a:t>
            </a:r>
          </a:p>
          <a:p>
            <a:endParaRPr lang="en-US" dirty="0"/>
          </a:p>
          <a:p>
            <a:r>
              <a:rPr lang="en-US" dirty="0"/>
              <a:t>We can use the model as a vocoder by considering the conditional extension, where h is some related context.</a:t>
            </a:r>
          </a:p>
        </p:txBody>
      </p:sp>
      <p:sp>
        <p:nvSpPr>
          <p:cNvPr id="4" name="Slide Number Placeholder 3"/>
          <p:cNvSpPr>
            <a:spLocks noGrp="1"/>
          </p:cNvSpPr>
          <p:nvPr>
            <p:ph type="sldNum" sz="quarter" idx="5"/>
          </p:nvPr>
        </p:nvSpPr>
        <p:spPr/>
        <p:txBody>
          <a:bodyPr/>
          <a:lstStyle/>
          <a:p>
            <a:fld id="{4166609B-A966-DB41-950D-D4706EE0F446}" type="slidenum">
              <a:rPr lang="en-US" smtClean="0"/>
              <a:t>6</a:t>
            </a:fld>
            <a:endParaRPr lang="en-US"/>
          </a:p>
        </p:txBody>
      </p:sp>
    </p:spTree>
    <p:extLst>
      <p:ext uri="{BB962C8B-B14F-4D97-AF65-F5344CB8AC3E}">
        <p14:creationId xmlns:p14="http://schemas.microsoft.com/office/powerpoint/2010/main" val="23629143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Now lets checkout HuBERT. </a:t>
            </a:r>
          </a:p>
          <a:p>
            <a:endParaRPr lang="en-US" dirty="0"/>
          </a:p>
          <a:p>
            <a:r>
              <a:rPr lang="en-US" dirty="0"/>
              <a:t>CLICK</a:t>
            </a:r>
          </a:p>
          <a:p>
            <a:endParaRPr lang="en-US" dirty="0"/>
          </a:p>
          <a:p>
            <a:r>
              <a:rPr lang="en-US" dirty="0"/>
              <a:t>Implied by the name, this model is heavily inspired by the original BERT paper.</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Compared to </a:t>
            </a:r>
            <a:r>
              <a:rPr lang="en-US" b="1" dirty="0"/>
              <a:t>Wav2Vec 2.0</a:t>
            </a:r>
            <a:r>
              <a:rPr lang="en-US" dirty="0"/>
              <a:t>, </a:t>
            </a:r>
            <a:r>
              <a:rPr lang="en-US" b="1" dirty="0"/>
              <a:t>HuBERT</a:t>
            </a:r>
            <a:r>
              <a:rPr lang="en-US" dirty="0"/>
              <a:t> (1) removes the differentiable vector quantization module and (2) adopts a multi-stage clustering task as target embeddings.</a:t>
            </a:r>
          </a:p>
          <a:p>
            <a:endParaRPr lang="en-US" dirty="0"/>
          </a:p>
        </p:txBody>
      </p:sp>
      <p:sp>
        <p:nvSpPr>
          <p:cNvPr id="4" name="Slide Number Placeholder 3"/>
          <p:cNvSpPr>
            <a:spLocks noGrp="1"/>
          </p:cNvSpPr>
          <p:nvPr>
            <p:ph type="sldNum" sz="quarter" idx="5"/>
          </p:nvPr>
        </p:nvSpPr>
        <p:spPr/>
        <p:txBody>
          <a:bodyPr/>
          <a:lstStyle/>
          <a:p>
            <a:fld id="{4166609B-A966-DB41-950D-D4706EE0F446}" type="slidenum">
              <a:rPr lang="en-US" smtClean="0"/>
              <a:t>60</a:t>
            </a:fld>
            <a:endParaRPr lang="en-US"/>
          </a:p>
        </p:txBody>
      </p:sp>
    </p:spTree>
    <p:extLst>
      <p:ext uri="{BB962C8B-B14F-4D97-AF65-F5344CB8AC3E}">
        <p14:creationId xmlns:p14="http://schemas.microsoft.com/office/powerpoint/2010/main" val="255976914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C61A7-7E99-F1D2-D035-D9E5D9BF10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8DDC3C-E271-F941-0F03-6466D8BF625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B173AF4-351C-D02E-74B2-3D03B98CB565}"/>
              </a:ext>
            </a:extLst>
          </p:cNvPr>
          <p:cNvSpPr>
            <a:spLocks noGrp="1"/>
          </p:cNvSpPr>
          <p:nvPr>
            <p:ph type="body" idx="1"/>
          </p:nvPr>
        </p:nvSpPr>
        <p:spPr/>
        <p:txBody>
          <a:bodyPr/>
          <a:lstStyle/>
          <a:p>
            <a:r>
              <a:rPr lang="en-US" dirty="0"/>
              <a:t>The architecture of </a:t>
            </a:r>
            <a:r>
              <a:rPr lang="en-US" b="1" dirty="0"/>
              <a:t>HuBERT</a:t>
            </a:r>
            <a:r>
              <a:rPr lang="en-US" dirty="0"/>
              <a:t> is nearly identical to </a:t>
            </a:r>
            <a:r>
              <a:rPr lang="en-US" b="1" dirty="0"/>
              <a:t>Wav2Vec 2.0</a:t>
            </a:r>
            <a:r>
              <a:rPr lang="en-US" dirty="0"/>
              <a:t>. The encoder is standard (</a:t>
            </a:r>
            <a:r>
              <a:rPr lang="en-US" b="1" dirty="0"/>
              <a:t>non-causal</a:t>
            </a:r>
            <a:r>
              <a:rPr lang="en-US" dirty="0"/>
              <a:t>) convolution blocks. The transformer block is again the BERT model. The mask is again a learnable vector.</a:t>
            </a:r>
          </a:p>
        </p:txBody>
      </p:sp>
      <p:sp>
        <p:nvSpPr>
          <p:cNvPr id="4" name="Slide Number Placeholder 3">
            <a:extLst>
              <a:ext uri="{FF2B5EF4-FFF2-40B4-BE49-F238E27FC236}">
                <a16:creationId xmlns:a16="http://schemas.microsoft.com/office/drawing/2014/main" id="{119E2CC5-EC89-DB65-F887-FFFE9667A6BB}"/>
              </a:ext>
            </a:extLst>
          </p:cNvPr>
          <p:cNvSpPr>
            <a:spLocks noGrp="1"/>
          </p:cNvSpPr>
          <p:nvPr>
            <p:ph type="sldNum" sz="quarter" idx="5"/>
          </p:nvPr>
        </p:nvSpPr>
        <p:spPr/>
        <p:txBody>
          <a:bodyPr/>
          <a:lstStyle/>
          <a:p>
            <a:fld id="{4166609B-A966-DB41-950D-D4706EE0F446}" type="slidenum">
              <a:rPr lang="en-US" smtClean="0"/>
              <a:t>61</a:t>
            </a:fld>
            <a:endParaRPr lang="en-US"/>
          </a:p>
        </p:txBody>
      </p:sp>
    </p:spTree>
    <p:extLst>
      <p:ext uri="{BB962C8B-B14F-4D97-AF65-F5344CB8AC3E}">
        <p14:creationId xmlns:p14="http://schemas.microsoft.com/office/powerpoint/2010/main" val="39419555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C9A49-971B-F787-07B7-8A743DCF23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0C3240-61EA-A5B5-BC80-B86BC0F4DBA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96A5BBC-3088-4B47-5A05-D27B612377A5}"/>
              </a:ext>
            </a:extLst>
          </p:cNvPr>
          <p:cNvSpPr>
            <a:spLocks noGrp="1"/>
          </p:cNvSpPr>
          <p:nvPr>
            <p:ph type="body" idx="1"/>
          </p:nvPr>
        </p:nvSpPr>
        <p:spPr/>
        <p:txBody>
          <a:bodyPr/>
          <a:lstStyle/>
          <a:p>
            <a:r>
              <a:rPr lang="en-US" dirty="0"/>
              <a:t>However, notice there is no quantization block. That brings us to the next point...  </a:t>
            </a:r>
          </a:p>
        </p:txBody>
      </p:sp>
      <p:sp>
        <p:nvSpPr>
          <p:cNvPr id="4" name="Slide Number Placeholder 3">
            <a:extLst>
              <a:ext uri="{FF2B5EF4-FFF2-40B4-BE49-F238E27FC236}">
                <a16:creationId xmlns:a16="http://schemas.microsoft.com/office/drawing/2014/main" id="{C3FC92B9-9381-1E2A-EC0E-96BF20911E21}"/>
              </a:ext>
            </a:extLst>
          </p:cNvPr>
          <p:cNvSpPr>
            <a:spLocks noGrp="1"/>
          </p:cNvSpPr>
          <p:nvPr>
            <p:ph type="sldNum" sz="quarter" idx="5"/>
          </p:nvPr>
        </p:nvSpPr>
        <p:spPr/>
        <p:txBody>
          <a:bodyPr/>
          <a:lstStyle/>
          <a:p>
            <a:fld id="{4166609B-A966-DB41-950D-D4706EE0F446}" type="slidenum">
              <a:rPr lang="en-US" smtClean="0"/>
              <a:t>62</a:t>
            </a:fld>
            <a:endParaRPr lang="en-US"/>
          </a:p>
        </p:txBody>
      </p:sp>
    </p:spTree>
    <p:extLst>
      <p:ext uri="{BB962C8B-B14F-4D97-AF65-F5344CB8AC3E}">
        <p14:creationId xmlns:p14="http://schemas.microsoft.com/office/powerpoint/2010/main" val="132235761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19507-5E45-3443-1EBC-EDD7337620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807B7-7956-5A5E-401C-29E56F61123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92ED4AB-5F13-C9AB-BC18-6576D0733687}"/>
              </a:ext>
            </a:extLst>
          </p:cNvPr>
          <p:cNvSpPr>
            <a:spLocks noGrp="1"/>
          </p:cNvSpPr>
          <p:nvPr>
            <p:ph type="body" idx="1"/>
          </p:nvPr>
        </p:nvSpPr>
        <p:spPr/>
        <p:txBody>
          <a:bodyPr/>
          <a:lstStyle/>
          <a:p>
            <a:r>
              <a:rPr lang="en-US" b="1" dirty="0"/>
              <a:t>offline clustering</a:t>
            </a:r>
            <a:endParaRPr lang="en-US" dirty="0"/>
          </a:p>
        </p:txBody>
      </p:sp>
      <p:sp>
        <p:nvSpPr>
          <p:cNvPr id="4" name="Slide Number Placeholder 3">
            <a:extLst>
              <a:ext uri="{FF2B5EF4-FFF2-40B4-BE49-F238E27FC236}">
                <a16:creationId xmlns:a16="http://schemas.microsoft.com/office/drawing/2014/main" id="{D75474FB-FF8C-4455-2560-F207E842DB44}"/>
              </a:ext>
            </a:extLst>
          </p:cNvPr>
          <p:cNvSpPr>
            <a:spLocks noGrp="1"/>
          </p:cNvSpPr>
          <p:nvPr>
            <p:ph type="sldNum" sz="quarter" idx="5"/>
          </p:nvPr>
        </p:nvSpPr>
        <p:spPr/>
        <p:txBody>
          <a:bodyPr/>
          <a:lstStyle/>
          <a:p>
            <a:fld id="{4166609B-A966-DB41-950D-D4706EE0F446}" type="slidenum">
              <a:rPr lang="en-US" smtClean="0"/>
              <a:t>63</a:t>
            </a:fld>
            <a:endParaRPr lang="en-US"/>
          </a:p>
        </p:txBody>
      </p:sp>
    </p:spTree>
    <p:extLst>
      <p:ext uri="{BB962C8B-B14F-4D97-AF65-F5344CB8AC3E}">
        <p14:creationId xmlns:p14="http://schemas.microsoft.com/office/powerpoint/2010/main" val="226433557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0C880-1C5A-0CBF-76A2-0A00E2CDDE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D17745-EE3B-4D7B-4BC3-B1F4003C451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C0AC286-762C-6ABB-8A98-0CC7982E78CD}"/>
              </a:ext>
            </a:extLst>
          </p:cNvPr>
          <p:cNvSpPr>
            <a:spLocks noGrp="1"/>
          </p:cNvSpPr>
          <p:nvPr>
            <p:ph type="body" idx="1"/>
          </p:nvPr>
        </p:nvSpPr>
        <p:spPr/>
        <p:txBody>
          <a:bodyPr/>
          <a:lstStyle/>
          <a:p>
            <a:r>
              <a:rPr lang="en-US" b="1" dirty="0"/>
              <a:t>Offline clustering </a:t>
            </a:r>
            <a:r>
              <a:rPr lang="en-US" dirty="0"/>
              <a:t>operates in 2 stages. </a:t>
            </a:r>
          </a:p>
          <a:p>
            <a:endParaRPr lang="en-US" dirty="0"/>
          </a:p>
          <a:p>
            <a:r>
              <a:rPr lang="en-US" dirty="0"/>
              <a:t>CLICK</a:t>
            </a:r>
          </a:p>
          <a:p>
            <a:endParaRPr lang="en-US" dirty="0"/>
          </a:p>
          <a:p>
            <a:r>
              <a:rPr lang="en-US" dirty="0"/>
              <a:t>The goal of stage 1 is to do K-means clustering on various speech components. </a:t>
            </a:r>
          </a:p>
          <a:p>
            <a:endParaRPr lang="en-US" dirty="0"/>
          </a:p>
          <a:p>
            <a:r>
              <a:rPr lang="en-US" dirty="0"/>
              <a:t>CLICK</a:t>
            </a:r>
          </a:p>
          <a:p>
            <a:endParaRPr lang="en-US" dirty="0"/>
          </a:p>
          <a:p>
            <a:r>
              <a:rPr lang="en-US" dirty="0"/>
              <a:t>We begin by taking each utterance (another word for instance when using a dataset of speech) and compute N </a:t>
            </a:r>
            <a:r>
              <a:rPr lang="en-US" b="1" dirty="0"/>
              <a:t>Mel-Frequency Cepstral Coefficients. </a:t>
            </a:r>
            <a:r>
              <a:rPr lang="en-US" b="0" dirty="0"/>
              <a:t>These are in frames of roughly 20-25ms.</a:t>
            </a:r>
          </a:p>
          <a:p>
            <a:endParaRPr lang="en-US" b="0" dirty="0"/>
          </a:p>
          <a:p>
            <a:r>
              <a:rPr lang="en-US" b="0" dirty="0"/>
              <a:t>Along with this we compute the first and second order derivatives.</a:t>
            </a:r>
          </a:p>
          <a:p>
            <a:endParaRPr lang="en-US" b="0" dirty="0"/>
          </a:p>
          <a:p>
            <a:r>
              <a:rPr lang="en-US" b="0" dirty="0"/>
              <a:t>CLICK</a:t>
            </a:r>
          </a:p>
          <a:p>
            <a:endParaRPr lang="en-US" b="0" dirty="0"/>
          </a:p>
          <a:p>
            <a:r>
              <a:rPr lang="en-US" b="0" dirty="0"/>
              <a:t>Then we stack these to create a feature vector. In the paper N=13, so the vector is of size 39.</a:t>
            </a:r>
          </a:p>
          <a:p>
            <a:endParaRPr lang="en-US" b="0" dirty="0"/>
          </a:p>
          <a:p>
            <a:r>
              <a:rPr lang="en-US" b="0" dirty="0"/>
              <a:t>We then compute these feature vectors for all utterances and for all frames.</a:t>
            </a:r>
            <a:endParaRPr lang="en-US" dirty="0"/>
          </a:p>
        </p:txBody>
      </p:sp>
      <p:sp>
        <p:nvSpPr>
          <p:cNvPr id="4" name="Slide Number Placeholder 3">
            <a:extLst>
              <a:ext uri="{FF2B5EF4-FFF2-40B4-BE49-F238E27FC236}">
                <a16:creationId xmlns:a16="http://schemas.microsoft.com/office/drawing/2014/main" id="{5528996B-150D-5565-A654-B3DD2F6FC68B}"/>
              </a:ext>
            </a:extLst>
          </p:cNvPr>
          <p:cNvSpPr>
            <a:spLocks noGrp="1"/>
          </p:cNvSpPr>
          <p:nvPr>
            <p:ph type="sldNum" sz="quarter" idx="5"/>
          </p:nvPr>
        </p:nvSpPr>
        <p:spPr/>
        <p:txBody>
          <a:bodyPr/>
          <a:lstStyle/>
          <a:p>
            <a:fld id="{4166609B-A966-DB41-950D-D4706EE0F446}" type="slidenum">
              <a:rPr lang="en-US" smtClean="0"/>
              <a:t>64</a:t>
            </a:fld>
            <a:endParaRPr lang="en-US"/>
          </a:p>
        </p:txBody>
      </p:sp>
    </p:spTree>
    <p:extLst>
      <p:ext uri="{BB962C8B-B14F-4D97-AF65-F5344CB8AC3E}">
        <p14:creationId xmlns:p14="http://schemas.microsoft.com/office/powerpoint/2010/main" val="298525372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9458E-E9B9-C71B-0E9C-7BECBAE737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4B8A95-D175-C420-045A-51C27C2B65E3}"/>
              </a:ext>
            </a:extLst>
          </p:cNvPr>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6D199DB9-F3B1-859E-6E3B-856372DEF465}"/>
                  </a:ext>
                </a:extLst>
              </p:cNvPr>
              <p:cNvSpPr>
                <a:spLocks noGrp="1"/>
              </p:cNvSpPr>
              <p:nvPr>
                <p:ph type="body" idx="1"/>
              </p:nvPr>
            </p:nvSpPr>
            <p:spPr/>
            <p:txBody>
              <a:bodyPr/>
              <a:lstStyle/>
              <a:p>
                <a:r>
                  <a:rPr lang="en-US" dirty="0"/>
                  <a:t>The resulting feature vectors are now all the same size, </a:t>
                </a:r>
                <a14:m>
                  <m:oMath xmlns:m="http://schemas.openxmlformats.org/officeDocument/2006/math">
                    <m:r>
                      <a:rPr lang="en-US" i="1" dirty="0" smtClean="0">
                        <a:latin typeface="Cambria Math" panose="02040503050406030204" pitchFamily="18" charset="0"/>
                      </a:rPr>
                      <m:t>𝐾</m:t>
                    </m:r>
                  </m:oMath>
                </a14:m>
                <a:r>
                  <a:rPr lang="en-US" dirty="0"/>
                  <a:t>. Some utterances get more representation than others depending on total length of utterance.</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we do </a:t>
                </a:r>
                <a:r>
                  <a:rPr lang="en-US" b="1" dirty="0"/>
                  <a:t>K-means </a:t>
                </a:r>
                <a:r>
                  <a:rPr lang="en-US" dirty="0"/>
                  <a:t>clustering on this feature space with </a:t>
                </a:r>
                <a14:m>
                  <m:oMath xmlns:m="http://schemas.openxmlformats.org/officeDocument/2006/math">
                    <m:r>
                      <a:rPr lang="en-US" b="0" i="1" smtClean="0">
                        <a:latin typeface="Cambria Math" panose="02040503050406030204" pitchFamily="18" charset="0"/>
                      </a:rPr>
                      <m:t>𝐾</m:t>
                    </m:r>
                  </m:oMath>
                </a14:m>
                <a:r>
                  <a:rPr lang="en-US" b="1" dirty="0"/>
                  <a:t> </a:t>
                </a:r>
                <a:r>
                  <a:rPr lang="en-US" dirty="0"/>
                  <a:t>clusters (in this work they use </a:t>
                </a:r>
                <a14:m>
                  <m:oMath xmlns:m="http://schemas.openxmlformats.org/officeDocument/2006/math">
                    <m:r>
                      <a:rPr lang="en-US" b="0" i="0" smtClean="0">
                        <a:latin typeface="Cambria Math" panose="02040503050406030204" pitchFamily="18" charset="0"/>
                      </a:rPr>
                      <m:t>𝐾</m:t>
                    </m:r>
                    <m:r>
                      <a:rPr lang="en-US" b="1" i="1" smtClean="0">
                        <a:latin typeface="Cambria Math" panose="02040503050406030204" pitchFamily="18" charset="0"/>
                      </a:rPr>
                      <m:t>=</m:t>
                    </m:r>
                    <m:r>
                      <a:rPr lang="en-US" b="1" i="1" smtClean="0">
                        <a:latin typeface="Cambria Math" panose="02040503050406030204" pitchFamily="18" charset="0"/>
                      </a:rPr>
                      <m:t>𝟏𝟎𝟎</m:t>
                    </m:r>
                  </m:oMath>
                </a14:m>
                <a:r>
                  <a:rPr lang="en-US" dirty="0"/>
                  <a:t>).</a:t>
                </a:r>
              </a:p>
              <a:p>
                <a:endParaRPr lang="en-US" dirty="0"/>
              </a:p>
              <a:p>
                <a:r>
                  <a:rPr lang="en-US" dirty="0"/>
                  <a:t>And yes, there is a bit of abuse of notation.</a:t>
                </a:r>
              </a:p>
            </p:txBody>
          </p:sp>
        </mc:Choice>
        <mc:Fallback xmlns="">
          <p:sp>
            <p:nvSpPr>
              <p:cNvPr id="3" name="Notes Placeholder 2">
                <a:extLst>
                  <a:ext uri="{FF2B5EF4-FFF2-40B4-BE49-F238E27FC236}">
                    <a16:creationId xmlns:a16="http://schemas.microsoft.com/office/drawing/2014/main" id="{6D199DB9-F3B1-859E-6E3B-856372DEF465}"/>
                  </a:ext>
                </a:extLst>
              </p:cNvPr>
              <p:cNvSpPr>
                <a:spLocks noGrp="1"/>
              </p:cNvSpPr>
              <p:nvPr>
                <p:ph type="body" idx="1"/>
              </p:nvPr>
            </p:nvSpPr>
            <p:spPr/>
            <p:txBody>
              <a:bodyPr/>
              <a:lstStyle/>
              <a:p>
                <a:r>
                  <a:rPr lang="en-US" dirty="0"/>
                  <a:t>The resulting feature vectors are now all the same size, </a:t>
                </a:r>
                <a:r>
                  <a:rPr lang="en-US" i="0" dirty="0">
                    <a:latin typeface="Cambria Math" panose="02040503050406030204" pitchFamily="18" charset="0"/>
                  </a:rPr>
                  <a:t>𝐾</a:t>
                </a:r>
                <a:r>
                  <a:rPr lang="en-US" dirty="0"/>
                  <a:t>. Some utterances get more representation than others depending on total length of utterance.</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we do </a:t>
                </a:r>
                <a:r>
                  <a:rPr lang="en-US" b="1" dirty="0"/>
                  <a:t>K-means </a:t>
                </a:r>
                <a:r>
                  <a:rPr lang="en-US" dirty="0"/>
                  <a:t>clustering on this feature space with </a:t>
                </a:r>
                <a:r>
                  <a:rPr lang="en-US" b="0" i="0">
                    <a:latin typeface="Cambria Math" panose="02040503050406030204" pitchFamily="18" charset="0"/>
                  </a:rPr>
                  <a:t>𝐾</a:t>
                </a:r>
                <a:r>
                  <a:rPr lang="en-US" b="1" dirty="0"/>
                  <a:t> </a:t>
                </a:r>
                <a:r>
                  <a:rPr lang="en-US" dirty="0"/>
                  <a:t>clusters (in this work they use </a:t>
                </a:r>
                <a:r>
                  <a:rPr lang="en-US" b="0" i="0">
                    <a:latin typeface="Cambria Math" panose="02040503050406030204" pitchFamily="18" charset="0"/>
                  </a:rPr>
                  <a:t>𝐾</a:t>
                </a:r>
                <a:r>
                  <a:rPr lang="en-US" b="1" i="0">
                    <a:latin typeface="Cambria Math" panose="02040503050406030204" pitchFamily="18" charset="0"/>
                  </a:rPr>
                  <a:t>=𝟏𝟎𝟎</a:t>
                </a:r>
                <a:r>
                  <a:rPr lang="en-US" dirty="0"/>
                  <a:t>).</a:t>
                </a:r>
              </a:p>
              <a:p>
                <a:endParaRPr lang="en-US" dirty="0"/>
              </a:p>
              <a:p>
                <a:r>
                  <a:rPr lang="en-US" dirty="0"/>
                  <a:t>And yes, there is a bit of abuse of notation.</a:t>
                </a:r>
              </a:p>
            </p:txBody>
          </p:sp>
        </mc:Fallback>
      </mc:AlternateContent>
      <p:sp>
        <p:nvSpPr>
          <p:cNvPr id="4" name="Slide Number Placeholder 3">
            <a:extLst>
              <a:ext uri="{FF2B5EF4-FFF2-40B4-BE49-F238E27FC236}">
                <a16:creationId xmlns:a16="http://schemas.microsoft.com/office/drawing/2014/main" id="{920A3E29-DBA0-C65E-E8AB-21C7626D7700}"/>
              </a:ext>
            </a:extLst>
          </p:cNvPr>
          <p:cNvSpPr>
            <a:spLocks noGrp="1"/>
          </p:cNvSpPr>
          <p:nvPr>
            <p:ph type="sldNum" sz="quarter" idx="5"/>
          </p:nvPr>
        </p:nvSpPr>
        <p:spPr/>
        <p:txBody>
          <a:bodyPr/>
          <a:lstStyle/>
          <a:p>
            <a:fld id="{4166609B-A966-DB41-950D-D4706EE0F446}" type="slidenum">
              <a:rPr lang="en-US" smtClean="0"/>
              <a:t>65</a:t>
            </a:fld>
            <a:endParaRPr lang="en-US"/>
          </a:p>
        </p:txBody>
      </p:sp>
    </p:spTree>
    <p:extLst>
      <p:ext uri="{BB962C8B-B14F-4D97-AF65-F5344CB8AC3E}">
        <p14:creationId xmlns:p14="http://schemas.microsoft.com/office/powerpoint/2010/main" val="266358675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52F1A-72D1-A8A7-8258-6ED6A187C0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9B3635-BFF0-13EF-2C51-9D455E2BA04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2934244-DBE1-E844-A370-2264D2211303}"/>
              </a:ext>
            </a:extLst>
          </p:cNvPr>
          <p:cNvSpPr>
            <a:spLocks noGrp="1"/>
          </p:cNvSpPr>
          <p:nvPr>
            <p:ph type="body" idx="1"/>
          </p:nvPr>
        </p:nvSpPr>
        <p:spPr/>
        <p:txBody>
          <a:bodyPr/>
          <a:lstStyle/>
          <a:p>
            <a:r>
              <a:rPr lang="en-US" dirty="0"/>
              <a:t>Our objective has now become to predict the cluster for each masked frame. We now learn discrete embeddings </a:t>
            </a:r>
            <a:r>
              <a:rPr lang="en-US" b="1" dirty="0"/>
              <a:t>FROM</a:t>
            </a:r>
            <a:r>
              <a:rPr lang="en-US" dirty="0"/>
              <a:t> these clusters.</a:t>
            </a:r>
          </a:p>
        </p:txBody>
      </p:sp>
      <p:sp>
        <p:nvSpPr>
          <p:cNvPr id="4" name="Slide Number Placeholder 3">
            <a:extLst>
              <a:ext uri="{FF2B5EF4-FFF2-40B4-BE49-F238E27FC236}">
                <a16:creationId xmlns:a16="http://schemas.microsoft.com/office/drawing/2014/main" id="{C4C43E5E-741E-9124-E53A-25E15DC997F4}"/>
              </a:ext>
            </a:extLst>
          </p:cNvPr>
          <p:cNvSpPr>
            <a:spLocks noGrp="1"/>
          </p:cNvSpPr>
          <p:nvPr>
            <p:ph type="sldNum" sz="quarter" idx="5"/>
          </p:nvPr>
        </p:nvSpPr>
        <p:spPr/>
        <p:txBody>
          <a:bodyPr/>
          <a:lstStyle/>
          <a:p>
            <a:fld id="{4166609B-A966-DB41-950D-D4706EE0F446}" type="slidenum">
              <a:rPr lang="en-US" smtClean="0"/>
              <a:t>66</a:t>
            </a:fld>
            <a:endParaRPr lang="en-US"/>
          </a:p>
        </p:txBody>
      </p:sp>
    </p:spTree>
    <p:extLst>
      <p:ext uri="{BB962C8B-B14F-4D97-AF65-F5344CB8AC3E}">
        <p14:creationId xmlns:p14="http://schemas.microsoft.com/office/powerpoint/2010/main" val="407956972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DC2CC-AD8A-59BD-D04E-13C5107CF4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BEA9E-23CA-D518-75F9-21CA4ABC5B31}"/>
              </a:ext>
            </a:extLst>
          </p:cNvPr>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C916ECD0-783E-61B9-9548-97E9EEAA743C}"/>
                  </a:ext>
                </a:extLst>
              </p:cNvPr>
              <p:cNvSpPr>
                <a:spLocks noGrp="1"/>
              </p:cNvSpPr>
              <p:nvPr>
                <p:ph type="body" idx="1"/>
              </p:nvPr>
            </p:nvSpPr>
            <p:spPr/>
            <p:txBody>
              <a:bodyPr/>
              <a:lstStyle/>
              <a:p>
                <a:r>
                  <a:rPr lang="en-US" dirty="0"/>
                  <a:t>Written out, the objective function now looks almost the same as the previous method's contrastive loss.</a:t>
                </a:r>
              </a:p>
              <a:p>
                <a:endParaRPr lang="en-US" dirty="0"/>
              </a:p>
              <a:p>
                <a:r>
                  <a:rPr lang="en-US" dirty="0"/>
                  <a:t>However, here we use all the classes since don’t have that many, and it is relatively easy to sample them.</a:t>
                </a:r>
              </a:p>
              <a:p>
                <a:endParaRPr lang="en-US" dirty="0"/>
              </a:p>
              <a:p>
                <a:r>
                  <a:rPr lang="en-US" dirty="0"/>
                  <a:t>CLICK</a:t>
                </a:r>
              </a:p>
              <a:p>
                <a:endParaRPr lang="en-US" dirty="0"/>
              </a:p>
              <a:p>
                <a:r>
                  <a:rPr lang="en-US" dirty="0"/>
                  <a:t>Here our </a:t>
                </a:r>
                <a:r>
                  <a:rPr lang="en-US" dirty="0" err="1"/>
                  <a:t>c_t</a:t>
                </a:r>
                <a:r>
                  <a:rPr lang="en-US" dirty="0"/>
                  <a:t> is the predicted embedding from the masked vector.</a:t>
                </a:r>
              </a:p>
              <a:p>
                <a:endParaRPr lang="en-US" dirty="0"/>
              </a:p>
              <a:p>
                <a:r>
                  <a:rPr lang="en-US" dirty="0"/>
                  <a:t>But now the embeddings are functions of the cluster labels. These embeddings are still learnable, but they are simply a single matrix vector product given a one hot vector of the cluster label, rather than being a function of the input itself.</a:t>
                </a:r>
              </a:p>
              <a:p>
                <a:endParaRPr lang="en-US" dirty="0"/>
              </a:p>
              <a:p>
                <a:r>
                  <a:rPr lang="en-US" dirty="0"/>
                  <a:t>Let's take for example, z_1 had a feature vector that was clustered into the 93</a:t>
                </a:r>
                <a:r>
                  <a:rPr lang="en-US" baseline="30000" dirty="0"/>
                  <a:t>rd</a:t>
                </a:r>
                <a:r>
                  <a:rPr lang="en-US" dirty="0"/>
                  <a:t> class. We would create a learnable embedding,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93</m:t>
                        </m:r>
                      </m:sub>
                    </m:sSub>
                  </m:oMath>
                </a14:m>
                <a:r>
                  <a:rPr lang="en-US" dirty="0"/>
                  <a:t>, associated only with the 93</a:t>
                </a:r>
                <a:r>
                  <a:rPr lang="en-US" baseline="30000" dirty="0"/>
                  <a:t>rd</a:t>
                </a:r>
                <a:r>
                  <a:rPr lang="en-US" dirty="0"/>
                  <a:t> class and that would be the target vector,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𝑗</m:t>
                        </m:r>
                      </m:sub>
                    </m:sSub>
                  </m:oMath>
                </a14:m>
                <a:r>
                  <a:rPr lang="en-US" dirty="0"/>
                  <a:t>. We therefore want the predicted vector to be aligned with the learned embeddin</a:t>
                </a:r>
                <a:r>
                  <a:rPr lang="en-US" baseline="0" dirty="0"/>
                  <a:t>g by having a high cosine similarity</a:t>
                </a:r>
                <a:r>
                  <a:rPr lang="en-US" dirty="0"/>
                  <a:t>. </a:t>
                </a:r>
              </a:p>
            </p:txBody>
          </p:sp>
        </mc:Choice>
        <mc:Fallback xmlns="">
          <p:sp>
            <p:nvSpPr>
              <p:cNvPr id="3" name="Notes Placeholder 2">
                <a:extLst>
                  <a:ext uri="{FF2B5EF4-FFF2-40B4-BE49-F238E27FC236}">
                    <a16:creationId xmlns:a16="http://schemas.microsoft.com/office/drawing/2014/main" id="{C916ECD0-783E-61B9-9548-97E9EEAA743C}"/>
                  </a:ext>
                </a:extLst>
              </p:cNvPr>
              <p:cNvSpPr>
                <a:spLocks noGrp="1"/>
              </p:cNvSpPr>
              <p:nvPr>
                <p:ph type="body" idx="1"/>
              </p:nvPr>
            </p:nvSpPr>
            <p:spPr/>
            <p:txBody>
              <a:bodyPr/>
              <a:lstStyle/>
              <a:p>
                <a:r>
                  <a:rPr lang="en-US" dirty="0"/>
                  <a:t>Written out, the objective function now looks almost the same as the previous method's contrastive loss.</a:t>
                </a:r>
              </a:p>
              <a:p>
                <a:endParaRPr lang="en-US" dirty="0"/>
              </a:p>
              <a:p>
                <a:r>
                  <a:rPr lang="en-US" dirty="0"/>
                  <a:t>However, here we use all the classes since don’t have that many, and it is relatively easy to sample them.</a:t>
                </a:r>
              </a:p>
              <a:p>
                <a:endParaRPr lang="en-US" dirty="0"/>
              </a:p>
              <a:p>
                <a:r>
                  <a:rPr lang="en-US" dirty="0"/>
                  <a:t>CLICK</a:t>
                </a:r>
              </a:p>
              <a:p>
                <a:endParaRPr lang="en-US" dirty="0"/>
              </a:p>
              <a:p>
                <a:r>
                  <a:rPr lang="en-US" dirty="0"/>
                  <a:t>Here our </a:t>
                </a:r>
                <a:r>
                  <a:rPr lang="en-US" dirty="0" err="1"/>
                  <a:t>c_t</a:t>
                </a:r>
                <a:r>
                  <a:rPr lang="en-US" dirty="0"/>
                  <a:t> is the predicted embedding from the masked vector.</a:t>
                </a:r>
              </a:p>
              <a:p>
                <a:endParaRPr lang="en-US" dirty="0"/>
              </a:p>
              <a:p>
                <a:r>
                  <a:rPr lang="en-US" dirty="0"/>
                  <a:t>But now the embeddings are functions of the cluster labels. These embeddings are still learnable, but they are simply a single matrix vector product given a one hot vector of the cluster label, rather than being a function of the input itself.</a:t>
                </a:r>
              </a:p>
              <a:p>
                <a:endParaRPr lang="en-US" dirty="0"/>
              </a:p>
              <a:p>
                <a:r>
                  <a:rPr lang="en-US" dirty="0"/>
                  <a:t>Let's take for example, z_1 had a feature vector that was clustered into the 93</a:t>
                </a:r>
                <a:r>
                  <a:rPr lang="en-US" baseline="30000" dirty="0"/>
                  <a:t>rd</a:t>
                </a:r>
                <a:r>
                  <a:rPr lang="en-US" dirty="0"/>
                  <a:t> class. We would create a learnable embedding, </a:t>
                </a:r>
                <a:r>
                  <a:rPr lang="en-US" b="0" i="0">
                    <a:latin typeface="Cambria Math" panose="02040503050406030204" pitchFamily="18" charset="0"/>
                  </a:rPr>
                  <a:t>𝑒_93</a:t>
                </a:r>
                <a:r>
                  <a:rPr lang="en-US" dirty="0"/>
                  <a:t>, associated only with the 93</a:t>
                </a:r>
                <a:r>
                  <a:rPr lang="en-US" baseline="30000" dirty="0"/>
                  <a:t>rd</a:t>
                </a:r>
                <a:r>
                  <a:rPr lang="en-US" dirty="0"/>
                  <a:t> class and that would be the target vector, </a:t>
                </a:r>
                <a:r>
                  <a:rPr lang="en-US" i="0">
                    <a:latin typeface="Cambria Math" panose="02040503050406030204" pitchFamily="18" charset="0"/>
                  </a:rPr>
                  <a:t>𝑒_𝑗</a:t>
                </a:r>
                <a:r>
                  <a:rPr lang="en-US" dirty="0"/>
                  <a:t>. We therefore want the predicted vector to be aligned with the learned embeddin</a:t>
                </a:r>
                <a:r>
                  <a:rPr lang="en-US" baseline="0" dirty="0"/>
                  <a:t>g by having a high cosine similarity</a:t>
                </a:r>
                <a:r>
                  <a:rPr lang="en-US" dirty="0"/>
                  <a:t>. </a:t>
                </a:r>
              </a:p>
            </p:txBody>
          </p:sp>
        </mc:Fallback>
      </mc:AlternateContent>
      <p:sp>
        <p:nvSpPr>
          <p:cNvPr id="4" name="Slide Number Placeholder 3">
            <a:extLst>
              <a:ext uri="{FF2B5EF4-FFF2-40B4-BE49-F238E27FC236}">
                <a16:creationId xmlns:a16="http://schemas.microsoft.com/office/drawing/2014/main" id="{4E709CFC-0EEF-9F04-172F-93E55389A911}"/>
              </a:ext>
            </a:extLst>
          </p:cNvPr>
          <p:cNvSpPr>
            <a:spLocks noGrp="1"/>
          </p:cNvSpPr>
          <p:nvPr>
            <p:ph type="sldNum" sz="quarter" idx="5"/>
          </p:nvPr>
        </p:nvSpPr>
        <p:spPr/>
        <p:txBody>
          <a:bodyPr/>
          <a:lstStyle/>
          <a:p>
            <a:fld id="{4166609B-A966-DB41-950D-D4706EE0F446}" type="slidenum">
              <a:rPr lang="en-US" smtClean="0"/>
              <a:t>67</a:t>
            </a:fld>
            <a:endParaRPr lang="en-US"/>
          </a:p>
        </p:txBody>
      </p:sp>
    </p:spTree>
    <p:extLst>
      <p:ext uri="{BB962C8B-B14F-4D97-AF65-F5344CB8AC3E}">
        <p14:creationId xmlns:p14="http://schemas.microsoft.com/office/powerpoint/2010/main" val="50005925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7A987-D55C-4091-C9CE-F4518AE3E9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EB52F2-02E3-3B10-680B-A035C51DC01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10ACB93-EED5-F5AA-3644-784571056DB4}"/>
              </a:ext>
            </a:extLst>
          </p:cNvPr>
          <p:cNvSpPr>
            <a:spLocks noGrp="1"/>
          </p:cNvSpPr>
          <p:nvPr>
            <p:ph type="body" idx="1"/>
          </p:nvPr>
        </p:nvSpPr>
        <p:spPr/>
        <p:txBody>
          <a:bodyPr/>
          <a:lstStyle/>
          <a:p>
            <a:r>
              <a:rPr lang="en-US" dirty="0"/>
              <a:t>They also experiment with another term that predicts the non-masked token classes (the same loss but for every token not masked), but we don’t need to worry about this because it was very good.</a:t>
            </a:r>
          </a:p>
        </p:txBody>
      </p:sp>
      <p:sp>
        <p:nvSpPr>
          <p:cNvPr id="4" name="Slide Number Placeholder 3">
            <a:extLst>
              <a:ext uri="{FF2B5EF4-FFF2-40B4-BE49-F238E27FC236}">
                <a16:creationId xmlns:a16="http://schemas.microsoft.com/office/drawing/2014/main" id="{9D6F4C42-D3D7-4484-ED1C-04C296E88DC0}"/>
              </a:ext>
            </a:extLst>
          </p:cNvPr>
          <p:cNvSpPr>
            <a:spLocks noGrp="1"/>
          </p:cNvSpPr>
          <p:nvPr>
            <p:ph type="sldNum" sz="quarter" idx="5"/>
          </p:nvPr>
        </p:nvSpPr>
        <p:spPr/>
        <p:txBody>
          <a:bodyPr/>
          <a:lstStyle/>
          <a:p>
            <a:fld id="{4166609B-A966-DB41-950D-D4706EE0F446}" type="slidenum">
              <a:rPr lang="en-US" smtClean="0"/>
              <a:t>68</a:t>
            </a:fld>
            <a:endParaRPr lang="en-US"/>
          </a:p>
        </p:txBody>
      </p:sp>
    </p:spTree>
    <p:extLst>
      <p:ext uri="{BB962C8B-B14F-4D97-AF65-F5344CB8AC3E}">
        <p14:creationId xmlns:p14="http://schemas.microsoft.com/office/powerpoint/2010/main" val="142295094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65C5C-EC14-7D62-BA19-B6569A62B6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B5015B-865F-427D-5440-9AC73751559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58B7A1D-6FE0-8D07-21F9-94562BC93312}"/>
              </a:ext>
            </a:extLst>
          </p:cNvPr>
          <p:cNvSpPr>
            <a:spLocks noGrp="1"/>
          </p:cNvSpPr>
          <p:nvPr>
            <p:ph type="body" idx="1"/>
          </p:nvPr>
        </p:nvSpPr>
        <p:spPr/>
        <p:txBody>
          <a:bodyPr/>
          <a:lstStyle/>
          <a:p>
            <a:r>
              <a:rPr lang="en-US" dirty="0"/>
              <a:t>After around 250k steps using those clusters and embeddings, we enter stage 2. Our goal is to refine the clusters.</a:t>
            </a:r>
          </a:p>
        </p:txBody>
      </p:sp>
      <p:sp>
        <p:nvSpPr>
          <p:cNvPr id="4" name="Slide Number Placeholder 3">
            <a:extLst>
              <a:ext uri="{FF2B5EF4-FFF2-40B4-BE49-F238E27FC236}">
                <a16:creationId xmlns:a16="http://schemas.microsoft.com/office/drawing/2014/main" id="{91036366-180E-286E-3F68-5C20255D0641}"/>
              </a:ext>
            </a:extLst>
          </p:cNvPr>
          <p:cNvSpPr>
            <a:spLocks noGrp="1"/>
          </p:cNvSpPr>
          <p:nvPr>
            <p:ph type="sldNum" sz="quarter" idx="5"/>
          </p:nvPr>
        </p:nvSpPr>
        <p:spPr/>
        <p:txBody>
          <a:bodyPr/>
          <a:lstStyle/>
          <a:p>
            <a:fld id="{4166609B-A966-DB41-950D-D4706EE0F446}" type="slidenum">
              <a:rPr lang="en-US" smtClean="0"/>
              <a:t>69</a:t>
            </a:fld>
            <a:endParaRPr lang="en-US"/>
          </a:p>
        </p:txBody>
      </p:sp>
    </p:spTree>
    <p:extLst>
      <p:ext uri="{BB962C8B-B14F-4D97-AF65-F5344CB8AC3E}">
        <p14:creationId xmlns:p14="http://schemas.microsoft.com/office/powerpoint/2010/main" val="917814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E1337-C7CA-713A-AB8A-6147DC40A8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5CF2F8-E9D9-1197-012B-90856EF5340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8A80B21-541F-FDEB-5890-AF0E88167091}"/>
              </a:ext>
            </a:extLst>
          </p:cNvPr>
          <p:cNvSpPr>
            <a:spLocks noGrp="1"/>
          </p:cNvSpPr>
          <p:nvPr>
            <p:ph type="body" idx="1"/>
          </p:nvPr>
        </p:nvSpPr>
        <p:spPr/>
        <p:txBody>
          <a:bodyPr/>
          <a:lstStyle/>
          <a:p>
            <a:r>
              <a:rPr lang="en-US" dirty="0"/>
              <a:t>The first ingredient is the causal convolution.</a:t>
            </a:r>
          </a:p>
          <a:p>
            <a:endParaRPr lang="en-US" dirty="0"/>
          </a:p>
          <a:p>
            <a:r>
              <a:rPr lang="en-US" dirty="0"/>
              <a:t>This type convolution only depends on past data.</a:t>
            </a:r>
          </a:p>
          <a:p>
            <a:endParaRPr lang="en-US" dirty="0"/>
          </a:p>
          <a:p>
            <a:r>
              <a:rPr lang="en-US" dirty="0"/>
              <a:t>CLICK</a:t>
            </a:r>
          </a:p>
          <a:p>
            <a:endParaRPr lang="en-US" dirty="0"/>
          </a:p>
          <a:p>
            <a:r>
              <a:rPr lang="en-US" dirty="0"/>
              <a:t>With any convolution block, we will have a fixed receptive field. Therefore, we will approximate the joint distribution as such, where r is the size of the receptive field.</a:t>
            </a:r>
          </a:p>
        </p:txBody>
      </p:sp>
      <p:sp>
        <p:nvSpPr>
          <p:cNvPr id="4" name="Slide Number Placeholder 3">
            <a:extLst>
              <a:ext uri="{FF2B5EF4-FFF2-40B4-BE49-F238E27FC236}">
                <a16:creationId xmlns:a16="http://schemas.microsoft.com/office/drawing/2014/main" id="{4764C4FB-278C-3C33-C746-9D8D4E2977EA}"/>
              </a:ext>
            </a:extLst>
          </p:cNvPr>
          <p:cNvSpPr>
            <a:spLocks noGrp="1"/>
          </p:cNvSpPr>
          <p:nvPr>
            <p:ph type="sldNum" sz="quarter" idx="5"/>
          </p:nvPr>
        </p:nvSpPr>
        <p:spPr/>
        <p:txBody>
          <a:bodyPr/>
          <a:lstStyle/>
          <a:p>
            <a:fld id="{4166609B-A966-DB41-950D-D4706EE0F446}" type="slidenum">
              <a:rPr lang="en-US" smtClean="0"/>
              <a:t>7</a:t>
            </a:fld>
            <a:endParaRPr lang="en-US"/>
          </a:p>
        </p:txBody>
      </p:sp>
    </p:spTree>
    <p:extLst>
      <p:ext uri="{BB962C8B-B14F-4D97-AF65-F5344CB8AC3E}">
        <p14:creationId xmlns:p14="http://schemas.microsoft.com/office/powerpoint/2010/main" val="301783494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D050C-7104-D94A-D9E8-8FA6890E4B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BDB196-65DA-F838-462E-1FC542752D5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29EA7AC-2809-F9D6-FE0D-F5147C3D3B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do so, all we do is extract an embedding from the shallow layers of the transformer model for all utterances and time frames.</a:t>
            </a:r>
          </a:p>
        </p:txBody>
      </p:sp>
      <p:sp>
        <p:nvSpPr>
          <p:cNvPr id="4" name="Slide Number Placeholder 3">
            <a:extLst>
              <a:ext uri="{FF2B5EF4-FFF2-40B4-BE49-F238E27FC236}">
                <a16:creationId xmlns:a16="http://schemas.microsoft.com/office/drawing/2014/main" id="{38448583-643F-A646-7D96-5E6991FD50B3}"/>
              </a:ext>
            </a:extLst>
          </p:cNvPr>
          <p:cNvSpPr>
            <a:spLocks noGrp="1"/>
          </p:cNvSpPr>
          <p:nvPr>
            <p:ph type="sldNum" sz="quarter" idx="5"/>
          </p:nvPr>
        </p:nvSpPr>
        <p:spPr/>
        <p:txBody>
          <a:bodyPr/>
          <a:lstStyle/>
          <a:p>
            <a:fld id="{4166609B-A966-DB41-950D-D4706EE0F446}" type="slidenum">
              <a:rPr lang="en-US" smtClean="0"/>
              <a:t>70</a:t>
            </a:fld>
            <a:endParaRPr lang="en-US"/>
          </a:p>
        </p:txBody>
      </p:sp>
    </p:spTree>
    <p:extLst>
      <p:ext uri="{BB962C8B-B14F-4D97-AF65-F5344CB8AC3E}">
        <p14:creationId xmlns:p14="http://schemas.microsoft.com/office/powerpoint/2010/main" val="62514299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64382-E4AA-D74B-7D5E-C4F7A3C03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277A59-D448-D45D-B406-F98F1319CA6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DEAC2FE-A72D-36C5-056F-23545E073AF0}"/>
              </a:ext>
            </a:extLst>
          </p:cNvPr>
          <p:cNvSpPr>
            <a:spLocks noGrp="1"/>
          </p:cNvSpPr>
          <p:nvPr>
            <p:ph type="body" idx="1"/>
          </p:nvPr>
        </p:nvSpPr>
        <p:spPr/>
        <p:txBody>
          <a:bodyPr/>
          <a:lstStyle/>
          <a:p>
            <a:r>
              <a:rPr lang="en-US" dirty="0"/>
              <a:t>These embeddings are now our new feature vectors, and they can get fairly large even for the smallest models.</a:t>
            </a:r>
          </a:p>
        </p:txBody>
      </p:sp>
      <p:sp>
        <p:nvSpPr>
          <p:cNvPr id="4" name="Slide Number Placeholder 3">
            <a:extLst>
              <a:ext uri="{FF2B5EF4-FFF2-40B4-BE49-F238E27FC236}">
                <a16:creationId xmlns:a16="http://schemas.microsoft.com/office/drawing/2014/main" id="{482277D6-2513-6E5F-1A34-AA9299EAA32C}"/>
              </a:ext>
            </a:extLst>
          </p:cNvPr>
          <p:cNvSpPr>
            <a:spLocks noGrp="1"/>
          </p:cNvSpPr>
          <p:nvPr>
            <p:ph type="sldNum" sz="quarter" idx="5"/>
          </p:nvPr>
        </p:nvSpPr>
        <p:spPr/>
        <p:txBody>
          <a:bodyPr/>
          <a:lstStyle/>
          <a:p>
            <a:fld id="{4166609B-A966-DB41-950D-D4706EE0F446}" type="slidenum">
              <a:rPr lang="en-US" smtClean="0"/>
              <a:t>71</a:t>
            </a:fld>
            <a:endParaRPr lang="en-US"/>
          </a:p>
        </p:txBody>
      </p:sp>
    </p:spTree>
    <p:extLst>
      <p:ext uri="{BB962C8B-B14F-4D97-AF65-F5344CB8AC3E}">
        <p14:creationId xmlns:p14="http://schemas.microsoft.com/office/powerpoint/2010/main" val="272677028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A3AD9-8747-4E5C-D3FC-73820F6646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A06E2-21CB-9F62-9067-0C19EA84590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9850096-86B1-6DE5-1556-540B2B9C70EE}"/>
              </a:ext>
            </a:extLst>
          </p:cNvPr>
          <p:cNvSpPr>
            <a:spLocks noGrp="1"/>
          </p:cNvSpPr>
          <p:nvPr>
            <p:ph type="body" idx="1"/>
          </p:nvPr>
        </p:nvSpPr>
        <p:spPr/>
        <p:txBody>
          <a:bodyPr/>
          <a:lstStyle/>
          <a:p>
            <a:r>
              <a:rPr lang="en-US" dirty="0"/>
              <a:t>Because of this, we only extract embeddings 10% of the dataset.</a:t>
            </a:r>
          </a:p>
          <a:p>
            <a:endParaRPr lang="en-US" dirty="0"/>
          </a:p>
          <a:p>
            <a:r>
              <a:rPr lang="en-US" dirty="0"/>
              <a:t>CLICK</a:t>
            </a:r>
          </a:p>
          <a:p>
            <a:endParaRPr lang="en-US" dirty="0"/>
          </a:p>
          <a:p>
            <a:r>
              <a:rPr lang="en-US" dirty="0"/>
              <a:t>And we now do K-means clustering using these features. We also have 5 times the number of clusters than before.</a:t>
            </a:r>
          </a:p>
        </p:txBody>
      </p:sp>
      <p:sp>
        <p:nvSpPr>
          <p:cNvPr id="4" name="Slide Number Placeholder 3">
            <a:extLst>
              <a:ext uri="{FF2B5EF4-FFF2-40B4-BE49-F238E27FC236}">
                <a16:creationId xmlns:a16="http://schemas.microsoft.com/office/drawing/2014/main" id="{0E665466-0735-FED4-3A95-1DDF74E6F9AA}"/>
              </a:ext>
            </a:extLst>
          </p:cNvPr>
          <p:cNvSpPr>
            <a:spLocks noGrp="1"/>
          </p:cNvSpPr>
          <p:nvPr>
            <p:ph type="sldNum" sz="quarter" idx="5"/>
          </p:nvPr>
        </p:nvSpPr>
        <p:spPr/>
        <p:txBody>
          <a:bodyPr/>
          <a:lstStyle/>
          <a:p>
            <a:fld id="{4166609B-A966-DB41-950D-D4706EE0F446}" type="slidenum">
              <a:rPr lang="en-US" smtClean="0"/>
              <a:t>72</a:t>
            </a:fld>
            <a:endParaRPr lang="en-US"/>
          </a:p>
        </p:txBody>
      </p:sp>
    </p:spTree>
    <p:extLst>
      <p:ext uri="{BB962C8B-B14F-4D97-AF65-F5344CB8AC3E}">
        <p14:creationId xmlns:p14="http://schemas.microsoft.com/office/powerpoint/2010/main" val="45433001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418EC-8849-59B5-8C2C-C1CB2E1E38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8A3A32-5B36-41EB-4FFA-9B8D2C973995}"/>
              </a:ext>
            </a:extLst>
          </p:cNvPr>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621D548D-9687-02A2-426A-B190D1BB1E22}"/>
                  </a:ext>
                </a:extLst>
              </p:cNvPr>
              <p:cNvSpPr>
                <a:spLocks noGrp="1"/>
              </p:cNvSpPr>
              <p:nvPr>
                <p:ph type="body" idx="1"/>
              </p:nvPr>
            </p:nvSpPr>
            <p:spPr/>
            <p:txBody>
              <a:bodyPr/>
              <a:lstStyle/>
              <a:p>
                <a:r>
                  <a:rPr lang="en-US" dirty="0"/>
                  <a:t>Given that we now have more clusters than stage 1, we need to update the learnable embeddings for each class. </a:t>
                </a:r>
              </a:p>
              <a:p>
                <a:endParaRPr lang="en-US" dirty="0"/>
              </a:p>
              <a:p>
                <a:r>
                  <a:rPr lang="en-US" dirty="0"/>
                  <a:t>We to so,</a:t>
                </a:r>
                <a:r>
                  <a:rPr lang="en-US" baseline="0" dirty="0"/>
                  <a:t> we </a:t>
                </a:r>
                <a:r>
                  <a:rPr lang="en-US" dirty="0"/>
                  <a:t>simply instantiate a new embedding matrix for the learnable embeddings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𝑗</m:t>
                        </m:r>
                      </m:sub>
                    </m:sSub>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𝑘</m:t>
                        </m:r>
                      </m:sub>
                    </m:sSub>
                  </m:oMath>
                </a14:m>
                <a:r>
                  <a:rPr lang="en-US" dirty="0"/>
                  <a:t>. </a:t>
                </a:r>
              </a:p>
              <a:p>
                <a:endParaRPr lang="en-US" dirty="0"/>
              </a:p>
              <a:p>
                <a:r>
                  <a:rPr lang="en-US" dirty="0"/>
                  <a:t>Our prediction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𝑡</m:t>
                        </m:r>
                      </m:sub>
                    </m:sSub>
                  </m:oMath>
                </a14:m>
                <a:r>
                  <a:rPr lang="en-US" dirty="0"/>
                  <a:t> will also have to instantiate a new transformation to a</a:t>
                </a:r>
                <a:r>
                  <a:rPr lang="en-US" baseline="0" dirty="0"/>
                  <a:t> new </a:t>
                </a:r>
                <a:r>
                  <a:rPr lang="en-US" dirty="0"/>
                  <a:t>embedding size as well.</a:t>
                </a:r>
              </a:p>
              <a:p>
                <a:endParaRPr lang="en-US" dirty="0"/>
              </a:p>
              <a:p>
                <a:r>
                  <a:rPr lang="en-US" dirty="0"/>
                  <a:t>CLICK</a:t>
                </a:r>
              </a:p>
              <a:p>
                <a:endParaRPr lang="en-US" dirty="0"/>
              </a:p>
              <a:p>
                <a:r>
                  <a:rPr lang="en-US" dirty="0"/>
                  <a:t>And now we carry on training.</a:t>
                </a:r>
              </a:p>
            </p:txBody>
          </p:sp>
        </mc:Choice>
        <mc:Fallback xmlns="">
          <p:sp>
            <p:nvSpPr>
              <p:cNvPr id="3" name="Notes Placeholder 2">
                <a:extLst>
                  <a:ext uri="{FF2B5EF4-FFF2-40B4-BE49-F238E27FC236}">
                    <a16:creationId xmlns:a16="http://schemas.microsoft.com/office/drawing/2014/main" id="{621D548D-9687-02A2-426A-B190D1BB1E22}"/>
                  </a:ext>
                </a:extLst>
              </p:cNvPr>
              <p:cNvSpPr>
                <a:spLocks noGrp="1"/>
              </p:cNvSpPr>
              <p:nvPr>
                <p:ph type="body" idx="1"/>
              </p:nvPr>
            </p:nvSpPr>
            <p:spPr/>
            <p:txBody>
              <a:bodyPr/>
              <a:lstStyle/>
              <a:p>
                <a:r>
                  <a:rPr lang="en-US" dirty="0"/>
                  <a:t>Given that we now have more clusters than stage 1, we need to update the learnable embeddings for each class. </a:t>
                </a:r>
              </a:p>
              <a:p>
                <a:endParaRPr lang="en-US" dirty="0"/>
              </a:p>
              <a:p>
                <a:r>
                  <a:rPr lang="en-US" dirty="0"/>
                  <a:t>We to so,</a:t>
                </a:r>
                <a:r>
                  <a:rPr lang="en-US" baseline="0" dirty="0"/>
                  <a:t> we </a:t>
                </a:r>
                <a:r>
                  <a:rPr lang="en-US" dirty="0"/>
                  <a:t>simply instantiate a new embedding matrix for the learnable embeddings </a:t>
                </a:r>
                <a:r>
                  <a:rPr lang="en-US" i="0">
                    <a:latin typeface="Cambria Math" panose="02040503050406030204" pitchFamily="18" charset="0"/>
                  </a:rPr>
                  <a:t>𝑒_𝑗</a:t>
                </a:r>
                <a:r>
                  <a:rPr lang="en-US" dirty="0"/>
                  <a:t> and </a:t>
                </a:r>
                <a:r>
                  <a:rPr lang="en-US" b="0" i="0">
                    <a:latin typeface="Cambria Math" panose="02040503050406030204" pitchFamily="18" charset="0"/>
                  </a:rPr>
                  <a:t>𝑒_𝑘</a:t>
                </a:r>
                <a:r>
                  <a:rPr lang="en-US" dirty="0"/>
                  <a:t>. </a:t>
                </a:r>
              </a:p>
              <a:p>
                <a:endParaRPr lang="en-US" dirty="0"/>
              </a:p>
              <a:p>
                <a:r>
                  <a:rPr lang="en-US" dirty="0"/>
                  <a:t>Our prediction </a:t>
                </a:r>
                <a:r>
                  <a:rPr lang="en-US" b="0" i="0">
                    <a:latin typeface="Cambria Math" panose="02040503050406030204" pitchFamily="18" charset="0"/>
                  </a:rPr>
                  <a:t>𝑐_𝑡</a:t>
                </a:r>
                <a:r>
                  <a:rPr lang="en-US" dirty="0"/>
                  <a:t> will also have to instantiate a new transformation to a</a:t>
                </a:r>
                <a:r>
                  <a:rPr lang="en-US" baseline="0" dirty="0"/>
                  <a:t> new </a:t>
                </a:r>
                <a:r>
                  <a:rPr lang="en-US" dirty="0"/>
                  <a:t>embedding size as well.</a:t>
                </a:r>
              </a:p>
              <a:p>
                <a:endParaRPr lang="en-US" dirty="0"/>
              </a:p>
              <a:p>
                <a:r>
                  <a:rPr lang="en-US" dirty="0"/>
                  <a:t>CLICK</a:t>
                </a:r>
              </a:p>
              <a:p>
                <a:endParaRPr lang="en-US" dirty="0"/>
              </a:p>
              <a:p>
                <a:r>
                  <a:rPr lang="en-US" dirty="0"/>
                  <a:t>And now we carry on training.</a:t>
                </a:r>
              </a:p>
            </p:txBody>
          </p:sp>
        </mc:Fallback>
      </mc:AlternateContent>
      <p:sp>
        <p:nvSpPr>
          <p:cNvPr id="4" name="Slide Number Placeholder 3">
            <a:extLst>
              <a:ext uri="{FF2B5EF4-FFF2-40B4-BE49-F238E27FC236}">
                <a16:creationId xmlns:a16="http://schemas.microsoft.com/office/drawing/2014/main" id="{486D792D-0C7F-2102-82B1-2BE6068A6DD9}"/>
              </a:ext>
            </a:extLst>
          </p:cNvPr>
          <p:cNvSpPr>
            <a:spLocks noGrp="1"/>
          </p:cNvSpPr>
          <p:nvPr>
            <p:ph type="sldNum" sz="quarter" idx="5"/>
          </p:nvPr>
        </p:nvSpPr>
        <p:spPr/>
        <p:txBody>
          <a:bodyPr/>
          <a:lstStyle/>
          <a:p>
            <a:fld id="{4166609B-A966-DB41-950D-D4706EE0F446}" type="slidenum">
              <a:rPr lang="en-US" smtClean="0"/>
              <a:t>73</a:t>
            </a:fld>
            <a:endParaRPr lang="en-US"/>
          </a:p>
        </p:txBody>
      </p:sp>
    </p:spTree>
    <p:extLst>
      <p:ext uri="{BB962C8B-B14F-4D97-AF65-F5344CB8AC3E}">
        <p14:creationId xmlns:p14="http://schemas.microsoft.com/office/powerpoint/2010/main" val="389638452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And finally, we have reached WavLM.</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model is essentially </a:t>
            </a:r>
            <a:r>
              <a:rPr lang="en-US" b="1" dirty="0"/>
              <a:t>HuBERT</a:t>
            </a:r>
            <a:r>
              <a:rPr lang="en-US" dirty="0"/>
              <a:t>, but with some slight modifications that work well.</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Compared to </a:t>
            </a:r>
            <a:r>
              <a:rPr lang="en-US" b="1" dirty="0"/>
              <a:t>HuBERT</a:t>
            </a:r>
            <a:r>
              <a:rPr lang="en-US" dirty="0"/>
              <a:t>, </a:t>
            </a:r>
            <a:r>
              <a:rPr lang="en-US" b="1" dirty="0"/>
              <a:t>WavLM</a:t>
            </a:r>
            <a:r>
              <a:rPr lang="en-US" dirty="0"/>
              <a:t> adds a denoising objective and a gated relative position bias.</a:t>
            </a:r>
          </a:p>
          <a:p>
            <a:endParaRPr lang="en-US" dirty="0"/>
          </a:p>
        </p:txBody>
      </p:sp>
      <p:sp>
        <p:nvSpPr>
          <p:cNvPr id="4" name="Slide Number Placeholder 3"/>
          <p:cNvSpPr>
            <a:spLocks noGrp="1"/>
          </p:cNvSpPr>
          <p:nvPr>
            <p:ph type="sldNum" sz="quarter" idx="5"/>
          </p:nvPr>
        </p:nvSpPr>
        <p:spPr/>
        <p:txBody>
          <a:bodyPr/>
          <a:lstStyle/>
          <a:p>
            <a:fld id="{4166609B-A966-DB41-950D-D4706EE0F446}" type="slidenum">
              <a:rPr lang="en-US" smtClean="0"/>
              <a:t>74</a:t>
            </a:fld>
            <a:endParaRPr lang="en-US"/>
          </a:p>
        </p:txBody>
      </p:sp>
    </p:spTree>
    <p:extLst>
      <p:ext uri="{BB962C8B-B14F-4D97-AF65-F5344CB8AC3E}">
        <p14:creationId xmlns:p14="http://schemas.microsoft.com/office/powerpoint/2010/main" val="52227028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70643-82C9-6875-6E9B-89ED65532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511376-C757-B11D-A752-06674E5A6EB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F80764C-C0A5-BFF3-53CF-A3C8481817B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also scales up data </a:t>
            </a:r>
            <a:r>
              <a:rPr lang="en-US" b="1" dirty="0"/>
              <a:t>a ton</a:t>
            </a:r>
            <a:r>
              <a:rPr lang="en-US" dirty="0"/>
              <a:t>, but we are just here to discuss methodology.</a:t>
            </a:r>
          </a:p>
        </p:txBody>
      </p:sp>
      <p:sp>
        <p:nvSpPr>
          <p:cNvPr id="4" name="Slide Number Placeholder 3">
            <a:extLst>
              <a:ext uri="{FF2B5EF4-FFF2-40B4-BE49-F238E27FC236}">
                <a16:creationId xmlns:a16="http://schemas.microsoft.com/office/drawing/2014/main" id="{45E8E2D0-4B52-C2C9-C788-DE210281BBA9}"/>
              </a:ext>
            </a:extLst>
          </p:cNvPr>
          <p:cNvSpPr>
            <a:spLocks noGrp="1"/>
          </p:cNvSpPr>
          <p:nvPr>
            <p:ph type="sldNum" sz="quarter" idx="5"/>
          </p:nvPr>
        </p:nvSpPr>
        <p:spPr/>
        <p:txBody>
          <a:bodyPr/>
          <a:lstStyle/>
          <a:p>
            <a:fld id="{4166609B-A966-DB41-950D-D4706EE0F446}" type="slidenum">
              <a:rPr lang="en-US" smtClean="0"/>
              <a:t>75</a:t>
            </a:fld>
            <a:endParaRPr lang="en-US"/>
          </a:p>
        </p:txBody>
      </p:sp>
    </p:spTree>
    <p:extLst>
      <p:ext uri="{BB962C8B-B14F-4D97-AF65-F5344CB8AC3E}">
        <p14:creationId xmlns:p14="http://schemas.microsoft.com/office/powerpoint/2010/main" val="286642298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F57C6-3E33-A65B-C9AF-B31A822C15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0AAEEE-7763-B4C8-FB78-514E0897E889}"/>
              </a:ext>
            </a:extLst>
          </p:cNvPr>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C8CBB41D-7B6C-76D1-C44A-5DB90F1E8A8B}"/>
                  </a:ext>
                </a:extLst>
              </p:cNvPr>
              <p:cNvSpPr>
                <a:spLocks noGrp="1"/>
              </p:cNvSpPr>
              <p:nvPr>
                <p:ph type="body" idx="1"/>
              </p:nvPr>
            </p:nvSpPr>
            <p:spPr/>
            <p:txBody>
              <a:bodyPr/>
              <a:lstStyle/>
              <a:p>
                <a:r>
                  <a:rPr lang="en-US" dirty="0"/>
                  <a:t>The first change is the </a:t>
                </a:r>
                <a:r>
                  <a:rPr lang="en-US" b="1" dirty="0"/>
                  <a:t>gated relative position bias</a:t>
                </a:r>
                <a:r>
                  <a:rPr lang="en-US" dirty="0"/>
                  <a:t>.</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operates as an offset for the self-attention weights based off the “key” and ”query” values.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lets consider some latent space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𝑖</m:t>
                        </m:r>
                      </m:sub>
                    </m:sSub>
                  </m:oMath>
                </a14:m>
                <a:r>
                  <a:rPr lang="en-US" dirty="0"/>
                  <a:t>.</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con compute the “key”, “query”, and “values” as different transformation of this latent space.</a:t>
                </a:r>
              </a:p>
              <a:p>
                <a:endParaRPr lang="en-US" dirty="0"/>
              </a:p>
            </p:txBody>
          </p:sp>
        </mc:Choice>
        <mc:Fallback xmlns="">
          <p:sp>
            <p:nvSpPr>
              <p:cNvPr id="3" name="Notes Placeholder 2">
                <a:extLst>
                  <a:ext uri="{FF2B5EF4-FFF2-40B4-BE49-F238E27FC236}">
                    <a16:creationId xmlns:a16="http://schemas.microsoft.com/office/drawing/2014/main" id="{C8CBB41D-7B6C-76D1-C44A-5DB90F1E8A8B}"/>
                  </a:ext>
                </a:extLst>
              </p:cNvPr>
              <p:cNvSpPr>
                <a:spLocks noGrp="1"/>
              </p:cNvSpPr>
              <p:nvPr>
                <p:ph type="body" idx="1"/>
              </p:nvPr>
            </p:nvSpPr>
            <p:spPr/>
            <p:txBody>
              <a:bodyPr/>
              <a:lstStyle/>
              <a:p>
                <a:r>
                  <a:rPr lang="en-US" dirty="0"/>
                  <a:t>The first change is the </a:t>
                </a:r>
                <a:r>
                  <a:rPr lang="en-US" b="1" dirty="0"/>
                  <a:t>gated relative position bias</a:t>
                </a:r>
                <a:r>
                  <a:rPr lang="en-US" dirty="0"/>
                  <a:t>.</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operates as an offset for the self-attention weights based off the “key” and ”query” values.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lets consider some latent space </a:t>
                </a:r>
                <a:r>
                  <a:rPr lang="en-US" b="0" i="0">
                    <a:latin typeface="Cambria Math" panose="02040503050406030204" pitchFamily="18" charset="0"/>
                  </a:rPr>
                  <a:t>ℎ_𝑖</a:t>
                </a:r>
                <a:r>
                  <a:rPr lang="en-US" dirty="0"/>
                  <a:t>.</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con compute the “key”, “query”, and “values” as different transformation of this latent space.</a:t>
                </a:r>
              </a:p>
              <a:p>
                <a:endParaRPr lang="en-US" dirty="0"/>
              </a:p>
            </p:txBody>
          </p:sp>
        </mc:Fallback>
      </mc:AlternateContent>
      <p:sp>
        <p:nvSpPr>
          <p:cNvPr id="4" name="Slide Number Placeholder 3">
            <a:extLst>
              <a:ext uri="{FF2B5EF4-FFF2-40B4-BE49-F238E27FC236}">
                <a16:creationId xmlns:a16="http://schemas.microsoft.com/office/drawing/2014/main" id="{BE75A11A-647B-3D4E-E2FE-D39E61348BEE}"/>
              </a:ext>
            </a:extLst>
          </p:cNvPr>
          <p:cNvSpPr>
            <a:spLocks noGrp="1"/>
          </p:cNvSpPr>
          <p:nvPr>
            <p:ph type="sldNum" sz="quarter" idx="5"/>
          </p:nvPr>
        </p:nvSpPr>
        <p:spPr/>
        <p:txBody>
          <a:bodyPr/>
          <a:lstStyle/>
          <a:p>
            <a:fld id="{4166609B-A966-DB41-950D-D4706EE0F446}" type="slidenum">
              <a:rPr lang="en-US" smtClean="0"/>
              <a:t>76</a:t>
            </a:fld>
            <a:endParaRPr lang="en-US"/>
          </a:p>
        </p:txBody>
      </p:sp>
    </p:spTree>
    <p:extLst>
      <p:ext uri="{BB962C8B-B14F-4D97-AF65-F5344CB8AC3E}">
        <p14:creationId xmlns:p14="http://schemas.microsoft.com/office/powerpoint/2010/main" val="398286702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7F523-897E-404F-96F3-4EB1C76249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7E2194-AFD3-8419-41CA-C722A6CD11B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971A73B-8291-8F5C-7535-5269C785F732}"/>
              </a:ext>
            </a:extLst>
          </p:cNvPr>
          <p:cNvSpPr>
            <a:spLocks noGrp="1"/>
          </p:cNvSpPr>
          <p:nvPr>
            <p:ph type="body" idx="1"/>
          </p:nvPr>
        </p:nvSpPr>
        <p:spPr/>
        <p:txBody>
          <a:bodyPr/>
          <a:lstStyle/>
          <a:p>
            <a:r>
              <a:rPr lang="en-US" dirty="0"/>
              <a:t>Also note, we use learned transformation for the queries, keys, and values so the original representation is not </a:t>
            </a:r>
            <a:r>
              <a:rPr lang="en-US" dirty="0" err="1"/>
              <a:t>contrained</a:t>
            </a:r>
            <a:r>
              <a:rPr lang="en-US" dirty="0"/>
              <a:t> to use a single geometry for both determining relevance and transmitting information.</a:t>
            </a:r>
          </a:p>
        </p:txBody>
      </p:sp>
      <p:sp>
        <p:nvSpPr>
          <p:cNvPr id="4" name="Slide Number Placeholder 3">
            <a:extLst>
              <a:ext uri="{FF2B5EF4-FFF2-40B4-BE49-F238E27FC236}">
                <a16:creationId xmlns:a16="http://schemas.microsoft.com/office/drawing/2014/main" id="{AF8ADFFB-A327-C2D0-F807-FAF5E1BD178D}"/>
              </a:ext>
            </a:extLst>
          </p:cNvPr>
          <p:cNvSpPr>
            <a:spLocks noGrp="1"/>
          </p:cNvSpPr>
          <p:nvPr>
            <p:ph type="sldNum" sz="quarter" idx="5"/>
          </p:nvPr>
        </p:nvSpPr>
        <p:spPr/>
        <p:txBody>
          <a:bodyPr/>
          <a:lstStyle/>
          <a:p>
            <a:fld id="{4166609B-A966-DB41-950D-D4706EE0F446}" type="slidenum">
              <a:rPr lang="en-US" smtClean="0"/>
              <a:t>77</a:t>
            </a:fld>
            <a:endParaRPr lang="en-US"/>
          </a:p>
        </p:txBody>
      </p:sp>
    </p:spTree>
    <p:extLst>
      <p:ext uri="{BB962C8B-B14F-4D97-AF65-F5344CB8AC3E}">
        <p14:creationId xmlns:p14="http://schemas.microsoft.com/office/powerpoint/2010/main" val="429446503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CFF24-9178-4280-9281-8F20003A2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82A6EB-6B46-6EAA-F5FF-4E60731B465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3283854-0038-AA47-8CC4-583ED5A28E55}"/>
              </a:ext>
            </a:extLst>
          </p:cNvPr>
          <p:cNvSpPr>
            <a:spLocks noGrp="1"/>
          </p:cNvSpPr>
          <p:nvPr>
            <p:ph type="body" idx="1"/>
          </p:nvPr>
        </p:nvSpPr>
        <p:spPr/>
        <p:txBody>
          <a:bodyPr/>
          <a:lstStyle/>
          <a:p>
            <a:r>
              <a:rPr lang="en-US" dirty="0"/>
              <a:t>Next, we compute the self attention with relative bias as follows. </a:t>
            </a:r>
          </a:p>
          <a:p>
            <a:endParaRPr lang="en-US" dirty="0"/>
          </a:p>
          <a:p>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idea of the summation is to encode the current sequence with a weighted sum of information of all other positions (including itself). </a:t>
            </a:r>
          </a:p>
          <a:p>
            <a:endParaRPr lang="en-US" dirty="0"/>
          </a:p>
        </p:txBody>
      </p:sp>
      <p:sp>
        <p:nvSpPr>
          <p:cNvPr id="4" name="Slide Number Placeholder 3">
            <a:extLst>
              <a:ext uri="{FF2B5EF4-FFF2-40B4-BE49-F238E27FC236}">
                <a16:creationId xmlns:a16="http://schemas.microsoft.com/office/drawing/2014/main" id="{7EC82A3A-C04F-3083-6579-113A64FCA54C}"/>
              </a:ext>
            </a:extLst>
          </p:cNvPr>
          <p:cNvSpPr>
            <a:spLocks noGrp="1"/>
          </p:cNvSpPr>
          <p:nvPr>
            <p:ph type="sldNum" sz="quarter" idx="5"/>
          </p:nvPr>
        </p:nvSpPr>
        <p:spPr/>
        <p:txBody>
          <a:bodyPr/>
          <a:lstStyle/>
          <a:p>
            <a:fld id="{4166609B-A966-DB41-950D-D4706EE0F446}" type="slidenum">
              <a:rPr lang="en-US" smtClean="0"/>
              <a:t>78</a:t>
            </a:fld>
            <a:endParaRPr lang="en-US"/>
          </a:p>
        </p:txBody>
      </p:sp>
    </p:spTree>
    <p:extLst>
      <p:ext uri="{BB962C8B-B14F-4D97-AF65-F5344CB8AC3E}">
        <p14:creationId xmlns:p14="http://schemas.microsoft.com/office/powerpoint/2010/main" val="392539061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54876-1709-3850-B3E6-9068106669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89585-B01D-D014-53BF-D590865138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2D43E8D-E2B9-50E4-0567-10817B1339AB}"/>
              </a:ext>
            </a:extLst>
          </p:cNvPr>
          <p:cNvSpPr>
            <a:spLocks noGrp="1"/>
          </p:cNvSpPr>
          <p:nvPr>
            <p:ph type="body" idx="1"/>
          </p:nvPr>
        </p:nvSpPr>
        <p:spPr/>
        <p:txBody>
          <a:bodyPr/>
          <a:lstStyle/>
          <a:p>
            <a:r>
              <a:rPr lang="en-US" dirty="0"/>
              <a:t>This is the relative bias.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Without it, the calculation would be the standard computation of the self-attention mechanism.</a:t>
            </a:r>
          </a:p>
          <a:p>
            <a:endParaRPr lang="en-US" dirty="0"/>
          </a:p>
        </p:txBody>
      </p:sp>
      <p:sp>
        <p:nvSpPr>
          <p:cNvPr id="4" name="Slide Number Placeholder 3">
            <a:extLst>
              <a:ext uri="{FF2B5EF4-FFF2-40B4-BE49-F238E27FC236}">
                <a16:creationId xmlns:a16="http://schemas.microsoft.com/office/drawing/2014/main" id="{2D639DF8-0096-61FD-653D-4B2243005FB9}"/>
              </a:ext>
            </a:extLst>
          </p:cNvPr>
          <p:cNvSpPr>
            <a:spLocks noGrp="1"/>
          </p:cNvSpPr>
          <p:nvPr>
            <p:ph type="sldNum" sz="quarter" idx="5"/>
          </p:nvPr>
        </p:nvSpPr>
        <p:spPr/>
        <p:txBody>
          <a:bodyPr/>
          <a:lstStyle/>
          <a:p>
            <a:fld id="{4166609B-A966-DB41-950D-D4706EE0F446}" type="slidenum">
              <a:rPr lang="en-US" smtClean="0"/>
              <a:t>79</a:t>
            </a:fld>
            <a:endParaRPr lang="en-US"/>
          </a:p>
        </p:txBody>
      </p:sp>
    </p:spTree>
    <p:extLst>
      <p:ext uri="{BB962C8B-B14F-4D97-AF65-F5344CB8AC3E}">
        <p14:creationId xmlns:p14="http://schemas.microsoft.com/office/powerpoint/2010/main" val="2310896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9F4F9-F816-6AEC-E13F-691AFDDE24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827FC-0446-F98C-2B59-FB8CC26C9EA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0FEF723-6CBA-7894-A2AE-76ECB2A9C39A}"/>
              </a:ext>
            </a:extLst>
          </p:cNvPr>
          <p:cNvSpPr>
            <a:spLocks noGrp="1"/>
          </p:cNvSpPr>
          <p:nvPr>
            <p:ph type="body" idx="1"/>
          </p:nvPr>
        </p:nvSpPr>
        <p:spPr/>
        <p:txBody>
          <a:bodyPr/>
          <a:lstStyle/>
          <a:p>
            <a:r>
              <a:rPr lang="en-US" dirty="0"/>
              <a:t>For audio sequences with a high sample rate we would ideally want to have receptive field that is larger than a millisecond. </a:t>
            </a:r>
          </a:p>
          <a:p>
            <a:endParaRPr lang="en-US" dirty="0"/>
          </a:p>
          <a:p>
            <a:r>
              <a:rPr lang="en-US" dirty="0"/>
              <a:t>We can increase the field by either having a larger stride, which requires a larger filter, or a larger sparser filter.</a:t>
            </a:r>
          </a:p>
          <a:p>
            <a:endParaRPr lang="en-US" dirty="0"/>
          </a:p>
          <a:p>
            <a:r>
              <a:rPr lang="en-US" dirty="0"/>
              <a:t>The latter is a dilated convolution.</a:t>
            </a:r>
          </a:p>
          <a:p>
            <a:endParaRPr lang="en-US" dirty="0"/>
          </a:p>
          <a:p>
            <a:r>
              <a:rPr lang="en-US" dirty="0"/>
              <a:t>CLICK</a:t>
            </a:r>
          </a:p>
          <a:p>
            <a:endParaRPr lang="en-US" dirty="0"/>
          </a:p>
          <a:p>
            <a:r>
              <a:rPr lang="en-US" dirty="0"/>
              <a:t>It is the concept of adding zeros to a filter, or in terms of a convolution, using a filter with instances a multiple of d apart.</a:t>
            </a:r>
          </a:p>
          <a:p>
            <a:endParaRPr lang="en-US" dirty="0"/>
          </a:p>
          <a:p>
            <a:r>
              <a:rPr lang="en-US" dirty="0"/>
              <a:t>Notice for the no dilation, our receptive field is currently 3, so the output vector has length 3 with no padding on the input.</a:t>
            </a:r>
          </a:p>
        </p:txBody>
      </p:sp>
      <p:sp>
        <p:nvSpPr>
          <p:cNvPr id="4" name="Slide Number Placeholder 3">
            <a:extLst>
              <a:ext uri="{FF2B5EF4-FFF2-40B4-BE49-F238E27FC236}">
                <a16:creationId xmlns:a16="http://schemas.microsoft.com/office/drawing/2014/main" id="{BAFAA515-1310-FB15-2DBF-FEBB5C5AF69A}"/>
              </a:ext>
            </a:extLst>
          </p:cNvPr>
          <p:cNvSpPr>
            <a:spLocks noGrp="1"/>
          </p:cNvSpPr>
          <p:nvPr>
            <p:ph type="sldNum" sz="quarter" idx="5"/>
          </p:nvPr>
        </p:nvSpPr>
        <p:spPr/>
        <p:txBody>
          <a:bodyPr/>
          <a:lstStyle/>
          <a:p>
            <a:fld id="{4166609B-A966-DB41-950D-D4706EE0F446}" type="slidenum">
              <a:rPr lang="en-US" smtClean="0"/>
              <a:t>8</a:t>
            </a:fld>
            <a:endParaRPr lang="en-US"/>
          </a:p>
        </p:txBody>
      </p:sp>
    </p:spTree>
    <p:extLst>
      <p:ext uri="{BB962C8B-B14F-4D97-AF65-F5344CB8AC3E}">
        <p14:creationId xmlns:p14="http://schemas.microsoft.com/office/powerpoint/2010/main" val="263059228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DED73-AEF9-13A8-657E-39D5F25460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3E0E0B-78EB-3A64-A47E-4DE95CD7B70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40B3B06-5DDF-111C-CE2D-C89786BAE737}"/>
              </a:ext>
            </a:extLst>
          </p:cNvPr>
          <p:cNvSpPr>
            <a:spLocks noGrp="1"/>
          </p:cNvSpPr>
          <p:nvPr>
            <p:ph type="body" idx="1"/>
          </p:nvPr>
        </p:nvSpPr>
        <p:spPr/>
        <p:txBody>
          <a:bodyPr/>
          <a:lstStyle/>
          <a:p>
            <a:r>
              <a:rPr lang="en-US" dirty="0"/>
              <a:t>We can compute the </a:t>
            </a:r>
            <a:r>
              <a:rPr lang="en-US" b="1" dirty="0"/>
              <a:t>gated relative position bias </a:t>
            </a:r>
            <a:r>
              <a:rPr lang="en-US" b="0" dirty="0"/>
              <a:t>using these slightly confusing equations. The important thing is mainly d_{</a:t>
            </a:r>
            <a:r>
              <a:rPr lang="en-US" b="0" dirty="0" err="1"/>
              <a:t>i</a:t>
            </a:r>
            <a:r>
              <a:rPr lang="en-US" b="0" dirty="0"/>
              <a:t>-j}. This is the relative position bias. The rest of the math is the gates.</a:t>
            </a:r>
          </a:p>
          <a:p>
            <a:endParaRPr lang="en-US" b="0" dirty="0"/>
          </a:p>
          <a:p>
            <a:r>
              <a:rPr lang="en-US" b="0" dirty="0"/>
              <a:t>CLICK</a:t>
            </a:r>
          </a:p>
          <a:p>
            <a:endParaRPr lang="en-US" b="0" dirty="0"/>
          </a:p>
          <a:p>
            <a:r>
              <a:rPr lang="en-US" b="0" dirty="0"/>
              <a:t>Again, the idea of the gate is to block/downweight information flow, specifically this relative position bias.</a:t>
            </a:r>
            <a:endParaRPr lang="en-US" dirty="0"/>
          </a:p>
        </p:txBody>
      </p:sp>
      <p:sp>
        <p:nvSpPr>
          <p:cNvPr id="4" name="Slide Number Placeholder 3">
            <a:extLst>
              <a:ext uri="{FF2B5EF4-FFF2-40B4-BE49-F238E27FC236}">
                <a16:creationId xmlns:a16="http://schemas.microsoft.com/office/drawing/2014/main" id="{463D91B7-08F8-FDF2-55C4-5FDE0EC9C51F}"/>
              </a:ext>
            </a:extLst>
          </p:cNvPr>
          <p:cNvSpPr>
            <a:spLocks noGrp="1"/>
          </p:cNvSpPr>
          <p:nvPr>
            <p:ph type="sldNum" sz="quarter" idx="5"/>
          </p:nvPr>
        </p:nvSpPr>
        <p:spPr/>
        <p:txBody>
          <a:bodyPr/>
          <a:lstStyle/>
          <a:p>
            <a:fld id="{4166609B-A966-DB41-950D-D4706EE0F446}" type="slidenum">
              <a:rPr lang="en-US" smtClean="0"/>
              <a:t>80</a:t>
            </a:fld>
            <a:endParaRPr lang="en-US"/>
          </a:p>
        </p:txBody>
      </p:sp>
    </p:spTree>
    <p:extLst>
      <p:ext uri="{BB962C8B-B14F-4D97-AF65-F5344CB8AC3E}">
        <p14:creationId xmlns:p14="http://schemas.microsoft.com/office/powerpoint/2010/main" val="428457643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13E8A-389D-0D46-C317-C3847216BD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909777-74B8-61FC-5F8F-A55CFCD64A37}"/>
              </a:ext>
            </a:extLst>
          </p:cNvPr>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E286A8CD-C397-CF3C-309D-9D70B9E69248}"/>
                  </a:ext>
                </a:extLst>
              </p:cNvPr>
              <p:cNvSpPr>
                <a:spLocks noGrp="1"/>
              </p:cNvSpPr>
              <p:nvPr>
                <p:ph type="body" idx="1"/>
              </p:nvPr>
            </p:nvSpPr>
            <p:spPr/>
            <p:txBody>
              <a:bodyPr/>
              <a:lstStyle/>
              <a:p>
                <a:r>
                  <a:rPr lang="en-US" dirty="0"/>
                  <a:t>This bias allows the model to have information like “</a:t>
                </a:r>
                <a:r>
                  <a:rPr lang="en-US" i="1" dirty="0"/>
                  <a:t>this vector is 50 positions away from the current</a:t>
                </a:r>
                <a:r>
                  <a:rPr lang="en-US" dirty="0"/>
                  <a:t>” (I won’t go into the actual computation of it here). The first gate, </a:t>
                </a:r>
                <a:r>
                  <a:rPr lang="en-US" dirty="0" err="1"/>
                  <a:t>g^update</a:t>
                </a:r>
                <a:r>
                  <a:rPr lang="en-US" dirty="0"/>
                  <a:t> determines the weight of another bias. Given that the gate has a range from 0 to 1, it can range from 0 to another </a:t>
                </a: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𝑗</m:t>
                        </m:r>
                      </m:sub>
                    </m:sSub>
                  </m:oMath>
                </a14:m>
                <a:r>
                  <a:rPr lang="en-US" dirty="0"/>
                  <a:t>. The second gate, </a:t>
                </a:r>
                <a:r>
                  <a:rPr lang="en-US" dirty="0" err="1"/>
                  <a:t>g^reset</a:t>
                </a:r>
                <a:r>
                  <a:rPr lang="en-US" dirty="0"/>
                  <a:t> has a learnable</a:t>
                </a:r>
                <a:r>
                  <a:rPr lang="en-US" baseline="0" dirty="0"/>
                  <a:t> weight that is unbounded so it can downweight or upweight the relative position bias as long as there is minimal contribution from the first gate.</a:t>
                </a:r>
                <a:endParaRPr lang="en-US" dirty="0"/>
              </a:p>
            </p:txBody>
          </p:sp>
        </mc:Choice>
        <mc:Fallback xmlns="">
          <p:sp>
            <p:nvSpPr>
              <p:cNvPr id="3" name="Notes Placeholder 2">
                <a:extLst>
                  <a:ext uri="{FF2B5EF4-FFF2-40B4-BE49-F238E27FC236}">
                    <a16:creationId xmlns:a16="http://schemas.microsoft.com/office/drawing/2014/main" id="{E286A8CD-C397-CF3C-309D-9D70B9E69248}"/>
                  </a:ext>
                </a:extLst>
              </p:cNvPr>
              <p:cNvSpPr>
                <a:spLocks noGrp="1"/>
              </p:cNvSpPr>
              <p:nvPr>
                <p:ph type="body" idx="1"/>
              </p:nvPr>
            </p:nvSpPr>
            <p:spPr/>
            <p:txBody>
              <a:bodyPr/>
              <a:lstStyle/>
              <a:p>
                <a:r>
                  <a:rPr lang="en-US" dirty="0"/>
                  <a:t>This bias allows the model to have information like “</a:t>
                </a:r>
                <a:r>
                  <a:rPr lang="en-US" i="1" dirty="0"/>
                  <a:t>this vector is 50 positions away from the current</a:t>
                </a:r>
                <a:r>
                  <a:rPr lang="en-US" dirty="0"/>
                  <a:t>” (I won’t go into the actual computation of it here). The first gate, </a:t>
                </a:r>
                <a:r>
                  <a:rPr lang="en-US" dirty="0" err="1"/>
                  <a:t>g^update</a:t>
                </a:r>
                <a:r>
                  <a:rPr lang="en-US" dirty="0"/>
                  <a:t> determines the weight of another bias. Given that the gate has a range from 0 to 1, it can range from 0 to another </a:t>
                </a:r>
                <a:r>
                  <a:rPr lang="en-US" i="0">
                    <a:latin typeface="Cambria Math" panose="02040503050406030204" pitchFamily="18" charset="0"/>
                  </a:rPr>
                  <a:t>𝑑_(𝑖−𝑗)</a:t>
                </a:r>
                <a:r>
                  <a:rPr lang="en-US" dirty="0"/>
                  <a:t>. The second gate, </a:t>
                </a:r>
                <a:r>
                  <a:rPr lang="en-US" dirty="0" err="1"/>
                  <a:t>g^reset</a:t>
                </a:r>
                <a:r>
                  <a:rPr lang="en-US" dirty="0"/>
                  <a:t> has a learnable</a:t>
                </a:r>
                <a:r>
                  <a:rPr lang="en-US" baseline="0" dirty="0"/>
                  <a:t> weight that is unbounded so it can downweight or upweight the relative position bias as long as there is minimal contribution from the first gate.</a:t>
                </a:r>
                <a:endParaRPr lang="en-US" dirty="0"/>
              </a:p>
            </p:txBody>
          </p:sp>
        </mc:Fallback>
      </mc:AlternateContent>
      <p:sp>
        <p:nvSpPr>
          <p:cNvPr id="4" name="Slide Number Placeholder 3">
            <a:extLst>
              <a:ext uri="{FF2B5EF4-FFF2-40B4-BE49-F238E27FC236}">
                <a16:creationId xmlns:a16="http://schemas.microsoft.com/office/drawing/2014/main" id="{9E78C629-63A1-F2A0-760E-84B623E0A089}"/>
              </a:ext>
            </a:extLst>
          </p:cNvPr>
          <p:cNvSpPr>
            <a:spLocks noGrp="1"/>
          </p:cNvSpPr>
          <p:nvPr>
            <p:ph type="sldNum" sz="quarter" idx="5"/>
          </p:nvPr>
        </p:nvSpPr>
        <p:spPr/>
        <p:txBody>
          <a:bodyPr/>
          <a:lstStyle/>
          <a:p>
            <a:fld id="{4166609B-A966-DB41-950D-D4706EE0F446}" type="slidenum">
              <a:rPr lang="en-US" smtClean="0"/>
              <a:t>81</a:t>
            </a:fld>
            <a:endParaRPr lang="en-US"/>
          </a:p>
        </p:txBody>
      </p:sp>
    </p:spTree>
    <p:extLst>
      <p:ext uri="{BB962C8B-B14F-4D97-AF65-F5344CB8AC3E}">
        <p14:creationId xmlns:p14="http://schemas.microsoft.com/office/powerpoint/2010/main" val="272256856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10A46-D423-494A-5462-63D3FF9549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BB9EA-A679-DCCD-EB35-26E96855DE9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6831404-0ECA-D861-40BB-3E2958D44B7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rest of the model remain untouched.</a:t>
            </a:r>
          </a:p>
          <a:p>
            <a:endParaRPr lang="en-US" dirty="0"/>
          </a:p>
        </p:txBody>
      </p:sp>
      <p:sp>
        <p:nvSpPr>
          <p:cNvPr id="4" name="Slide Number Placeholder 3">
            <a:extLst>
              <a:ext uri="{FF2B5EF4-FFF2-40B4-BE49-F238E27FC236}">
                <a16:creationId xmlns:a16="http://schemas.microsoft.com/office/drawing/2014/main" id="{E07F979B-C287-1B23-2425-CB6F21668E62}"/>
              </a:ext>
            </a:extLst>
          </p:cNvPr>
          <p:cNvSpPr>
            <a:spLocks noGrp="1"/>
          </p:cNvSpPr>
          <p:nvPr>
            <p:ph type="sldNum" sz="quarter" idx="5"/>
          </p:nvPr>
        </p:nvSpPr>
        <p:spPr/>
        <p:txBody>
          <a:bodyPr/>
          <a:lstStyle/>
          <a:p>
            <a:fld id="{4166609B-A966-DB41-950D-D4706EE0F446}" type="slidenum">
              <a:rPr lang="en-US" smtClean="0"/>
              <a:t>82</a:t>
            </a:fld>
            <a:endParaRPr lang="en-US"/>
          </a:p>
        </p:txBody>
      </p:sp>
    </p:spTree>
    <p:extLst>
      <p:ext uri="{BB962C8B-B14F-4D97-AF65-F5344CB8AC3E}">
        <p14:creationId xmlns:p14="http://schemas.microsoft.com/office/powerpoint/2010/main" val="149909275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A7443-02AD-BD74-C33E-A357AE56CF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86B613-BD0F-3CA2-1C3E-20F3A2E1FA8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2F53194-2527-4507-26B9-B4EA52EC098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objective is the same. The targets are from the same multi-stage offline clustering as in HuBERT.</a:t>
            </a:r>
          </a:p>
          <a:p>
            <a:endParaRPr lang="en-US" dirty="0"/>
          </a:p>
        </p:txBody>
      </p:sp>
      <p:sp>
        <p:nvSpPr>
          <p:cNvPr id="4" name="Slide Number Placeholder 3">
            <a:extLst>
              <a:ext uri="{FF2B5EF4-FFF2-40B4-BE49-F238E27FC236}">
                <a16:creationId xmlns:a16="http://schemas.microsoft.com/office/drawing/2014/main" id="{F0D67DA4-1D11-8417-66F3-2A5F5F5FDCCA}"/>
              </a:ext>
            </a:extLst>
          </p:cNvPr>
          <p:cNvSpPr>
            <a:spLocks noGrp="1"/>
          </p:cNvSpPr>
          <p:nvPr>
            <p:ph type="sldNum" sz="quarter" idx="5"/>
          </p:nvPr>
        </p:nvSpPr>
        <p:spPr/>
        <p:txBody>
          <a:bodyPr/>
          <a:lstStyle/>
          <a:p>
            <a:fld id="{4166609B-A966-DB41-950D-D4706EE0F446}" type="slidenum">
              <a:rPr lang="en-US" smtClean="0"/>
              <a:t>83</a:t>
            </a:fld>
            <a:endParaRPr lang="en-US"/>
          </a:p>
        </p:txBody>
      </p:sp>
    </p:spTree>
    <p:extLst>
      <p:ext uri="{BB962C8B-B14F-4D97-AF65-F5344CB8AC3E}">
        <p14:creationId xmlns:p14="http://schemas.microsoft.com/office/powerpoint/2010/main" val="51347157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042AC-2E30-D46D-C3F0-2223C3EF2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F8F2E1-1AB6-8E77-2BAB-A227FDA4D4D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1208EC5-3A6E-B5B1-B05B-E319AB15DB3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final difference is the augmented training data.</a:t>
            </a:r>
          </a:p>
          <a:p>
            <a:endParaRPr lang="en-US" dirty="0"/>
          </a:p>
        </p:txBody>
      </p:sp>
      <p:sp>
        <p:nvSpPr>
          <p:cNvPr id="4" name="Slide Number Placeholder 3">
            <a:extLst>
              <a:ext uri="{FF2B5EF4-FFF2-40B4-BE49-F238E27FC236}">
                <a16:creationId xmlns:a16="http://schemas.microsoft.com/office/drawing/2014/main" id="{1C56BD06-E549-F93A-3898-4132E5CFEFE5}"/>
              </a:ext>
            </a:extLst>
          </p:cNvPr>
          <p:cNvSpPr>
            <a:spLocks noGrp="1"/>
          </p:cNvSpPr>
          <p:nvPr>
            <p:ph type="sldNum" sz="quarter" idx="5"/>
          </p:nvPr>
        </p:nvSpPr>
        <p:spPr/>
        <p:txBody>
          <a:bodyPr/>
          <a:lstStyle/>
          <a:p>
            <a:fld id="{4166609B-A966-DB41-950D-D4706EE0F446}" type="slidenum">
              <a:rPr lang="en-US" smtClean="0"/>
              <a:t>84</a:t>
            </a:fld>
            <a:endParaRPr lang="en-US"/>
          </a:p>
        </p:txBody>
      </p:sp>
    </p:spTree>
    <p:extLst>
      <p:ext uri="{BB962C8B-B14F-4D97-AF65-F5344CB8AC3E}">
        <p14:creationId xmlns:p14="http://schemas.microsoft.com/office/powerpoint/2010/main" val="57696899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4CE97-CDC8-5B81-0B2C-18D68726DA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5584F8-BFF0-6AB0-EC01-C2F67501935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6A625E9-6563-564F-E044-9EC2CE2D6F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algorithm is as follows: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arenBoth"/>
              <a:tabLst/>
              <a:defRPr/>
            </a:pPr>
            <a:r>
              <a:rPr lang="en-US" dirty="0"/>
              <a:t>Sample a training utterance.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Select a component to corrupt.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Sample a corruption type.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r>
              <a:rPr lang="en-US" dirty="0"/>
              <a:t>It can either be background noise, or another utterance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Crop it to be the same size as the component to corrupt.</a:t>
            </a:r>
          </a:p>
          <a:p>
            <a:endParaRPr lang="en-US" dirty="0"/>
          </a:p>
        </p:txBody>
      </p:sp>
      <p:sp>
        <p:nvSpPr>
          <p:cNvPr id="4" name="Slide Number Placeholder 3">
            <a:extLst>
              <a:ext uri="{FF2B5EF4-FFF2-40B4-BE49-F238E27FC236}">
                <a16:creationId xmlns:a16="http://schemas.microsoft.com/office/drawing/2014/main" id="{8A5EB447-51BD-9834-CE0B-176ACEB238FC}"/>
              </a:ext>
            </a:extLst>
          </p:cNvPr>
          <p:cNvSpPr>
            <a:spLocks noGrp="1"/>
          </p:cNvSpPr>
          <p:nvPr>
            <p:ph type="sldNum" sz="quarter" idx="5"/>
          </p:nvPr>
        </p:nvSpPr>
        <p:spPr/>
        <p:txBody>
          <a:bodyPr/>
          <a:lstStyle/>
          <a:p>
            <a:fld id="{4166609B-A966-DB41-950D-D4706EE0F446}" type="slidenum">
              <a:rPr lang="en-US" smtClean="0"/>
              <a:t>85</a:t>
            </a:fld>
            <a:endParaRPr lang="en-US"/>
          </a:p>
        </p:txBody>
      </p:sp>
    </p:spTree>
    <p:extLst>
      <p:ext uri="{BB962C8B-B14F-4D97-AF65-F5344CB8AC3E}">
        <p14:creationId xmlns:p14="http://schemas.microsoft.com/office/powerpoint/2010/main" val="165213898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DF261-88FB-F339-3407-61C53C9E80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C04CDE-8A62-0357-CA7D-5A207F1C345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A9B5013-7B10-B60A-FA5B-24F5CD9D4A1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Scale the energy of the source and corruption.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(6) Add the corruption to the source.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(7) Use this an input to the model. Ensure normalization </a:t>
            </a:r>
            <a:r>
              <a:rPr lang="en-US" b="1" dirty="0"/>
              <a:t>AFTER</a:t>
            </a:r>
            <a:r>
              <a:rPr lang="en-US" dirty="0"/>
              <a:t> the corruption.</a:t>
            </a:r>
          </a:p>
          <a:p>
            <a:endParaRPr lang="en-US" dirty="0"/>
          </a:p>
        </p:txBody>
      </p:sp>
      <p:sp>
        <p:nvSpPr>
          <p:cNvPr id="4" name="Slide Number Placeholder 3">
            <a:extLst>
              <a:ext uri="{FF2B5EF4-FFF2-40B4-BE49-F238E27FC236}">
                <a16:creationId xmlns:a16="http://schemas.microsoft.com/office/drawing/2014/main" id="{611C0BCB-4337-7F17-92E5-B51FF7A76EE1}"/>
              </a:ext>
            </a:extLst>
          </p:cNvPr>
          <p:cNvSpPr>
            <a:spLocks noGrp="1"/>
          </p:cNvSpPr>
          <p:nvPr>
            <p:ph type="sldNum" sz="quarter" idx="5"/>
          </p:nvPr>
        </p:nvSpPr>
        <p:spPr/>
        <p:txBody>
          <a:bodyPr/>
          <a:lstStyle/>
          <a:p>
            <a:fld id="{4166609B-A966-DB41-950D-D4706EE0F446}" type="slidenum">
              <a:rPr lang="en-US" smtClean="0"/>
              <a:t>86</a:t>
            </a:fld>
            <a:endParaRPr lang="en-US"/>
          </a:p>
        </p:txBody>
      </p:sp>
    </p:spTree>
    <p:extLst>
      <p:ext uri="{BB962C8B-B14F-4D97-AF65-F5344CB8AC3E}">
        <p14:creationId xmlns:p14="http://schemas.microsoft.com/office/powerpoint/2010/main" val="136789330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57414-9FE2-07DB-BDA6-A84647D830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7EA20F-B76D-3E53-8402-EB122719BA2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65FFC16-075F-75DD-9542-5D24EFAE79E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offline clustering is computed on the non-corrupted data. The targets for the masked instances (if the masks happen to fall within the corrupted region) are the source utterance. If the mask happens to be over a token with corruption, the model must also be able to denoise.</a:t>
            </a:r>
          </a:p>
          <a:p>
            <a:endParaRPr lang="en-US" dirty="0"/>
          </a:p>
        </p:txBody>
      </p:sp>
      <p:sp>
        <p:nvSpPr>
          <p:cNvPr id="4" name="Slide Number Placeholder 3">
            <a:extLst>
              <a:ext uri="{FF2B5EF4-FFF2-40B4-BE49-F238E27FC236}">
                <a16:creationId xmlns:a16="http://schemas.microsoft.com/office/drawing/2014/main" id="{FE67FB8A-5771-D61E-EE66-AD8A1779415A}"/>
              </a:ext>
            </a:extLst>
          </p:cNvPr>
          <p:cNvSpPr>
            <a:spLocks noGrp="1"/>
          </p:cNvSpPr>
          <p:nvPr>
            <p:ph type="sldNum" sz="quarter" idx="5"/>
          </p:nvPr>
        </p:nvSpPr>
        <p:spPr/>
        <p:txBody>
          <a:bodyPr/>
          <a:lstStyle/>
          <a:p>
            <a:fld id="{4166609B-A966-DB41-950D-D4706EE0F446}" type="slidenum">
              <a:rPr lang="en-US" smtClean="0"/>
              <a:t>87</a:t>
            </a:fld>
            <a:endParaRPr lang="en-US"/>
          </a:p>
        </p:txBody>
      </p:sp>
    </p:spTree>
    <p:extLst>
      <p:ext uri="{BB962C8B-B14F-4D97-AF65-F5344CB8AC3E}">
        <p14:creationId xmlns:p14="http://schemas.microsoft.com/office/powerpoint/2010/main" val="364535948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D9A9B-AFED-BB08-7DA2-05281D18D8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429410-C74F-62F0-BEFD-28B86A90725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E640816-765D-EC06-6EAD-197B1856A0EB}"/>
              </a:ext>
            </a:extLst>
          </p:cNvPr>
          <p:cNvSpPr>
            <a:spLocks noGrp="1"/>
          </p:cNvSpPr>
          <p:nvPr>
            <p:ph type="body" idx="1"/>
          </p:nvPr>
        </p:nvSpPr>
        <p:spPr/>
        <p:txBody>
          <a:bodyPr/>
          <a:lstStyle/>
          <a:p>
            <a:r>
              <a:rPr lang="en-US" dirty="0"/>
              <a:t>This is a little bit of a biased statement, but I believe this work got so popular because of these plots. I hadn’t seen it in work published around the same time. </a:t>
            </a:r>
          </a:p>
          <a:p>
            <a:endParaRPr lang="en-US" dirty="0"/>
          </a:p>
          <a:p>
            <a:r>
              <a:rPr lang="en-US" dirty="0"/>
              <a:t>It shows the weight analysis on a benchmark called SUPERB. The benchmark simply makes a learnable weighted vector out of all the vectors from the latent layers.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then trains a model (which is just the weights of this weight sum) for each task. The rows sum to 1.</a:t>
            </a:r>
          </a:p>
          <a:p>
            <a:endParaRPr lang="en-US" dirty="0"/>
          </a:p>
          <a:p>
            <a:r>
              <a:rPr lang="en-US" dirty="0"/>
              <a:t>The larger the weight, the more correlation it has with that downstream task.</a:t>
            </a:r>
          </a:p>
        </p:txBody>
      </p:sp>
      <p:sp>
        <p:nvSpPr>
          <p:cNvPr id="4" name="Slide Number Placeholder 3">
            <a:extLst>
              <a:ext uri="{FF2B5EF4-FFF2-40B4-BE49-F238E27FC236}">
                <a16:creationId xmlns:a16="http://schemas.microsoft.com/office/drawing/2014/main" id="{FA359708-E5A5-D8B6-FAF7-90FE9F7BB0CE}"/>
              </a:ext>
            </a:extLst>
          </p:cNvPr>
          <p:cNvSpPr>
            <a:spLocks noGrp="1"/>
          </p:cNvSpPr>
          <p:nvPr>
            <p:ph type="sldNum" sz="quarter" idx="5"/>
          </p:nvPr>
        </p:nvSpPr>
        <p:spPr/>
        <p:txBody>
          <a:bodyPr/>
          <a:lstStyle/>
          <a:p>
            <a:fld id="{4166609B-A966-DB41-950D-D4706EE0F446}" type="slidenum">
              <a:rPr lang="en-US" smtClean="0"/>
              <a:t>88</a:t>
            </a:fld>
            <a:endParaRPr lang="en-US"/>
          </a:p>
        </p:txBody>
      </p:sp>
    </p:spTree>
    <p:extLst>
      <p:ext uri="{BB962C8B-B14F-4D97-AF65-F5344CB8AC3E}">
        <p14:creationId xmlns:p14="http://schemas.microsoft.com/office/powerpoint/2010/main" val="155015884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That’s it.</a:t>
            </a:r>
          </a:p>
        </p:txBody>
      </p:sp>
      <p:sp>
        <p:nvSpPr>
          <p:cNvPr id="4" name="Slide Number Placeholder 3"/>
          <p:cNvSpPr>
            <a:spLocks noGrp="1"/>
          </p:cNvSpPr>
          <p:nvPr>
            <p:ph type="sldNum" sz="quarter" idx="5"/>
          </p:nvPr>
        </p:nvSpPr>
        <p:spPr/>
        <p:txBody>
          <a:bodyPr/>
          <a:lstStyle/>
          <a:p>
            <a:fld id="{4166609B-A966-DB41-950D-D4706EE0F446}" type="slidenum">
              <a:rPr lang="en-US" smtClean="0"/>
              <a:t>89</a:t>
            </a:fld>
            <a:endParaRPr lang="en-US"/>
          </a:p>
        </p:txBody>
      </p:sp>
    </p:spTree>
    <p:extLst>
      <p:ext uri="{BB962C8B-B14F-4D97-AF65-F5344CB8AC3E}">
        <p14:creationId xmlns:p14="http://schemas.microsoft.com/office/powerpoint/2010/main" val="27038628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667B9-7BBC-B248-4138-9C482AE6B1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480896-4A53-A07D-D78F-BDDF02BB26C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F5DFEC9-329C-25E5-1C22-6D2F1F116734}"/>
              </a:ext>
            </a:extLst>
          </p:cNvPr>
          <p:cNvSpPr>
            <a:spLocks noGrp="1"/>
          </p:cNvSpPr>
          <p:nvPr>
            <p:ph type="body" idx="1"/>
          </p:nvPr>
        </p:nvSpPr>
        <p:spPr/>
        <p:txBody>
          <a:bodyPr/>
          <a:lstStyle/>
          <a:p>
            <a:r>
              <a:rPr lang="en-US" dirty="0"/>
              <a:t>Now notice that with dilation we add zeros in between the filter values. Now our output has size 1 with a much larger field. Although we lost some information in this example.</a:t>
            </a:r>
          </a:p>
          <a:p>
            <a:endParaRPr lang="en-US" dirty="0"/>
          </a:p>
          <a:p>
            <a:r>
              <a:rPr lang="en-US" dirty="0"/>
              <a:t>Typically, we use a strided convolution followed by dilated convolution to ensure less information is lost.</a:t>
            </a:r>
          </a:p>
          <a:p>
            <a:endParaRPr lang="en-US" dirty="0"/>
          </a:p>
          <a:p>
            <a:r>
              <a:rPr lang="en-US" dirty="0"/>
              <a:t>CLICK</a:t>
            </a:r>
          </a:p>
          <a:p>
            <a:endParaRPr lang="en-US" dirty="0"/>
          </a:p>
          <a:p>
            <a:r>
              <a:rPr lang="en-US" dirty="0"/>
              <a:t>As mentioned, the convolution has filter components that are multiples of the dilation.</a:t>
            </a:r>
          </a:p>
        </p:txBody>
      </p:sp>
      <p:sp>
        <p:nvSpPr>
          <p:cNvPr id="4" name="Slide Number Placeholder 3">
            <a:extLst>
              <a:ext uri="{FF2B5EF4-FFF2-40B4-BE49-F238E27FC236}">
                <a16:creationId xmlns:a16="http://schemas.microsoft.com/office/drawing/2014/main" id="{0AC5A53D-78A7-F486-F4F5-7E9846ABC21E}"/>
              </a:ext>
            </a:extLst>
          </p:cNvPr>
          <p:cNvSpPr>
            <a:spLocks noGrp="1"/>
          </p:cNvSpPr>
          <p:nvPr>
            <p:ph type="sldNum" sz="quarter" idx="5"/>
          </p:nvPr>
        </p:nvSpPr>
        <p:spPr/>
        <p:txBody>
          <a:bodyPr/>
          <a:lstStyle/>
          <a:p>
            <a:fld id="{4166609B-A966-DB41-950D-D4706EE0F446}" type="slidenum">
              <a:rPr lang="en-US" smtClean="0"/>
              <a:t>9</a:t>
            </a:fld>
            <a:endParaRPr lang="en-US"/>
          </a:p>
        </p:txBody>
      </p:sp>
    </p:spTree>
    <p:extLst>
      <p:ext uri="{BB962C8B-B14F-4D97-AF65-F5344CB8AC3E}">
        <p14:creationId xmlns:p14="http://schemas.microsoft.com/office/powerpoint/2010/main" val="4061957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72C6F-0822-F695-3F8A-93D2E7B1C7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3EC3CA4-DFB2-FFE1-2F2B-825CE6A0AF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03F422E-F9C4-6F6B-0C74-B2AE57355286}"/>
              </a:ext>
            </a:extLst>
          </p:cNvPr>
          <p:cNvSpPr>
            <a:spLocks noGrp="1"/>
          </p:cNvSpPr>
          <p:nvPr>
            <p:ph type="dt" sz="half" idx="10"/>
          </p:nvPr>
        </p:nvSpPr>
        <p:spPr/>
        <p:txBody>
          <a:bodyPr/>
          <a:lstStyle/>
          <a:p>
            <a:fld id="{5C3170A5-8D8F-BD47-90AB-4F5B9A997337}" type="datetimeFigureOut">
              <a:rPr lang="en-US" smtClean="0"/>
              <a:t>8/2/26</a:t>
            </a:fld>
            <a:endParaRPr lang="en-US"/>
          </a:p>
        </p:txBody>
      </p:sp>
      <p:sp>
        <p:nvSpPr>
          <p:cNvPr id="5" name="Footer Placeholder 4">
            <a:extLst>
              <a:ext uri="{FF2B5EF4-FFF2-40B4-BE49-F238E27FC236}">
                <a16:creationId xmlns:a16="http://schemas.microsoft.com/office/drawing/2014/main" id="{CE9C5C21-8906-3D5F-E05A-BA864A962C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F6BDBC-4537-27F0-75BD-DD57E79AD31B}"/>
              </a:ext>
            </a:extLst>
          </p:cNvPr>
          <p:cNvSpPr>
            <a:spLocks noGrp="1"/>
          </p:cNvSpPr>
          <p:nvPr>
            <p:ph type="sldNum" sz="quarter" idx="12"/>
          </p:nvPr>
        </p:nvSpPr>
        <p:spPr/>
        <p:txBody>
          <a:bodyPr/>
          <a:lstStyle/>
          <a:p>
            <a:fld id="{785733D5-354E-2740-AA4D-123EC4F01A01}" type="slidenum">
              <a:rPr lang="en-US" smtClean="0"/>
              <a:t>‹#›</a:t>
            </a:fld>
            <a:endParaRPr lang="en-US"/>
          </a:p>
        </p:txBody>
      </p:sp>
    </p:spTree>
    <p:extLst>
      <p:ext uri="{BB962C8B-B14F-4D97-AF65-F5344CB8AC3E}">
        <p14:creationId xmlns:p14="http://schemas.microsoft.com/office/powerpoint/2010/main" val="753216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CEE04-0AA0-02F0-8173-78E8A4ECD8C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FE18FF-9957-D5AD-6BFF-C574F1ADEF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CFBE6A-A9CC-065C-4C00-CDAA11D5F04E}"/>
              </a:ext>
            </a:extLst>
          </p:cNvPr>
          <p:cNvSpPr>
            <a:spLocks noGrp="1"/>
          </p:cNvSpPr>
          <p:nvPr>
            <p:ph type="dt" sz="half" idx="10"/>
          </p:nvPr>
        </p:nvSpPr>
        <p:spPr/>
        <p:txBody>
          <a:bodyPr/>
          <a:lstStyle/>
          <a:p>
            <a:fld id="{5C3170A5-8D8F-BD47-90AB-4F5B9A997337}" type="datetimeFigureOut">
              <a:rPr lang="en-US" smtClean="0"/>
              <a:t>8/2/26</a:t>
            </a:fld>
            <a:endParaRPr lang="en-US"/>
          </a:p>
        </p:txBody>
      </p:sp>
      <p:sp>
        <p:nvSpPr>
          <p:cNvPr id="5" name="Footer Placeholder 4">
            <a:extLst>
              <a:ext uri="{FF2B5EF4-FFF2-40B4-BE49-F238E27FC236}">
                <a16:creationId xmlns:a16="http://schemas.microsoft.com/office/drawing/2014/main" id="{AEFA56F4-094D-07DC-CC48-504B0780A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B58223-CE0A-B8E4-993D-D3B2ACB97B6B}"/>
              </a:ext>
            </a:extLst>
          </p:cNvPr>
          <p:cNvSpPr>
            <a:spLocks noGrp="1"/>
          </p:cNvSpPr>
          <p:nvPr>
            <p:ph type="sldNum" sz="quarter" idx="12"/>
          </p:nvPr>
        </p:nvSpPr>
        <p:spPr/>
        <p:txBody>
          <a:bodyPr/>
          <a:lstStyle/>
          <a:p>
            <a:fld id="{785733D5-354E-2740-AA4D-123EC4F01A01}" type="slidenum">
              <a:rPr lang="en-US" smtClean="0"/>
              <a:t>‹#›</a:t>
            </a:fld>
            <a:endParaRPr lang="en-US"/>
          </a:p>
        </p:txBody>
      </p:sp>
    </p:spTree>
    <p:extLst>
      <p:ext uri="{BB962C8B-B14F-4D97-AF65-F5344CB8AC3E}">
        <p14:creationId xmlns:p14="http://schemas.microsoft.com/office/powerpoint/2010/main" val="2383195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087E2F-8853-4FFC-8D82-354F960FA84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2B62AB-5CF7-39DA-29C5-5388FE1B17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2625CC-E23A-1C3C-0CE6-2C416BFA9B0A}"/>
              </a:ext>
            </a:extLst>
          </p:cNvPr>
          <p:cNvSpPr>
            <a:spLocks noGrp="1"/>
          </p:cNvSpPr>
          <p:nvPr>
            <p:ph type="dt" sz="half" idx="10"/>
          </p:nvPr>
        </p:nvSpPr>
        <p:spPr/>
        <p:txBody>
          <a:bodyPr/>
          <a:lstStyle/>
          <a:p>
            <a:fld id="{5C3170A5-8D8F-BD47-90AB-4F5B9A997337}" type="datetimeFigureOut">
              <a:rPr lang="en-US" smtClean="0"/>
              <a:t>8/2/26</a:t>
            </a:fld>
            <a:endParaRPr lang="en-US"/>
          </a:p>
        </p:txBody>
      </p:sp>
      <p:sp>
        <p:nvSpPr>
          <p:cNvPr id="5" name="Footer Placeholder 4">
            <a:extLst>
              <a:ext uri="{FF2B5EF4-FFF2-40B4-BE49-F238E27FC236}">
                <a16:creationId xmlns:a16="http://schemas.microsoft.com/office/drawing/2014/main" id="{73B3A75A-18BC-F2FE-FCFC-020275C058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CB5B1B-AE14-2338-3B83-A3F51F898138}"/>
              </a:ext>
            </a:extLst>
          </p:cNvPr>
          <p:cNvSpPr>
            <a:spLocks noGrp="1"/>
          </p:cNvSpPr>
          <p:nvPr>
            <p:ph type="sldNum" sz="quarter" idx="12"/>
          </p:nvPr>
        </p:nvSpPr>
        <p:spPr/>
        <p:txBody>
          <a:bodyPr/>
          <a:lstStyle/>
          <a:p>
            <a:fld id="{785733D5-354E-2740-AA4D-123EC4F01A01}" type="slidenum">
              <a:rPr lang="en-US" smtClean="0"/>
              <a:t>‹#›</a:t>
            </a:fld>
            <a:endParaRPr lang="en-US"/>
          </a:p>
        </p:txBody>
      </p:sp>
    </p:spTree>
    <p:extLst>
      <p:ext uri="{BB962C8B-B14F-4D97-AF65-F5344CB8AC3E}">
        <p14:creationId xmlns:p14="http://schemas.microsoft.com/office/powerpoint/2010/main" val="1116541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20193-250E-1526-D203-DE50B71827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2A68F0-08D1-C486-6E5F-58AF77A515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C6FC28-1A33-FD05-B3EC-C4077CEFFC2D}"/>
              </a:ext>
            </a:extLst>
          </p:cNvPr>
          <p:cNvSpPr>
            <a:spLocks noGrp="1"/>
          </p:cNvSpPr>
          <p:nvPr>
            <p:ph type="dt" sz="half" idx="10"/>
          </p:nvPr>
        </p:nvSpPr>
        <p:spPr/>
        <p:txBody>
          <a:bodyPr/>
          <a:lstStyle/>
          <a:p>
            <a:fld id="{5C3170A5-8D8F-BD47-90AB-4F5B9A997337}" type="datetimeFigureOut">
              <a:rPr lang="en-US" smtClean="0"/>
              <a:t>8/2/26</a:t>
            </a:fld>
            <a:endParaRPr lang="en-US"/>
          </a:p>
        </p:txBody>
      </p:sp>
      <p:sp>
        <p:nvSpPr>
          <p:cNvPr id="5" name="Footer Placeholder 4">
            <a:extLst>
              <a:ext uri="{FF2B5EF4-FFF2-40B4-BE49-F238E27FC236}">
                <a16:creationId xmlns:a16="http://schemas.microsoft.com/office/drawing/2014/main" id="{3115F2E0-95FF-5467-09DE-7B2BEB1E79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4F7268-D61A-6E9B-39EE-CDA08976B9FE}"/>
              </a:ext>
            </a:extLst>
          </p:cNvPr>
          <p:cNvSpPr>
            <a:spLocks noGrp="1"/>
          </p:cNvSpPr>
          <p:nvPr>
            <p:ph type="sldNum" sz="quarter" idx="12"/>
          </p:nvPr>
        </p:nvSpPr>
        <p:spPr/>
        <p:txBody>
          <a:bodyPr/>
          <a:lstStyle/>
          <a:p>
            <a:fld id="{785733D5-354E-2740-AA4D-123EC4F01A01}" type="slidenum">
              <a:rPr lang="en-US" smtClean="0"/>
              <a:t>‹#›</a:t>
            </a:fld>
            <a:endParaRPr lang="en-US"/>
          </a:p>
        </p:txBody>
      </p:sp>
    </p:spTree>
    <p:extLst>
      <p:ext uri="{BB962C8B-B14F-4D97-AF65-F5344CB8AC3E}">
        <p14:creationId xmlns:p14="http://schemas.microsoft.com/office/powerpoint/2010/main" val="2079363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90369-37D1-F694-F584-151DCB27BE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8B154DE-3BE5-608C-0393-DDA495481B8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9FFD9D-1A3A-A3D5-BBF7-B3E5F7ED5DF9}"/>
              </a:ext>
            </a:extLst>
          </p:cNvPr>
          <p:cNvSpPr>
            <a:spLocks noGrp="1"/>
          </p:cNvSpPr>
          <p:nvPr>
            <p:ph type="dt" sz="half" idx="10"/>
          </p:nvPr>
        </p:nvSpPr>
        <p:spPr/>
        <p:txBody>
          <a:bodyPr/>
          <a:lstStyle/>
          <a:p>
            <a:fld id="{5C3170A5-8D8F-BD47-90AB-4F5B9A997337}" type="datetimeFigureOut">
              <a:rPr lang="en-US" smtClean="0"/>
              <a:t>8/2/26</a:t>
            </a:fld>
            <a:endParaRPr lang="en-US"/>
          </a:p>
        </p:txBody>
      </p:sp>
      <p:sp>
        <p:nvSpPr>
          <p:cNvPr id="5" name="Footer Placeholder 4">
            <a:extLst>
              <a:ext uri="{FF2B5EF4-FFF2-40B4-BE49-F238E27FC236}">
                <a16:creationId xmlns:a16="http://schemas.microsoft.com/office/drawing/2014/main" id="{ADCF2FA5-EA05-131A-1604-59A6C8475A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B7F45D-4203-BA0B-7DE5-B733A70D5E85}"/>
              </a:ext>
            </a:extLst>
          </p:cNvPr>
          <p:cNvSpPr>
            <a:spLocks noGrp="1"/>
          </p:cNvSpPr>
          <p:nvPr>
            <p:ph type="sldNum" sz="quarter" idx="12"/>
          </p:nvPr>
        </p:nvSpPr>
        <p:spPr/>
        <p:txBody>
          <a:bodyPr/>
          <a:lstStyle/>
          <a:p>
            <a:fld id="{785733D5-354E-2740-AA4D-123EC4F01A01}" type="slidenum">
              <a:rPr lang="en-US" smtClean="0"/>
              <a:t>‹#›</a:t>
            </a:fld>
            <a:endParaRPr lang="en-US"/>
          </a:p>
        </p:txBody>
      </p:sp>
    </p:spTree>
    <p:extLst>
      <p:ext uri="{BB962C8B-B14F-4D97-AF65-F5344CB8AC3E}">
        <p14:creationId xmlns:p14="http://schemas.microsoft.com/office/powerpoint/2010/main" val="184608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51AFD-A10E-77C9-E28F-43F60F19E8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930EE2-89D4-4B0E-712D-56A49BAE5FD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3CE75E-20D2-8790-897C-EBF9A4905E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447A0F-2252-DC32-CBE4-C6C8D2484426}"/>
              </a:ext>
            </a:extLst>
          </p:cNvPr>
          <p:cNvSpPr>
            <a:spLocks noGrp="1"/>
          </p:cNvSpPr>
          <p:nvPr>
            <p:ph type="dt" sz="half" idx="10"/>
          </p:nvPr>
        </p:nvSpPr>
        <p:spPr/>
        <p:txBody>
          <a:bodyPr/>
          <a:lstStyle/>
          <a:p>
            <a:fld id="{5C3170A5-8D8F-BD47-90AB-4F5B9A997337}" type="datetimeFigureOut">
              <a:rPr lang="en-US" smtClean="0"/>
              <a:t>8/2/26</a:t>
            </a:fld>
            <a:endParaRPr lang="en-US"/>
          </a:p>
        </p:txBody>
      </p:sp>
      <p:sp>
        <p:nvSpPr>
          <p:cNvPr id="6" name="Footer Placeholder 5">
            <a:extLst>
              <a:ext uri="{FF2B5EF4-FFF2-40B4-BE49-F238E27FC236}">
                <a16:creationId xmlns:a16="http://schemas.microsoft.com/office/drawing/2014/main" id="{8C384508-15C5-C518-E3A9-E1A64403E3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957B0C-7126-2FC9-B9BA-082D02AEB023}"/>
              </a:ext>
            </a:extLst>
          </p:cNvPr>
          <p:cNvSpPr>
            <a:spLocks noGrp="1"/>
          </p:cNvSpPr>
          <p:nvPr>
            <p:ph type="sldNum" sz="quarter" idx="12"/>
          </p:nvPr>
        </p:nvSpPr>
        <p:spPr/>
        <p:txBody>
          <a:bodyPr/>
          <a:lstStyle/>
          <a:p>
            <a:fld id="{785733D5-354E-2740-AA4D-123EC4F01A01}" type="slidenum">
              <a:rPr lang="en-US" smtClean="0"/>
              <a:t>‹#›</a:t>
            </a:fld>
            <a:endParaRPr lang="en-US"/>
          </a:p>
        </p:txBody>
      </p:sp>
    </p:spTree>
    <p:extLst>
      <p:ext uri="{BB962C8B-B14F-4D97-AF65-F5344CB8AC3E}">
        <p14:creationId xmlns:p14="http://schemas.microsoft.com/office/powerpoint/2010/main" val="94883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4E616-586E-4B15-ED68-DB2ECB78C70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F5E397D-B526-D438-DFB0-952B66F18E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02F5C3-B6B8-094E-C101-7730147426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9B3E33-373D-F9B4-E219-016C98E04B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18EC09-7D67-9682-5402-C4EEE2BB0C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BE5B54-8757-8963-F969-191F8BECFD0F}"/>
              </a:ext>
            </a:extLst>
          </p:cNvPr>
          <p:cNvSpPr>
            <a:spLocks noGrp="1"/>
          </p:cNvSpPr>
          <p:nvPr>
            <p:ph type="dt" sz="half" idx="10"/>
          </p:nvPr>
        </p:nvSpPr>
        <p:spPr/>
        <p:txBody>
          <a:bodyPr/>
          <a:lstStyle/>
          <a:p>
            <a:fld id="{5C3170A5-8D8F-BD47-90AB-4F5B9A997337}" type="datetimeFigureOut">
              <a:rPr lang="en-US" smtClean="0"/>
              <a:t>8/2/26</a:t>
            </a:fld>
            <a:endParaRPr lang="en-US"/>
          </a:p>
        </p:txBody>
      </p:sp>
      <p:sp>
        <p:nvSpPr>
          <p:cNvPr id="8" name="Footer Placeholder 7">
            <a:extLst>
              <a:ext uri="{FF2B5EF4-FFF2-40B4-BE49-F238E27FC236}">
                <a16:creationId xmlns:a16="http://schemas.microsoft.com/office/drawing/2014/main" id="{3085D559-B0FD-87DE-B51C-E7BFCAC006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9C3EEE-13DA-9E91-3341-9E3290F69425}"/>
              </a:ext>
            </a:extLst>
          </p:cNvPr>
          <p:cNvSpPr>
            <a:spLocks noGrp="1"/>
          </p:cNvSpPr>
          <p:nvPr>
            <p:ph type="sldNum" sz="quarter" idx="12"/>
          </p:nvPr>
        </p:nvSpPr>
        <p:spPr/>
        <p:txBody>
          <a:bodyPr/>
          <a:lstStyle/>
          <a:p>
            <a:fld id="{785733D5-354E-2740-AA4D-123EC4F01A01}" type="slidenum">
              <a:rPr lang="en-US" smtClean="0"/>
              <a:t>‹#›</a:t>
            </a:fld>
            <a:endParaRPr lang="en-US"/>
          </a:p>
        </p:txBody>
      </p:sp>
    </p:spTree>
    <p:extLst>
      <p:ext uri="{BB962C8B-B14F-4D97-AF65-F5344CB8AC3E}">
        <p14:creationId xmlns:p14="http://schemas.microsoft.com/office/powerpoint/2010/main" val="1518210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7D705-A201-3AF8-74C6-143CD0F6DB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B977C51-954D-2855-2203-9CE1BF6AB2A5}"/>
              </a:ext>
            </a:extLst>
          </p:cNvPr>
          <p:cNvSpPr>
            <a:spLocks noGrp="1"/>
          </p:cNvSpPr>
          <p:nvPr>
            <p:ph type="dt" sz="half" idx="10"/>
          </p:nvPr>
        </p:nvSpPr>
        <p:spPr/>
        <p:txBody>
          <a:bodyPr/>
          <a:lstStyle/>
          <a:p>
            <a:fld id="{5C3170A5-8D8F-BD47-90AB-4F5B9A997337}" type="datetimeFigureOut">
              <a:rPr lang="en-US" smtClean="0"/>
              <a:t>8/2/26</a:t>
            </a:fld>
            <a:endParaRPr lang="en-US"/>
          </a:p>
        </p:txBody>
      </p:sp>
      <p:sp>
        <p:nvSpPr>
          <p:cNvPr id="4" name="Footer Placeholder 3">
            <a:extLst>
              <a:ext uri="{FF2B5EF4-FFF2-40B4-BE49-F238E27FC236}">
                <a16:creationId xmlns:a16="http://schemas.microsoft.com/office/drawing/2014/main" id="{1B50EECB-A4D7-3B07-BA0E-985D064CA1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672983-7090-89E9-86CD-D963D1F0F9EA}"/>
              </a:ext>
            </a:extLst>
          </p:cNvPr>
          <p:cNvSpPr>
            <a:spLocks noGrp="1"/>
          </p:cNvSpPr>
          <p:nvPr>
            <p:ph type="sldNum" sz="quarter" idx="12"/>
          </p:nvPr>
        </p:nvSpPr>
        <p:spPr/>
        <p:txBody>
          <a:bodyPr/>
          <a:lstStyle/>
          <a:p>
            <a:fld id="{785733D5-354E-2740-AA4D-123EC4F01A01}" type="slidenum">
              <a:rPr lang="en-US" smtClean="0"/>
              <a:t>‹#›</a:t>
            </a:fld>
            <a:endParaRPr lang="en-US"/>
          </a:p>
        </p:txBody>
      </p:sp>
    </p:spTree>
    <p:extLst>
      <p:ext uri="{BB962C8B-B14F-4D97-AF65-F5344CB8AC3E}">
        <p14:creationId xmlns:p14="http://schemas.microsoft.com/office/powerpoint/2010/main" val="253666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FD37A7-1092-3DA9-0270-546EC32AC6DC}"/>
              </a:ext>
            </a:extLst>
          </p:cNvPr>
          <p:cNvSpPr>
            <a:spLocks noGrp="1"/>
          </p:cNvSpPr>
          <p:nvPr>
            <p:ph type="dt" sz="half" idx="10"/>
          </p:nvPr>
        </p:nvSpPr>
        <p:spPr/>
        <p:txBody>
          <a:bodyPr/>
          <a:lstStyle/>
          <a:p>
            <a:fld id="{5C3170A5-8D8F-BD47-90AB-4F5B9A997337}" type="datetimeFigureOut">
              <a:rPr lang="en-US" smtClean="0"/>
              <a:t>8/2/26</a:t>
            </a:fld>
            <a:endParaRPr lang="en-US"/>
          </a:p>
        </p:txBody>
      </p:sp>
      <p:sp>
        <p:nvSpPr>
          <p:cNvPr id="3" name="Footer Placeholder 2">
            <a:extLst>
              <a:ext uri="{FF2B5EF4-FFF2-40B4-BE49-F238E27FC236}">
                <a16:creationId xmlns:a16="http://schemas.microsoft.com/office/drawing/2014/main" id="{903C8B60-EE31-0BA9-E5B3-B8D6A1DBBA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0187435-784F-F4FE-42BA-4E717194976A}"/>
              </a:ext>
            </a:extLst>
          </p:cNvPr>
          <p:cNvSpPr>
            <a:spLocks noGrp="1"/>
          </p:cNvSpPr>
          <p:nvPr>
            <p:ph type="sldNum" sz="quarter" idx="12"/>
          </p:nvPr>
        </p:nvSpPr>
        <p:spPr/>
        <p:txBody>
          <a:bodyPr/>
          <a:lstStyle/>
          <a:p>
            <a:fld id="{785733D5-354E-2740-AA4D-123EC4F01A01}" type="slidenum">
              <a:rPr lang="en-US" smtClean="0"/>
              <a:t>‹#›</a:t>
            </a:fld>
            <a:endParaRPr lang="en-US"/>
          </a:p>
        </p:txBody>
      </p:sp>
    </p:spTree>
    <p:extLst>
      <p:ext uri="{BB962C8B-B14F-4D97-AF65-F5344CB8AC3E}">
        <p14:creationId xmlns:p14="http://schemas.microsoft.com/office/powerpoint/2010/main" val="815235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F7A4D-175A-DFCB-CAC1-0CC6B9C912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D7D46AD-77F7-EA6C-71A7-91563332E1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0EB07F0-B7B5-C9F6-7ED4-24A92E7DD7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C7EC56-39B5-4C20-BCEC-4701637731DA}"/>
              </a:ext>
            </a:extLst>
          </p:cNvPr>
          <p:cNvSpPr>
            <a:spLocks noGrp="1"/>
          </p:cNvSpPr>
          <p:nvPr>
            <p:ph type="dt" sz="half" idx="10"/>
          </p:nvPr>
        </p:nvSpPr>
        <p:spPr/>
        <p:txBody>
          <a:bodyPr/>
          <a:lstStyle/>
          <a:p>
            <a:fld id="{5C3170A5-8D8F-BD47-90AB-4F5B9A997337}" type="datetimeFigureOut">
              <a:rPr lang="en-US" smtClean="0"/>
              <a:t>8/2/26</a:t>
            </a:fld>
            <a:endParaRPr lang="en-US"/>
          </a:p>
        </p:txBody>
      </p:sp>
      <p:sp>
        <p:nvSpPr>
          <p:cNvPr id="6" name="Footer Placeholder 5">
            <a:extLst>
              <a:ext uri="{FF2B5EF4-FFF2-40B4-BE49-F238E27FC236}">
                <a16:creationId xmlns:a16="http://schemas.microsoft.com/office/drawing/2014/main" id="{7F3E7508-B2A4-75E8-C748-97A922301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CC6CCC-6563-FD9D-AEAA-DA99D92CCF92}"/>
              </a:ext>
            </a:extLst>
          </p:cNvPr>
          <p:cNvSpPr>
            <a:spLocks noGrp="1"/>
          </p:cNvSpPr>
          <p:nvPr>
            <p:ph type="sldNum" sz="quarter" idx="12"/>
          </p:nvPr>
        </p:nvSpPr>
        <p:spPr/>
        <p:txBody>
          <a:bodyPr/>
          <a:lstStyle/>
          <a:p>
            <a:fld id="{785733D5-354E-2740-AA4D-123EC4F01A01}" type="slidenum">
              <a:rPr lang="en-US" smtClean="0"/>
              <a:t>‹#›</a:t>
            </a:fld>
            <a:endParaRPr lang="en-US"/>
          </a:p>
        </p:txBody>
      </p:sp>
    </p:spTree>
    <p:extLst>
      <p:ext uri="{BB962C8B-B14F-4D97-AF65-F5344CB8AC3E}">
        <p14:creationId xmlns:p14="http://schemas.microsoft.com/office/powerpoint/2010/main" val="1579390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54ED4-4616-4CDF-20C1-9942A25927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16E4CC-4DAE-9DE0-76F6-FEBA2D922E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B477A9-EF3E-EB17-2F76-CA3DE127A5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66A58A-D13C-C0E9-463C-20038EB1D1AD}"/>
              </a:ext>
            </a:extLst>
          </p:cNvPr>
          <p:cNvSpPr>
            <a:spLocks noGrp="1"/>
          </p:cNvSpPr>
          <p:nvPr>
            <p:ph type="dt" sz="half" idx="10"/>
          </p:nvPr>
        </p:nvSpPr>
        <p:spPr/>
        <p:txBody>
          <a:bodyPr/>
          <a:lstStyle/>
          <a:p>
            <a:fld id="{5C3170A5-8D8F-BD47-90AB-4F5B9A997337}" type="datetimeFigureOut">
              <a:rPr lang="en-US" smtClean="0"/>
              <a:t>8/2/26</a:t>
            </a:fld>
            <a:endParaRPr lang="en-US"/>
          </a:p>
        </p:txBody>
      </p:sp>
      <p:sp>
        <p:nvSpPr>
          <p:cNvPr id="6" name="Footer Placeholder 5">
            <a:extLst>
              <a:ext uri="{FF2B5EF4-FFF2-40B4-BE49-F238E27FC236}">
                <a16:creationId xmlns:a16="http://schemas.microsoft.com/office/drawing/2014/main" id="{2166D4DE-AFBA-C2F3-9422-BD1A122D0C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395774-D4CE-A474-FBEC-9CFB825A2E65}"/>
              </a:ext>
            </a:extLst>
          </p:cNvPr>
          <p:cNvSpPr>
            <a:spLocks noGrp="1"/>
          </p:cNvSpPr>
          <p:nvPr>
            <p:ph type="sldNum" sz="quarter" idx="12"/>
          </p:nvPr>
        </p:nvSpPr>
        <p:spPr/>
        <p:txBody>
          <a:bodyPr/>
          <a:lstStyle/>
          <a:p>
            <a:fld id="{785733D5-354E-2740-AA4D-123EC4F01A01}" type="slidenum">
              <a:rPr lang="en-US" smtClean="0"/>
              <a:t>‹#›</a:t>
            </a:fld>
            <a:endParaRPr lang="en-US"/>
          </a:p>
        </p:txBody>
      </p:sp>
    </p:spTree>
    <p:extLst>
      <p:ext uri="{BB962C8B-B14F-4D97-AF65-F5344CB8AC3E}">
        <p14:creationId xmlns:p14="http://schemas.microsoft.com/office/powerpoint/2010/main" val="3235869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637D24-8F2B-7CE6-515E-97233AAE07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093E69-31E0-D1AC-2BAF-3984E614F2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5AEA91-7962-0923-B55F-C9236994E5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C3170A5-8D8F-BD47-90AB-4F5B9A997337}" type="datetimeFigureOut">
              <a:rPr lang="en-US" smtClean="0"/>
              <a:t>8/2/26</a:t>
            </a:fld>
            <a:endParaRPr lang="en-US"/>
          </a:p>
        </p:txBody>
      </p:sp>
      <p:sp>
        <p:nvSpPr>
          <p:cNvPr id="5" name="Footer Placeholder 4">
            <a:extLst>
              <a:ext uri="{FF2B5EF4-FFF2-40B4-BE49-F238E27FC236}">
                <a16:creationId xmlns:a16="http://schemas.microsoft.com/office/drawing/2014/main" id="{10B3E726-DA45-8E8F-52C6-08B7DED5B5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C8F2C29-0AE8-FA78-457E-41D5CF66C1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85733D5-354E-2740-AA4D-123EC4F01A01}" type="slidenum">
              <a:rPr lang="en-US" smtClean="0"/>
              <a:t>‹#›</a:t>
            </a:fld>
            <a:endParaRPr lang="en-US"/>
          </a:p>
        </p:txBody>
      </p:sp>
    </p:spTree>
    <p:extLst>
      <p:ext uri="{BB962C8B-B14F-4D97-AF65-F5344CB8AC3E}">
        <p14:creationId xmlns:p14="http://schemas.microsoft.com/office/powerpoint/2010/main" val="1688767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2.png"/><Relationship Id="rId7"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54.pn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50.png"/><Relationship Id="rId9"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67.png"/><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68.png"/></Relationships>
</file>

<file path=ppt/slides/_rels/slide3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4.xml"/><Relationship Id="rId1" Type="http://schemas.openxmlformats.org/officeDocument/2006/relationships/slideLayout" Target="../slideLayouts/slideLayout4.xml"/><Relationship Id="rId5" Type="http://schemas.openxmlformats.org/officeDocument/2006/relationships/image" Target="../media/image73.png"/><Relationship Id="rId4" Type="http://schemas.openxmlformats.org/officeDocument/2006/relationships/image" Target="../media/image76.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49.xml"/><Relationship Id="rId1" Type="http://schemas.openxmlformats.org/officeDocument/2006/relationships/slideLayout" Target="../slideLayouts/slideLayout4.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 Id="rId9" Type="http://schemas.openxmlformats.org/officeDocument/2006/relationships/image" Target="../media/image83.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notesSlide" Target="../notesSlides/notesSlide50.xml"/><Relationship Id="rId1" Type="http://schemas.openxmlformats.org/officeDocument/2006/relationships/slideLayout" Target="../slideLayouts/slideLayout4.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 Id="rId9" Type="http://schemas.openxmlformats.org/officeDocument/2006/relationships/image" Target="../media/image90.png"/></Relationships>
</file>

<file path=ppt/slides/_rels/slide51.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notesSlide" Target="../notesSlides/notesSlide51.xml"/><Relationship Id="rId1" Type="http://schemas.openxmlformats.org/officeDocument/2006/relationships/slideLayout" Target="../slideLayouts/slideLayout4.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 Id="rId9" Type="http://schemas.openxmlformats.org/officeDocument/2006/relationships/image" Target="../media/image90.png"/></Relationships>
</file>

<file path=ppt/slides/_rels/slide5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4.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6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64.xml"/><Relationship Id="rId1" Type="http://schemas.openxmlformats.org/officeDocument/2006/relationships/slideLayout" Target="../slideLayouts/slideLayout4.xml"/><Relationship Id="rId4" Type="http://schemas.openxmlformats.org/officeDocument/2006/relationships/image" Target="../media/image98.png"/></Relationships>
</file>

<file path=ppt/slides/_rels/slide6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65.xml"/><Relationship Id="rId1" Type="http://schemas.openxmlformats.org/officeDocument/2006/relationships/slideLayout" Target="../slideLayouts/slideLayout4.xml"/><Relationship Id="rId5" Type="http://schemas.openxmlformats.org/officeDocument/2006/relationships/image" Target="../media/image97.gif"/><Relationship Id="rId4" Type="http://schemas.openxmlformats.org/officeDocument/2006/relationships/image" Target="../media/image100.png"/></Relationships>
</file>

<file path=ppt/slides/_rels/slide6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67.xml"/><Relationship Id="rId1" Type="http://schemas.openxmlformats.org/officeDocument/2006/relationships/slideLayout" Target="../slideLayouts/slideLayout4.xml"/><Relationship Id="rId4" Type="http://schemas.openxmlformats.org/officeDocument/2006/relationships/image" Target="../media/image103.png"/></Relationships>
</file>

<file path=ppt/slides/_rels/slide6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9.xml"/><Relationship Id="rId1" Type="http://schemas.openxmlformats.org/officeDocument/2006/relationships/slideLayout" Target="../slideLayouts/slideLayout4.xml"/><Relationship Id="rId4" Type="http://schemas.openxmlformats.org/officeDocument/2006/relationships/image" Target="../media/image10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70.xml"/><Relationship Id="rId1" Type="http://schemas.openxmlformats.org/officeDocument/2006/relationships/slideLayout" Target="../slideLayouts/slideLayout4.xml"/><Relationship Id="rId5" Type="http://schemas.openxmlformats.org/officeDocument/2006/relationships/image" Target="../media/image105.png"/><Relationship Id="rId4" Type="http://schemas.openxmlformats.org/officeDocument/2006/relationships/image" Target="../media/image75.png"/></Relationships>
</file>

<file path=ppt/slides/_rels/slide7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72.xml"/><Relationship Id="rId1" Type="http://schemas.openxmlformats.org/officeDocument/2006/relationships/slideLayout" Target="../slideLayouts/slideLayout4.xml"/><Relationship Id="rId5" Type="http://schemas.openxmlformats.org/officeDocument/2006/relationships/image" Target="../media/image109.png"/><Relationship Id="rId4" Type="http://schemas.openxmlformats.org/officeDocument/2006/relationships/image" Target="../media/image97.gif"/></Relationships>
</file>

<file path=ppt/slides/_rels/slide7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4.xml"/><Relationship Id="rId1" Type="http://schemas.openxmlformats.org/officeDocument/2006/relationships/slideLayout" Target="../slideLayouts/slideLayout4.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76.xml"/><Relationship Id="rId1" Type="http://schemas.openxmlformats.org/officeDocument/2006/relationships/slideLayout" Target="../slideLayouts/slideLayout4.xml"/><Relationship Id="rId5" Type="http://schemas.openxmlformats.org/officeDocument/2006/relationships/image" Target="../media/image113.png"/><Relationship Id="rId4" Type="http://schemas.openxmlformats.org/officeDocument/2006/relationships/image" Target="../media/image112.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81.xml"/><Relationship Id="rId1" Type="http://schemas.openxmlformats.org/officeDocument/2006/relationships/slideLayout" Target="../slideLayouts/slideLayout4.xml"/><Relationship Id="rId4" Type="http://schemas.openxmlformats.org/officeDocument/2006/relationships/image" Target="../media/image117.png"/></Relationships>
</file>

<file path=ppt/slides/_rels/slide8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5.xml"/><Relationship Id="rId1" Type="http://schemas.openxmlformats.org/officeDocument/2006/relationships/slideLayout" Target="../slideLayouts/slideLayout4.xml"/><Relationship Id="rId5" Type="http://schemas.openxmlformats.org/officeDocument/2006/relationships/image" Target="../media/image45.png"/><Relationship Id="rId4" Type="http://schemas.openxmlformats.org/officeDocument/2006/relationships/image" Target="../media/image118.png"/></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6.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8" Type="http://schemas.openxmlformats.org/officeDocument/2006/relationships/hyperlink" Target="https://arxiv.org/pdf/2006.11477" TargetMode="External"/><Relationship Id="rId3" Type="http://schemas.openxmlformats.org/officeDocument/2006/relationships/hyperlink" Target="https://arxiv.org/abs/1609.03499" TargetMode="External"/><Relationship Id="rId7" Type="http://schemas.openxmlformats.org/officeDocument/2006/relationships/hyperlink" Target="https://arxiv.org/pdf/1611.00712" TargetMode="External"/><Relationship Id="rId12" Type="http://schemas.openxmlformats.org/officeDocument/2006/relationships/hyperlink" Target="https://arxiv.org/pdf/2110.13900" TargetMode="External"/><Relationship Id="rId2" Type="http://schemas.openxmlformats.org/officeDocument/2006/relationships/notesSlide" Target="../notesSlides/notesSlide89.xml"/><Relationship Id="rId1" Type="http://schemas.openxmlformats.org/officeDocument/2006/relationships/slideLayout" Target="../slideLayouts/slideLayout4.xml"/><Relationship Id="rId6" Type="http://schemas.openxmlformats.org/officeDocument/2006/relationships/hyperlink" Target="https://arxiv.org/pdf/1910.05453" TargetMode="External"/><Relationship Id="rId11" Type="http://schemas.openxmlformats.org/officeDocument/2006/relationships/hyperlink" Target="https://arxiv.org/pdf/2106.07447" TargetMode="External"/><Relationship Id="rId5" Type="http://schemas.openxmlformats.org/officeDocument/2006/relationships/hyperlink" Target="https://arxiv.org/pdf/1807.03748" TargetMode="External"/><Relationship Id="rId10" Type="http://schemas.openxmlformats.org/officeDocument/2006/relationships/hyperlink" Target="https://arxiv.org/pdf/1810.04805" TargetMode="External"/><Relationship Id="rId4" Type="http://schemas.openxmlformats.org/officeDocument/2006/relationships/hyperlink" Target="https://arxiv.org/pdf/1904.05862" TargetMode="External"/><Relationship Id="rId9" Type="http://schemas.openxmlformats.org/officeDocument/2006/relationships/hyperlink" Target="https://arxiv.org/pdf/1706.03762"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70DF5-1E68-28E6-FA72-42DCCE30BBCE}"/>
              </a:ext>
            </a:extLst>
          </p:cNvPr>
          <p:cNvSpPr>
            <a:spLocks noGrp="1"/>
          </p:cNvSpPr>
          <p:nvPr>
            <p:ph type="ctrTitle"/>
          </p:nvPr>
        </p:nvSpPr>
        <p:spPr>
          <a:xfrm>
            <a:off x="1524000" y="1041400"/>
            <a:ext cx="9144000" cy="2387600"/>
          </a:xfrm>
        </p:spPr>
        <p:txBody>
          <a:bodyPr/>
          <a:lstStyle/>
          <a:p>
            <a:r>
              <a:rPr lang="en-US" b="1" dirty="0"/>
              <a:t>MAAD: Week 3</a:t>
            </a:r>
            <a:br>
              <a:rPr lang="en-US" b="1" dirty="0"/>
            </a:br>
            <a:r>
              <a:rPr lang="en-US" sz="4400" dirty="0"/>
              <a:t>Self Supervised Models</a:t>
            </a:r>
            <a:endParaRPr lang="en-US" dirty="0"/>
          </a:p>
        </p:txBody>
      </p:sp>
      <p:sp>
        <p:nvSpPr>
          <p:cNvPr id="3" name="Subtitle 2">
            <a:extLst>
              <a:ext uri="{FF2B5EF4-FFF2-40B4-BE49-F238E27FC236}">
                <a16:creationId xmlns:a16="http://schemas.microsoft.com/office/drawing/2014/main" id="{8D326D92-D6A8-410E-FCD5-DC374783D580}"/>
              </a:ext>
            </a:extLst>
          </p:cNvPr>
          <p:cNvSpPr>
            <a:spLocks noGrp="1"/>
          </p:cNvSpPr>
          <p:nvPr>
            <p:ph type="subTitle" idx="1"/>
          </p:nvPr>
        </p:nvSpPr>
        <p:spPr>
          <a:xfrm>
            <a:off x="1524000" y="3521075"/>
            <a:ext cx="9144000" cy="1655762"/>
          </a:xfrm>
        </p:spPr>
        <p:txBody>
          <a:bodyPr/>
          <a:lstStyle/>
          <a:p>
            <a:r>
              <a:rPr lang="en-US" dirty="0"/>
              <a:t>July 25</a:t>
            </a:r>
            <a:r>
              <a:rPr lang="en-US" baseline="30000" dirty="0"/>
              <a:t>th</a:t>
            </a:r>
            <a:r>
              <a:rPr lang="en-US" dirty="0"/>
              <a:t>, 2026</a:t>
            </a:r>
          </a:p>
        </p:txBody>
      </p:sp>
    </p:spTree>
    <p:extLst>
      <p:ext uri="{BB962C8B-B14F-4D97-AF65-F5344CB8AC3E}">
        <p14:creationId xmlns:p14="http://schemas.microsoft.com/office/powerpoint/2010/main" val="1402802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35D08-95D5-CEFE-6C3B-11A4EC2364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183A53-56A2-E55B-5917-3AE7D860B261}"/>
              </a:ext>
            </a:extLst>
          </p:cNvPr>
          <p:cNvSpPr>
            <a:spLocks noGrp="1"/>
          </p:cNvSpPr>
          <p:nvPr>
            <p:ph type="title"/>
          </p:nvPr>
        </p:nvSpPr>
        <p:spPr/>
        <p:txBody>
          <a:bodyPr/>
          <a:lstStyle/>
          <a:p>
            <a:r>
              <a:rPr lang="en-US" dirty="0"/>
              <a:t>WaveNet</a:t>
            </a:r>
          </a:p>
        </p:txBody>
      </p:sp>
      <p:sp>
        <p:nvSpPr>
          <p:cNvPr id="4" name="Rectangle 3">
            <a:extLst>
              <a:ext uri="{FF2B5EF4-FFF2-40B4-BE49-F238E27FC236}">
                <a16:creationId xmlns:a16="http://schemas.microsoft.com/office/drawing/2014/main" id="{73CABFCE-0F6C-F1EA-7269-C11042A3F804}"/>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73BDA006-EEC2-7F47-D8B8-C3C460D47F9E}"/>
                  </a:ext>
                </a:extLst>
              </p:cNvPr>
              <p:cNvSpPr txBox="1"/>
              <p:nvPr/>
            </p:nvSpPr>
            <p:spPr>
              <a:xfrm>
                <a:off x="1334760" y="1509953"/>
                <a:ext cx="6572868" cy="2058256"/>
              </a:xfrm>
              <a:prstGeom prst="rect">
                <a:avLst/>
              </a:prstGeom>
              <a:noFill/>
            </p:spPr>
            <p:txBody>
              <a:bodyPr wrap="square" rtlCol="0">
                <a:spAutoFit/>
              </a:bodyPr>
              <a:lstStyle/>
              <a:p>
                <a:r>
                  <a:rPr lang="en-US" dirty="0"/>
                  <a:t>Before data enters the network, it is compressed with a </a:t>
                </a:r>
                <a14:m>
                  <m:oMath xmlns:m="http://schemas.openxmlformats.org/officeDocument/2006/math">
                    <m:r>
                      <m:rPr>
                        <m:sty m:val="p"/>
                      </m:rPr>
                      <a:rPr lang="en-US" b="0" i="1" smtClean="0">
                        <a:latin typeface="Cambria Math" panose="02040503050406030204" pitchFamily="18" charset="0"/>
                      </a:rPr>
                      <m:t>μ</m:t>
                    </m:r>
                  </m:oMath>
                </a14:m>
                <a:r>
                  <a:rPr lang="en-US" dirty="0"/>
                  <a:t>-law transformation and then quantized to to 256 bins:</a:t>
                </a:r>
              </a:p>
              <a:p>
                <a:endParaRPr lang="en-US" dirty="0"/>
              </a:p>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𝑓</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𝑡</m:t>
                              </m:r>
                            </m:sub>
                          </m:sSub>
                        </m:e>
                      </m:d>
                      <m:r>
                        <a:rPr lang="en-US" b="0" i="1" smtClean="0">
                          <a:latin typeface="Cambria Math" panose="02040503050406030204" pitchFamily="18" charset="0"/>
                        </a:rPr>
                        <m:t>=</m:t>
                      </m:r>
                      <m:r>
                        <m:rPr>
                          <m:nor/>
                        </m:rPr>
                        <a:rPr lang="en-US" b="0" i="0" smtClean="0">
                          <a:latin typeface="Cambria Math" panose="02040503050406030204" pitchFamily="18" charset="0"/>
                        </a:rPr>
                        <m:t>sign</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𝑡</m:t>
                              </m:r>
                            </m:sub>
                          </m:sSub>
                        </m:e>
                      </m:d>
                      <m:f>
                        <m:fPr>
                          <m:ctrlPr>
                            <a:rPr lang="en-US" b="0" i="1" smtClean="0">
                              <a:latin typeface="Cambria Math" panose="02040503050406030204" pitchFamily="18" charset="0"/>
                            </a:rPr>
                          </m:ctrlPr>
                        </m:fPr>
                        <m:num>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ln</m:t>
                              </m:r>
                            </m:fName>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𝜇</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𝑡</m:t>
                                          </m:r>
                                        </m:sub>
                                      </m:sSub>
                                    </m:e>
                                  </m:d>
                                </m:e>
                              </m:d>
                            </m:e>
                          </m:func>
                        </m:num>
                        <m:den>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ln</m:t>
                              </m:r>
                            </m:fName>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𝜇</m:t>
                                  </m:r>
                                </m:e>
                              </m:d>
                            </m:e>
                          </m:func>
                        </m:den>
                      </m:f>
                      <m:r>
                        <a:rPr lang="en-US" b="0" i="1" smtClean="0">
                          <a:latin typeface="Cambria Math" panose="02040503050406030204" pitchFamily="18" charset="0"/>
                        </a:rPr>
                        <m:t>,</m:t>
                      </m:r>
                    </m:oMath>
                  </m:oMathPara>
                </a14:m>
                <a:endParaRPr lang="en-US" dirty="0"/>
              </a:p>
              <a:p>
                <a:endParaRPr lang="en-US" dirty="0"/>
              </a:p>
              <a:p>
                <a:r>
                  <a:rPr lang="en-US" dirty="0"/>
                  <a:t>where </a:t>
                </a:r>
                <a14:m>
                  <m:oMath xmlns:m="http://schemas.openxmlformats.org/officeDocument/2006/math">
                    <m:r>
                      <a:rPr lang="en-US" b="0" i="0" smtClean="0">
                        <a:latin typeface="Cambria Math" panose="02040503050406030204" pitchFamily="18" charset="0"/>
                      </a:rPr>
                      <m:t>−1</m:t>
                    </m:r>
                    <m:r>
                      <a:rPr lang="en-US" b="0" i="1" smtClean="0">
                        <a:latin typeface="Cambria Math" panose="02040503050406030204" pitchFamily="18" charset="0"/>
                      </a:rPr>
                      <m:t>&lt;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𝑡</m:t>
                        </m:r>
                      </m:sub>
                    </m:sSub>
                    <m:r>
                      <a:rPr lang="en-US" b="0" i="1" smtClean="0">
                        <a:latin typeface="Cambria Math" panose="02040503050406030204" pitchFamily="18" charset="0"/>
                      </a:rPr>
                      <m:t>&lt;1</m:t>
                    </m:r>
                  </m:oMath>
                </a14:m>
                <a:r>
                  <a:rPr lang="en-US" dirty="0"/>
                  <a:t> and </a:t>
                </a:r>
                <a14:m>
                  <m:oMath xmlns:m="http://schemas.openxmlformats.org/officeDocument/2006/math">
                    <m:r>
                      <m:rPr>
                        <m:sty m:val="p"/>
                      </m:rPr>
                      <a:rPr lang="en-US" i="1" dirty="0" smtClean="0">
                        <a:latin typeface="Cambria Math" panose="02040503050406030204" pitchFamily="18" charset="0"/>
                      </a:rPr>
                      <m:t>μ</m:t>
                    </m:r>
                    <m:r>
                      <a:rPr lang="en-US" i="1" dirty="0" smtClean="0">
                        <a:latin typeface="Cambria Math" panose="02040503050406030204" pitchFamily="18" charset="0"/>
                      </a:rPr>
                      <m:t>=255.</m:t>
                    </m:r>
                  </m:oMath>
                </a14:m>
                <a:endParaRPr lang="en-US" dirty="0"/>
              </a:p>
            </p:txBody>
          </p:sp>
        </mc:Choice>
        <mc:Fallback xmlns="">
          <p:sp>
            <p:nvSpPr>
              <p:cNvPr id="3" name="TextBox 2">
                <a:extLst>
                  <a:ext uri="{FF2B5EF4-FFF2-40B4-BE49-F238E27FC236}">
                    <a16:creationId xmlns:a16="http://schemas.microsoft.com/office/drawing/2014/main" id="{73BDA006-EEC2-7F47-D8B8-C3C460D47F9E}"/>
                  </a:ext>
                </a:extLst>
              </p:cNvPr>
              <p:cNvSpPr txBox="1">
                <a:spLocks noRot="1" noChangeAspect="1" noMove="1" noResize="1" noEditPoints="1" noAdjustHandles="1" noChangeArrowheads="1" noChangeShapeType="1" noTextEdit="1"/>
              </p:cNvSpPr>
              <p:nvPr/>
            </p:nvSpPr>
            <p:spPr>
              <a:xfrm>
                <a:off x="1334760" y="1509953"/>
                <a:ext cx="6572868" cy="2058256"/>
              </a:xfrm>
              <a:prstGeom prst="rect">
                <a:avLst/>
              </a:prstGeom>
              <a:blipFill>
                <a:blip r:embed="rId3"/>
                <a:stretch>
                  <a:fillRect l="-772" t="-1852" b="-3704"/>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970FAF85-4B97-1BB3-0750-F6B64F4D899E}"/>
              </a:ext>
            </a:extLst>
          </p:cNvPr>
          <p:cNvPicPr>
            <a:picLocks noChangeAspect="1"/>
          </p:cNvPicPr>
          <p:nvPr/>
        </p:nvPicPr>
        <p:blipFill>
          <a:blip r:embed="rId4"/>
          <a:stretch>
            <a:fillRect/>
          </a:stretch>
        </p:blipFill>
        <p:spPr>
          <a:xfrm>
            <a:off x="1334760" y="3702271"/>
            <a:ext cx="7772400" cy="2790604"/>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E7FF71A-9152-AF5B-9830-36731BC29B0A}"/>
                  </a:ext>
                </a:extLst>
              </p:cNvPr>
              <p:cNvSpPr txBox="1"/>
              <p:nvPr/>
            </p:nvSpPr>
            <p:spPr>
              <a:xfrm>
                <a:off x="7479406" y="3517605"/>
                <a:ext cx="58276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h</m:t>
                          </m:r>
                        </m:e>
                        <m:sub>
                          <m:r>
                            <a:rPr lang="en-US" b="0" i="1" dirty="0" smtClean="0">
                              <a:latin typeface="Cambria Math" panose="02040503050406030204" pitchFamily="18" charset="0"/>
                            </a:rPr>
                            <m:t>256</m:t>
                          </m:r>
                        </m:sub>
                      </m:sSub>
                    </m:oMath>
                  </m:oMathPara>
                </a14:m>
                <a:endParaRPr lang="en-US" dirty="0"/>
              </a:p>
            </p:txBody>
          </p:sp>
        </mc:Choice>
        <mc:Fallback xmlns="">
          <p:sp>
            <p:nvSpPr>
              <p:cNvPr id="8" name="TextBox 7">
                <a:extLst>
                  <a:ext uri="{FF2B5EF4-FFF2-40B4-BE49-F238E27FC236}">
                    <a16:creationId xmlns:a16="http://schemas.microsoft.com/office/drawing/2014/main" id="{1E7FF71A-9152-AF5B-9830-36731BC29B0A}"/>
                  </a:ext>
                </a:extLst>
              </p:cNvPr>
              <p:cNvSpPr txBox="1">
                <a:spLocks noRot="1" noChangeAspect="1" noMove="1" noResize="1" noEditPoints="1" noAdjustHandles="1" noChangeArrowheads="1" noChangeShapeType="1" noTextEdit="1"/>
              </p:cNvSpPr>
              <p:nvPr/>
            </p:nvSpPr>
            <p:spPr>
              <a:xfrm>
                <a:off x="7479406" y="3517605"/>
                <a:ext cx="582769" cy="369332"/>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730327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DDC89-E499-3B2E-1A68-7DA7E3721B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9D11C6-2338-0AB8-93F3-0B3FE91D6976}"/>
              </a:ext>
            </a:extLst>
          </p:cNvPr>
          <p:cNvSpPr>
            <a:spLocks noGrp="1"/>
          </p:cNvSpPr>
          <p:nvPr>
            <p:ph type="title"/>
          </p:nvPr>
        </p:nvSpPr>
        <p:spPr/>
        <p:txBody>
          <a:bodyPr/>
          <a:lstStyle/>
          <a:p>
            <a:r>
              <a:rPr lang="en-US" dirty="0"/>
              <a:t>WaveNet</a:t>
            </a:r>
          </a:p>
        </p:txBody>
      </p:sp>
      <p:sp>
        <p:nvSpPr>
          <p:cNvPr id="4" name="Rectangle 3">
            <a:extLst>
              <a:ext uri="{FF2B5EF4-FFF2-40B4-BE49-F238E27FC236}">
                <a16:creationId xmlns:a16="http://schemas.microsoft.com/office/drawing/2014/main" id="{16E25CC2-A43F-0FCA-3108-3EA20A080A75}"/>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6" name="Picture 5">
            <a:extLst>
              <a:ext uri="{FF2B5EF4-FFF2-40B4-BE49-F238E27FC236}">
                <a16:creationId xmlns:a16="http://schemas.microsoft.com/office/drawing/2014/main" id="{6BA43908-646C-7371-6759-878543FC0C4C}"/>
              </a:ext>
            </a:extLst>
          </p:cNvPr>
          <p:cNvPicPr>
            <a:picLocks noChangeAspect="1"/>
          </p:cNvPicPr>
          <p:nvPr/>
        </p:nvPicPr>
        <p:blipFill>
          <a:blip r:embed="rId3"/>
          <a:stretch>
            <a:fillRect/>
          </a:stretch>
        </p:blipFill>
        <p:spPr>
          <a:xfrm>
            <a:off x="1334760" y="1509953"/>
            <a:ext cx="7772400" cy="2790604"/>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B021D73-0A5C-DD46-82C7-BED1F99D928A}"/>
                  </a:ext>
                </a:extLst>
              </p:cNvPr>
              <p:cNvSpPr txBox="1"/>
              <p:nvPr/>
            </p:nvSpPr>
            <p:spPr>
              <a:xfrm>
                <a:off x="7479406" y="1325287"/>
                <a:ext cx="58276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h</m:t>
                          </m:r>
                        </m:e>
                        <m:sub>
                          <m:r>
                            <a:rPr lang="en-US" b="0" i="1" dirty="0" smtClean="0">
                              <a:latin typeface="Cambria Math" panose="02040503050406030204" pitchFamily="18" charset="0"/>
                            </a:rPr>
                            <m:t>256</m:t>
                          </m:r>
                        </m:sub>
                      </m:sSub>
                    </m:oMath>
                  </m:oMathPara>
                </a14:m>
                <a:endParaRPr lang="en-US" dirty="0"/>
              </a:p>
            </p:txBody>
          </p:sp>
        </mc:Choice>
        <mc:Fallback xmlns="">
          <p:sp>
            <p:nvSpPr>
              <p:cNvPr id="8" name="TextBox 7">
                <a:extLst>
                  <a:ext uri="{FF2B5EF4-FFF2-40B4-BE49-F238E27FC236}">
                    <a16:creationId xmlns:a16="http://schemas.microsoft.com/office/drawing/2014/main" id="{AB021D73-0A5C-DD46-82C7-BED1F99D928A}"/>
                  </a:ext>
                </a:extLst>
              </p:cNvPr>
              <p:cNvSpPr txBox="1">
                <a:spLocks noRot="1" noChangeAspect="1" noMove="1" noResize="1" noEditPoints="1" noAdjustHandles="1" noChangeArrowheads="1" noChangeShapeType="1" noTextEdit="1"/>
              </p:cNvSpPr>
              <p:nvPr/>
            </p:nvSpPr>
            <p:spPr>
              <a:xfrm>
                <a:off x="7479406" y="1325287"/>
                <a:ext cx="582769"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3632FF1-3CE6-3C6C-2834-FFF6D209AA6D}"/>
                  </a:ext>
                </a:extLst>
              </p:cNvPr>
              <p:cNvSpPr txBox="1"/>
              <p:nvPr/>
            </p:nvSpPr>
            <p:spPr>
              <a:xfrm>
                <a:off x="1334760" y="4995580"/>
                <a:ext cx="7290256" cy="77104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𝑝</m:t>
                          </m:r>
                        </m:e>
                        <m:sub>
                          <m:r>
                            <a:rPr lang="en-US" b="0" i="1" dirty="0" smtClean="0">
                              <a:latin typeface="Cambria Math" panose="02040503050406030204" pitchFamily="18" charset="0"/>
                            </a:rPr>
                            <m:t>𝜃</m:t>
                          </m:r>
                          <m:d>
                            <m:dPr>
                              <m:ctrlPr>
                                <a:rPr lang="en-US" i="1" dirty="0" smtClean="0">
                                  <a:latin typeface="Cambria Math" panose="02040503050406030204" pitchFamily="18" charset="0"/>
                                </a:rPr>
                              </m:ctrlPr>
                            </m:dPr>
                            <m:e>
                              <m:sSub>
                                <m:sSubPr>
                                  <m:ctrlPr>
                                    <a:rPr lang="en-US" i="1" dirty="0" smtClean="0">
                                      <a:latin typeface="Cambria Math" panose="02040503050406030204" pitchFamily="18" charset="0"/>
                                    </a:rPr>
                                  </m:ctrlPr>
                                </m:sSubPr>
                                <m:e>
                                  <m:r>
                                    <m:rPr>
                                      <m:sty m:val="p"/>
                                    </m:rPr>
                                    <a:rPr lang="en-US" b="0" i="1" dirty="0" smtClean="0">
                                      <a:latin typeface="Cambria Math" panose="02040503050406030204" pitchFamily="18" charset="0"/>
                                    </a:rPr>
                                    <m:t>f</m:t>
                                  </m:r>
                                  <m:r>
                                    <a:rPr lang="en-US" b="0" i="1" dirty="0" smtClean="0">
                                      <a:latin typeface="Cambria Math" panose="02040503050406030204" pitchFamily="18" charset="0"/>
                                    </a:rPr>
                                    <m:t>(</m:t>
                                  </m:r>
                                  <m:r>
                                    <a:rPr lang="en-US" i="1" dirty="0" smtClean="0">
                                      <a:latin typeface="Cambria Math" panose="02040503050406030204" pitchFamily="18" charset="0"/>
                                    </a:rPr>
                                    <m:t>𝑥</m:t>
                                  </m:r>
                                </m:e>
                                <m:sub>
                                  <m:r>
                                    <a:rPr lang="en-US" i="1" dirty="0" smtClean="0">
                                      <a:latin typeface="Cambria Math" panose="02040503050406030204" pitchFamily="18" charset="0"/>
                                    </a:rPr>
                                    <m:t>𝑡</m:t>
                                  </m:r>
                                </m:sub>
                              </m:sSub>
                              <m:r>
                                <a:rPr lang="en-US" b="0" i="1" dirty="0" smtClean="0">
                                  <a:latin typeface="Cambria Math" panose="02040503050406030204" pitchFamily="18" charset="0"/>
                                </a:rPr>
                                <m:t>)=</m:t>
                              </m:r>
                              <m:r>
                                <m:rPr>
                                  <m:sty m:val="p"/>
                                </m:rPr>
                                <a:rPr lang="en-US" b="0" i="1" dirty="0" smtClean="0">
                                  <a:latin typeface="Cambria Math" panose="02040503050406030204" pitchFamily="18" charset="0"/>
                                </a:rPr>
                                <m:t>i</m:t>
                              </m:r>
                            </m:e>
                            <m:e>
                              <m:sSub>
                                <m:sSubPr>
                                  <m:ctrlPr>
                                    <a:rPr lang="en-US" i="1" dirty="0" smtClean="0">
                                      <a:latin typeface="Cambria Math" panose="02040503050406030204" pitchFamily="18" charset="0"/>
                                    </a:rPr>
                                  </m:ctrlPr>
                                </m:sSubPr>
                                <m:e>
                                  <m:r>
                                    <m:rPr>
                                      <m:sty m:val="p"/>
                                    </m:rPr>
                                    <a:rPr lang="en-US" b="0" i="1" dirty="0" smtClean="0">
                                      <a:latin typeface="Cambria Math" panose="02040503050406030204" pitchFamily="18" charset="0"/>
                                    </a:rPr>
                                    <m:t>f</m:t>
                                  </m:r>
                                  <m:r>
                                    <a:rPr lang="en-US" b="0" i="1" dirty="0" smtClean="0">
                                      <a:latin typeface="Cambria Math" panose="02040503050406030204" pitchFamily="18" charset="0"/>
                                    </a:rPr>
                                    <m:t>(</m:t>
                                  </m:r>
                                  <m:r>
                                    <a:rPr lang="en-US" i="1" dirty="0" smtClean="0">
                                      <a:latin typeface="Cambria Math" panose="02040503050406030204" pitchFamily="18" charset="0"/>
                                    </a:rPr>
                                    <m:t>𝑥</m:t>
                                  </m:r>
                                </m:e>
                                <m:sub>
                                  <m:r>
                                    <a:rPr lang="en-US" i="1" dirty="0" smtClean="0">
                                      <a:latin typeface="Cambria Math" panose="02040503050406030204" pitchFamily="18" charset="0"/>
                                    </a:rPr>
                                    <m:t>𝑡</m:t>
                                  </m:r>
                                  <m:r>
                                    <a:rPr lang="en-US" i="1" dirty="0" smtClean="0">
                                      <a:latin typeface="Cambria Math" panose="02040503050406030204" pitchFamily="18" charset="0"/>
                                    </a:rPr>
                                    <m:t>−</m:t>
                                  </m:r>
                                  <m:r>
                                    <a:rPr lang="en-US" i="1" dirty="0" smtClean="0">
                                      <a:latin typeface="Cambria Math" panose="02040503050406030204" pitchFamily="18" charset="0"/>
                                    </a:rPr>
                                    <m:t>𝑅</m:t>
                                  </m:r>
                                </m:sub>
                              </m:sSub>
                              <m:r>
                                <a:rPr lang="en-US" b="0" i="1" dirty="0" smtClean="0">
                                  <a:latin typeface="Cambria Math" panose="02040503050406030204" pitchFamily="18" charset="0"/>
                                </a:rPr>
                                <m:t>),…,</m:t>
                              </m:r>
                              <m:sSub>
                                <m:sSubPr>
                                  <m:ctrlPr>
                                    <a:rPr lang="en-US" i="1" dirty="0" smtClean="0">
                                      <a:latin typeface="Cambria Math" panose="02040503050406030204" pitchFamily="18" charset="0"/>
                                    </a:rPr>
                                  </m:ctrlPr>
                                </m:sSubPr>
                                <m:e>
                                  <m:r>
                                    <m:rPr>
                                      <m:sty m:val="p"/>
                                    </m:rPr>
                                    <a:rPr lang="en-US" b="0" i="1" dirty="0" smtClean="0">
                                      <a:latin typeface="Cambria Math" panose="02040503050406030204" pitchFamily="18" charset="0"/>
                                    </a:rPr>
                                    <m:t>f</m:t>
                                  </m:r>
                                  <m:r>
                                    <a:rPr lang="en-US" b="0" i="1" dirty="0" smtClean="0">
                                      <a:latin typeface="Cambria Math" panose="02040503050406030204" pitchFamily="18" charset="0"/>
                                    </a:rPr>
                                    <m:t>(</m:t>
                                  </m:r>
                                  <m:r>
                                    <a:rPr lang="en-US" i="1" dirty="0" smtClean="0">
                                      <a:latin typeface="Cambria Math" panose="02040503050406030204" pitchFamily="18" charset="0"/>
                                    </a:rPr>
                                    <m:t>𝑥</m:t>
                                  </m:r>
                                </m:e>
                                <m:sub>
                                  <m:r>
                                    <a:rPr lang="en-US" i="1" dirty="0" smtClean="0">
                                      <a:latin typeface="Cambria Math" panose="02040503050406030204" pitchFamily="18" charset="0"/>
                                    </a:rPr>
                                    <m:t>𝑡</m:t>
                                  </m:r>
                                  <m:r>
                                    <a:rPr lang="en-US" i="1" dirty="0" smtClean="0">
                                      <a:latin typeface="Cambria Math" panose="02040503050406030204" pitchFamily="18" charset="0"/>
                                    </a:rPr>
                                    <m:t>−1</m:t>
                                  </m:r>
                                </m:sub>
                              </m:sSub>
                              <m:r>
                                <a:rPr lang="en-US" b="0" i="1" dirty="0" smtClean="0">
                                  <a:latin typeface="Cambria Math" panose="02040503050406030204" pitchFamily="18" charset="0"/>
                                </a:rPr>
                                <m:t>)</m:t>
                              </m:r>
                            </m:e>
                          </m:d>
                        </m:sub>
                      </m:sSub>
                      <m:r>
                        <a:rPr lang="en-US" i="1" dirty="0" smtClean="0">
                          <a:latin typeface="Cambria Math" panose="02040503050406030204" pitchFamily="18" charset="0"/>
                        </a:rPr>
                        <m:t>=</m:t>
                      </m:r>
                      <m:f>
                        <m:fPr>
                          <m:ctrlPr>
                            <a:rPr lang="en-US" i="1" dirty="0" smtClean="0">
                              <a:latin typeface="Cambria Math" panose="02040503050406030204" pitchFamily="18" charset="0"/>
                            </a:rPr>
                          </m:ctrlPr>
                        </m:fPr>
                        <m:num>
                          <m:sSup>
                            <m:sSupPr>
                              <m:ctrlPr>
                                <a:rPr lang="en-US" i="1" dirty="0" smtClean="0">
                                  <a:latin typeface="Cambria Math" panose="02040503050406030204" pitchFamily="18" charset="0"/>
                                </a:rPr>
                              </m:ctrlPr>
                            </m:sSupPr>
                            <m:e>
                              <m:r>
                                <a:rPr lang="en-US" i="1" dirty="0" smtClean="0">
                                  <a:latin typeface="Cambria Math" panose="02040503050406030204" pitchFamily="18" charset="0"/>
                                </a:rPr>
                                <m:t>𝑒</m:t>
                              </m:r>
                            </m:e>
                            <m:sup>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h</m:t>
                                  </m:r>
                                </m:e>
                                <m:sub>
                                  <m:r>
                                    <a:rPr lang="en-US" b="0" i="1" dirty="0" smtClean="0">
                                      <a:latin typeface="Cambria Math" panose="02040503050406030204" pitchFamily="18" charset="0"/>
                                    </a:rPr>
                                    <m:t>𝑖</m:t>
                                  </m:r>
                                </m:sub>
                              </m:sSub>
                            </m:sup>
                          </m:sSup>
                        </m:num>
                        <m:den>
                          <m:nary>
                            <m:naryPr>
                              <m:chr m:val="∑"/>
                              <m:ctrlPr>
                                <a:rPr lang="en-US" b="0" i="1" dirty="0" smtClean="0">
                                  <a:latin typeface="Cambria Math" panose="02040503050406030204" pitchFamily="18" charset="0"/>
                                </a:rPr>
                              </m:ctrlPr>
                            </m:naryPr>
                            <m:sub>
                              <m:r>
                                <a:rPr lang="en-US" i="1" dirty="0" smtClean="0">
                                  <a:latin typeface="Cambria Math" panose="02040503050406030204" pitchFamily="18" charset="0"/>
                                </a:rPr>
                                <m:t>𝑗</m:t>
                              </m:r>
                              <m:r>
                                <a:rPr lang="en-US" i="1" dirty="0" smtClean="0">
                                  <a:latin typeface="Cambria Math" panose="02040503050406030204" pitchFamily="18" charset="0"/>
                                </a:rPr>
                                <m:t>=1</m:t>
                              </m:r>
                            </m:sub>
                            <m:sup>
                              <m:r>
                                <a:rPr lang="en-US" b="0" i="1" dirty="0" smtClean="0">
                                  <a:latin typeface="Cambria Math" panose="02040503050406030204" pitchFamily="18" charset="0"/>
                                </a:rPr>
                                <m:t>256</m:t>
                              </m:r>
                            </m:sup>
                            <m:e>
                              <m:sSup>
                                <m:sSupPr>
                                  <m:ctrlPr>
                                    <a:rPr lang="en-US" b="0" i="1" dirty="0" smtClean="0">
                                      <a:latin typeface="Cambria Math" panose="02040503050406030204" pitchFamily="18" charset="0"/>
                                    </a:rPr>
                                  </m:ctrlPr>
                                </m:sSupPr>
                                <m:e>
                                  <m:r>
                                    <a:rPr lang="en-US" i="1" dirty="0" smtClean="0">
                                      <a:latin typeface="Cambria Math" panose="02040503050406030204" pitchFamily="18" charset="0"/>
                                    </a:rPr>
                                    <m:t>𝑒</m:t>
                                  </m:r>
                                </m:e>
                                <m:sup>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h</m:t>
                                      </m:r>
                                    </m:e>
                                    <m:sub>
                                      <m:r>
                                        <a:rPr lang="en-US" i="1" dirty="0" smtClean="0">
                                          <a:latin typeface="Cambria Math" panose="02040503050406030204" pitchFamily="18" charset="0"/>
                                        </a:rPr>
                                        <m:t>𝑗</m:t>
                                      </m:r>
                                    </m:sub>
                                  </m:sSub>
                                </m:sup>
                              </m:sSup>
                            </m:e>
                          </m:nary>
                        </m:den>
                      </m:f>
                      <m:r>
                        <a:rPr lang="en-US" b="0" i="1" dirty="0" smtClean="0">
                          <a:latin typeface="Cambria Math" panose="02040503050406030204" pitchFamily="18" charset="0"/>
                        </a:rPr>
                        <m:t>, ∃</m:t>
                      </m:r>
                      <m:r>
                        <a:rPr lang="en-US" b="0" i="1" dirty="0" smtClean="0">
                          <a:latin typeface="Cambria Math" panose="02040503050406030204" pitchFamily="18" charset="0"/>
                        </a:rPr>
                        <m:t>𝑖</m:t>
                      </m:r>
                      <m:r>
                        <a:rPr lang="en-US" b="0" i="1" dirty="0" smtClean="0">
                          <a:latin typeface="Cambria Math" panose="02040503050406030204" pitchFamily="18" charset="0"/>
                        </a:rPr>
                        <m:t>∈{1, 2, …256}</m:t>
                      </m:r>
                    </m:oMath>
                  </m:oMathPara>
                </a14:m>
                <a:endParaRPr lang="en-US" dirty="0"/>
              </a:p>
            </p:txBody>
          </p:sp>
        </mc:Choice>
        <mc:Fallback xmlns="">
          <p:sp>
            <p:nvSpPr>
              <p:cNvPr id="5" name="TextBox 4">
                <a:extLst>
                  <a:ext uri="{FF2B5EF4-FFF2-40B4-BE49-F238E27FC236}">
                    <a16:creationId xmlns:a16="http://schemas.microsoft.com/office/drawing/2014/main" id="{23632FF1-3CE6-3C6C-2834-FFF6D209AA6D}"/>
                  </a:ext>
                </a:extLst>
              </p:cNvPr>
              <p:cNvSpPr txBox="1">
                <a:spLocks noRot="1" noChangeAspect="1" noMove="1" noResize="1" noEditPoints="1" noAdjustHandles="1" noChangeArrowheads="1" noChangeShapeType="1" noTextEdit="1"/>
              </p:cNvSpPr>
              <p:nvPr/>
            </p:nvSpPr>
            <p:spPr>
              <a:xfrm>
                <a:off x="1334760" y="4995580"/>
                <a:ext cx="7290256" cy="771045"/>
              </a:xfrm>
              <a:prstGeom prst="rect">
                <a:avLst/>
              </a:prstGeom>
              <a:blipFill>
                <a:blip r:embed="rId5"/>
                <a:stretch>
                  <a:fillRect t="-8065" b="-75806"/>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93C73AE8-B6F9-05AA-C019-D4258C49D6E5}"/>
              </a:ext>
            </a:extLst>
          </p:cNvPr>
          <p:cNvSpPr txBox="1"/>
          <p:nvPr/>
        </p:nvSpPr>
        <p:spPr>
          <a:xfrm>
            <a:off x="1334760" y="4626248"/>
            <a:ext cx="7191054" cy="369332"/>
          </a:xfrm>
          <a:prstGeom prst="rect">
            <a:avLst/>
          </a:prstGeom>
          <a:noFill/>
        </p:spPr>
        <p:txBody>
          <a:bodyPr wrap="square" rtlCol="0">
            <a:spAutoFit/>
          </a:bodyPr>
          <a:lstStyle/>
          <a:p>
            <a:r>
              <a:rPr lang="en-US" dirty="0"/>
              <a:t>We can now define our conditional distribution as:</a:t>
            </a:r>
          </a:p>
        </p:txBody>
      </p:sp>
    </p:spTree>
    <p:extLst>
      <p:ext uri="{BB962C8B-B14F-4D97-AF65-F5344CB8AC3E}">
        <p14:creationId xmlns:p14="http://schemas.microsoft.com/office/powerpoint/2010/main" val="915590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F25AD-48ED-13AD-A4D4-3E7F7E424D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2A343-4F50-9D1B-8BF0-5017E636472E}"/>
              </a:ext>
            </a:extLst>
          </p:cNvPr>
          <p:cNvSpPr>
            <a:spLocks noGrp="1"/>
          </p:cNvSpPr>
          <p:nvPr>
            <p:ph type="title"/>
          </p:nvPr>
        </p:nvSpPr>
        <p:spPr/>
        <p:txBody>
          <a:bodyPr/>
          <a:lstStyle/>
          <a:p>
            <a:r>
              <a:rPr lang="en-US" dirty="0"/>
              <a:t>WaveNet</a:t>
            </a:r>
          </a:p>
        </p:txBody>
      </p:sp>
      <p:sp>
        <p:nvSpPr>
          <p:cNvPr id="4" name="Rectangle 3">
            <a:extLst>
              <a:ext uri="{FF2B5EF4-FFF2-40B4-BE49-F238E27FC236}">
                <a16:creationId xmlns:a16="http://schemas.microsoft.com/office/drawing/2014/main" id="{EF7C507C-343B-84AB-17EF-6D11DFA583B1}"/>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0AE14D4-CFE7-F79A-CDF4-3B3865953837}"/>
                  </a:ext>
                </a:extLst>
              </p:cNvPr>
              <p:cNvSpPr txBox="1"/>
              <p:nvPr/>
            </p:nvSpPr>
            <p:spPr>
              <a:xfrm>
                <a:off x="1321881" y="2060020"/>
                <a:ext cx="6895362" cy="132504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b="0" i="1" dirty="0" smtClean="0">
                              <a:latin typeface="Cambria Math" panose="02040503050406030204" pitchFamily="18" charset="0"/>
                            </a:rPr>
                          </m:ctrlPr>
                        </m:sSub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𝜋</m:t>
                              </m:r>
                            </m:e>
                            <m:sub>
                              <m:r>
                                <a:rPr lang="en-US" b="0" i="1" dirty="0" smtClean="0">
                                  <a:latin typeface="Cambria Math" panose="02040503050406030204" pitchFamily="18" charset="0"/>
                                </a:rPr>
                                <m:t>𝑡</m:t>
                              </m:r>
                              <m:r>
                                <a:rPr lang="en-US" b="0" i="1" dirty="0" smtClean="0">
                                  <a:latin typeface="Cambria Math" panose="02040503050406030204" pitchFamily="18" charset="0"/>
                                </a:rPr>
                                <m:t>,</m:t>
                              </m:r>
                              <m:r>
                                <a:rPr lang="en-US" b="0" i="1" dirty="0" smtClean="0">
                                  <a:latin typeface="Cambria Math" panose="02040503050406030204" pitchFamily="18" charset="0"/>
                                </a:rPr>
                                <m:t>𝜃</m:t>
                              </m:r>
                            </m:sub>
                          </m:sSub>
                          <m:r>
                            <a:rPr lang="en-US" b="0" i="1" dirty="0" smtClean="0">
                              <a:latin typeface="Cambria Math" panose="02040503050406030204" pitchFamily="18" charset="0"/>
                            </a:rPr>
                            <m:t>=</m:t>
                          </m:r>
                          <m:r>
                            <a:rPr lang="en-US" i="1" dirty="0" smtClean="0">
                              <a:latin typeface="Cambria Math" panose="02040503050406030204" pitchFamily="18" charset="0"/>
                            </a:rPr>
                            <m:t>𝑝</m:t>
                          </m:r>
                        </m:e>
                        <m:sub>
                          <m:r>
                            <a:rPr lang="en-US" b="0" i="1" dirty="0" smtClean="0">
                              <a:latin typeface="Cambria Math" panose="02040503050406030204" pitchFamily="18" charset="0"/>
                            </a:rPr>
                            <m:t>𝜃</m:t>
                          </m:r>
                          <m:d>
                            <m:dPr>
                              <m:ctrlPr>
                                <a:rPr lang="en-US" i="1" dirty="0" smtClean="0">
                                  <a:latin typeface="Cambria Math" panose="02040503050406030204" pitchFamily="18" charset="0"/>
                                </a:rPr>
                              </m:ctrlPr>
                            </m:dPr>
                            <m:e>
                              <m:r>
                                <m:rPr>
                                  <m:sty m:val="p"/>
                                </m:rPr>
                                <a:rPr lang="en-US" b="0" i="1" dirty="0" smtClean="0">
                                  <a:latin typeface="Cambria Math" panose="02040503050406030204" pitchFamily="18" charset="0"/>
                                </a:rPr>
                                <m:t>f</m:t>
                              </m:r>
                              <m:r>
                                <a:rPr lang="en-US" b="0" i="1" dirty="0" smtClean="0">
                                  <a:latin typeface="Cambria Math" panose="02040503050406030204" pitchFamily="18" charset="0"/>
                                </a:rPr>
                                <m:t>(</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𝑥</m:t>
                                  </m:r>
                                </m:e>
                                <m:sub>
                                  <m:r>
                                    <a:rPr lang="en-US" i="1" dirty="0" smtClean="0">
                                      <a:latin typeface="Cambria Math" panose="02040503050406030204" pitchFamily="18" charset="0"/>
                                    </a:rPr>
                                    <m:t>𝑡</m:t>
                                  </m:r>
                                </m:sub>
                              </m:sSub>
                              <m:r>
                                <a:rPr lang="en-US" b="0" i="1" dirty="0" smtClean="0">
                                  <a:latin typeface="Cambria Math" panose="02040503050406030204" pitchFamily="18" charset="0"/>
                                </a:rPr>
                                <m:t>=</m:t>
                              </m:r>
                              <m:r>
                                <m:rPr>
                                  <m:sty m:val="p"/>
                                </m:rPr>
                                <a:rPr lang="en-US" b="0" i="1" dirty="0" smtClean="0">
                                  <a:latin typeface="Cambria Math" panose="02040503050406030204" pitchFamily="18" charset="0"/>
                                </a:rPr>
                                <m:t>i</m:t>
                              </m:r>
                              <m:r>
                                <a:rPr lang="en-US" b="0" i="1" dirty="0" smtClean="0">
                                  <a:latin typeface="Cambria Math" panose="02040503050406030204" pitchFamily="18" charset="0"/>
                                </a:rPr>
                                <m:t>)</m:t>
                              </m:r>
                            </m:e>
                            <m:e>
                              <m:r>
                                <m:rPr>
                                  <m:sty m:val="p"/>
                                </m:rPr>
                                <a:rPr lang="en-US" b="0" i="1" dirty="0" smtClean="0">
                                  <a:latin typeface="Cambria Math" panose="02040503050406030204" pitchFamily="18" charset="0"/>
                                </a:rPr>
                                <m:t>f</m:t>
                              </m:r>
                              <m:r>
                                <a:rPr lang="en-US" b="0" i="1" dirty="0" smtClean="0">
                                  <a:latin typeface="Cambria Math" panose="02040503050406030204" pitchFamily="18" charset="0"/>
                                </a:rPr>
                                <m:t>(</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𝑥</m:t>
                                  </m:r>
                                </m:e>
                                <m:sub>
                                  <m:r>
                                    <a:rPr lang="en-US" i="1" dirty="0" smtClean="0">
                                      <a:latin typeface="Cambria Math" panose="02040503050406030204" pitchFamily="18" charset="0"/>
                                    </a:rPr>
                                    <m:t>𝑡</m:t>
                                  </m:r>
                                  <m:r>
                                    <a:rPr lang="en-US" i="1" dirty="0" smtClean="0">
                                      <a:latin typeface="Cambria Math" panose="02040503050406030204" pitchFamily="18" charset="0"/>
                                    </a:rPr>
                                    <m:t>−</m:t>
                                  </m:r>
                                  <m:r>
                                    <a:rPr lang="en-US" i="1" dirty="0" smtClean="0">
                                      <a:latin typeface="Cambria Math" panose="02040503050406030204" pitchFamily="18" charset="0"/>
                                    </a:rPr>
                                    <m:t>𝑅</m:t>
                                  </m:r>
                                </m:sub>
                              </m:sSub>
                              <m:r>
                                <a:rPr lang="en-US" b="0" i="1" dirty="0" smtClean="0">
                                  <a:latin typeface="Cambria Math" panose="02040503050406030204" pitchFamily="18" charset="0"/>
                                </a:rPr>
                                <m:t>),…,</m:t>
                              </m:r>
                              <m:r>
                                <m:rPr>
                                  <m:sty m:val="p"/>
                                </m:rPr>
                                <a:rPr lang="en-US" b="0" i="1" dirty="0" smtClean="0">
                                  <a:latin typeface="Cambria Math" panose="02040503050406030204" pitchFamily="18" charset="0"/>
                                </a:rPr>
                                <m:t>f</m:t>
                              </m:r>
                              <m:r>
                                <a:rPr lang="en-US" b="0" i="1" dirty="0" smtClean="0">
                                  <a:latin typeface="Cambria Math" panose="02040503050406030204" pitchFamily="18" charset="0"/>
                                </a:rPr>
                                <m:t>(</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𝑥</m:t>
                                  </m:r>
                                </m:e>
                                <m:sub>
                                  <m:r>
                                    <a:rPr lang="en-US" i="1" dirty="0" smtClean="0">
                                      <a:latin typeface="Cambria Math" panose="02040503050406030204" pitchFamily="18" charset="0"/>
                                    </a:rPr>
                                    <m:t>𝑡</m:t>
                                  </m:r>
                                  <m:r>
                                    <a:rPr lang="en-US" i="1" dirty="0" smtClean="0">
                                      <a:latin typeface="Cambria Math" panose="02040503050406030204" pitchFamily="18" charset="0"/>
                                    </a:rPr>
                                    <m:t>−1</m:t>
                                  </m:r>
                                </m:sub>
                              </m:sSub>
                              <m:r>
                                <a:rPr lang="en-US" b="0" i="1" dirty="0" smtClean="0">
                                  <a:latin typeface="Cambria Math" panose="02040503050406030204" pitchFamily="18" charset="0"/>
                                </a:rPr>
                                <m:t>)</m:t>
                              </m:r>
                            </m:e>
                          </m:d>
                        </m:sub>
                      </m:sSub>
                      <m:r>
                        <a:rPr lang="en-US" i="1" dirty="0" smtClean="0">
                          <a:latin typeface="Cambria Math" panose="02040503050406030204" pitchFamily="18" charset="0"/>
                        </a:rPr>
                        <m:t>=</m:t>
                      </m:r>
                      <m:f>
                        <m:fPr>
                          <m:ctrlPr>
                            <a:rPr lang="en-US" i="1" dirty="0" smtClean="0">
                              <a:latin typeface="Cambria Math" panose="02040503050406030204" pitchFamily="18" charset="0"/>
                            </a:rPr>
                          </m:ctrlPr>
                        </m:fPr>
                        <m:num>
                          <m:sSup>
                            <m:sSupPr>
                              <m:ctrlPr>
                                <a:rPr lang="en-US" i="1" dirty="0" smtClean="0">
                                  <a:latin typeface="Cambria Math" panose="02040503050406030204" pitchFamily="18" charset="0"/>
                                </a:rPr>
                              </m:ctrlPr>
                            </m:sSupPr>
                            <m:e>
                              <m:r>
                                <a:rPr lang="en-US" i="1" dirty="0" smtClean="0">
                                  <a:latin typeface="Cambria Math" panose="02040503050406030204" pitchFamily="18" charset="0"/>
                                </a:rPr>
                                <m:t>𝑒</m:t>
                              </m:r>
                            </m:e>
                            <m:sup>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h</m:t>
                                  </m:r>
                                </m:e>
                                <m:sub>
                                  <m:r>
                                    <a:rPr lang="en-US" b="0" i="1" dirty="0" smtClean="0">
                                      <a:latin typeface="Cambria Math" panose="02040503050406030204" pitchFamily="18" charset="0"/>
                                    </a:rPr>
                                    <m:t>𝑖</m:t>
                                  </m:r>
                                </m:sub>
                              </m:sSub>
                            </m:sup>
                          </m:sSup>
                        </m:num>
                        <m:den>
                          <m:nary>
                            <m:naryPr>
                              <m:chr m:val="∑"/>
                              <m:ctrlPr>
                                <a:rPr lang="en-US" b="0" i="1" dirty="0" smtClean="0">
                                  <a:latin typeface="Cambria Math" panose="02040503050406030204" pitchFamily="18" charset="0"/>
                                </a:rPr>
                              </m:ctrlPr>
                            </m:naryPr>
                            <m:sub>
                              <m:r>
                                <a:rPr lang="en-US" i="1" dirty="0" smtClean="0">
                                  <a:latin typeface="Cambria Math" panose="02040503050406030204" pitchFamily="18" charset="0"/>
                                </a:rPr>
                                <m:t>𝑗</m:t>
                              </m:r>
                              <m:r>
                                <a:rPr lang="en-US" i="1" dirty="0" smtClean="0">
                                  <a:latin typeface="Cambria Math" panose="02040503050406030204" pitchFamily="18" charset="0"/>
                                </a:rPr>
                                <m:t>=1</m:t>
                              </m:r>
                            </m:sub>
                            <m:sup>
                              <m:r>
                                <a:rPr lang="en-US" b="0" i="1" dirty="0" smtClean="0">
                                  <a:latin typeface="Cambria Math" panose="02040503050406030204" pitchFamily="18" charset="0"/>
                                </a:rPr>
                                <m:t>256</m:t>
                              </m:r>
                            </m:sup>
                            <m:e>
                              <m:sSup>
                                <m:sSupPr>
                                  <m:ctrlPr>
                                    <a:rPr lang="en-US" b="0" i="1" dirty="0" smtClean="0">
                                      <a:latin typeface="Cambria Math" panose="02040503050406030204" pitchFamily="18" charset="0"/>
                                    </a:rPr>
                                  </m:ctrlPr>
                                </m:sSupPr>
                                <m:e>
                                  <m:r>
                                    <a:rPr lang="en-US" i="1" dirty="0" smtClean="0">
                                      <a:latin typeface="Cambria Math" panose="02040503050406030204" pitchFamily="18" charset="0"/>
                                    </a:rPr>
                                    <m:t>𝑒</m:t>
                                  </m:r>
                                </m:e>
                                <m:sup>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h</m:t>
                                      </m:r>
                                    </m:e>
                                    <m:sub>
                                      <m:r>
                                        <a:rPr lang="en-US" i="1" dirty="0" smtClean="0">
                                          <a:latin typeface="Cambria Math" panose="02040503050406030204" pitchFamily="18" charset="0"/>
                                        </a:rPr>
                                        <m:t>𝑗</m:t>
                                      </m:r>
                                    </m:sub>
                                  </m:sSub>
                                </m:sup>
                              </m:sSup>
                            </m:e>
                          </m:nary>
                        </m:den>
                      </m:f>
                      <m:r>
                        <a:rPr lang="en-US" b="0" i="1" dirty="0" smtClean="0">
                          <a:latin typeface="Cambria Math" panose="02040503050406030204" pitchFamily="18" charset="0"/>
                        </a:rPr>
                        <m:t>,∃</m:t>
                      </m:r>
                      <m:r>
                        <a:rPr lang="en-US" b="0" i="1" dirty="0" smtClean="0">
                          <a:latin typeface="Cambria Math" panose="02040503050406030204" pitchFamily="18" charset="0"/>
                        </a:rPr>
                        <m:t>𝑖</m:t>
                      </m:r>
                      <m:r>
                        <a:rPr lang="en-US" b="0" i="1" dirty="0" smtClean="0">
                          <a:latin typeface="Cambria Math" panose="02040503050406030204" pitchFamily="18" charset="0"/>
                        </a:rPr>
                        <m:t>∈</m:t>
                      </m:r>
                      <m:r>
                        <m:rPr>
                          <m:lit/>
                        </m:rPr>
                        <a:rPr lang="en-US" b="0" i="1" dirty="0" smtClean="0">
                          <a:latin typeface="Cambria Math" panose="02040503050406030204" pitchFamily="18" charset="0"/>
                        </a:rPr>
                        <m:t>{</m:t>
                      </m:r>
                      <m:r>
                        <a:rPr lang="en-US" b="0" i="1" dirty="0" smtClean="0">
                          <a:latin typeface="Cambria Math" panose="02040503050406030204" pitchFamily="18" charset="0"/>
                        </a:rPr>
                        <m:t>1,2,…256</m:t>
                      </m:r>
                      <m:r>
                        <m:rPr>
                          <m:lit/>
                        </m:rPr>
                        <a:rPr lang="en-US" b="0" i="1" dirty="0" smtClean="0">
                          <a:latin typeface="Cambria Math" panose="02040503050406030204" pitchFamily="18" charset="0"/>
                        </a:rPr>
                        <m:t>}</m:t>
                      </m:r>
                    </m:oMath>
                  </m:oMathPara>
                </a14:m>
                <a:endParaRPr lang="en-US" b="0" i="1" dirty="0">
                  <a:latin typeface="Cambria Math" panose="02040503050406030204" pitchFamily="18" charset="0"/>
                </a:endParaRPr>
              </a:p>
              <a:p>
                <a:endParaRPr lang="en-US"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q</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m:rPr>
                          <m:lit/>
                        </m:rPr>
                        <a:rPr lang="en-US" b="0" i="1" smtClean="0">
                          <a:latin typeface="Cambria Math" panose="02040503050406030204" pitchFamily="18" charset="0"/>
                        </a:rPr>
                        <m:t>{</m:t>
                      </m:r>
                      <m:r>
                        <a:rPr lang="en-US" b="0" i="1" smtClean="0">
                          <a:latin typeface="Cambria Math" panose="02040503050406030204" pitchFamily="18" charset="0"/>
                        </a:rPr>
                        <m:t>1,…,256</m:t>
                      </m:r>
                      <m:r>
                        <m:rPr>
                          <m:lit/>
                        </m:rPr>
                        <a:rPr lang="en-US" b="0" i="1" smtClean="0">
                          <a:latin typeface="Cambria Math" panose="02040503050406030204" pitchFamily="18" charset="0"/>
                        </a:rPr>
                        <m:t>}</m:t>
                      </m:r>
                    </m:oMath>
                  </m:oMathPara>
                </a14:m>
                <a:endParaRPr lang="en-US" dirty="0"/>
              </a:p>
            </p:txBody>
          </p:sp>
        </mc:Choice>
        <mc:Fallback xmlns="">
          <p:sp>
            <p:nvSpPr>
              <p:cNvPr id="5" name="TextBox 4">
                <a:extLst>
                  <a:ext uri="{FF2B5EF4-FFF2-40B4-BE49-F238E27FC236}">
                    <a16:creationId xmlns:a16="http://schemas.microsoft.com/office/drawing/2014/main" id="{30AE14D4-CFE7-F79A-CDF4-3B3865953837}"/>
                  </a:ext>
                </a:extLst>
              </p:cNvPr>
              <p:cNvSpPr txBox="1">
                <a:spLocks noRot="1" noChangeAspect="1" noMove="1" noResize="1" noEditPoints="1" noAdjustHandles="1" noChangeArrowheads="1" noChangeShapeType="1" noTextEdit="1"/>
              </p:cNvSpPr>
              <p:nvPr/>
            </p:nvSpPr>
            <p:spPr>
              <a:xfrm>
                <a:off x="1321881" y="2060020"/>
                <a:ext cx="6895362" cy="1325043"/>
              </a:xfrm>
              <a:prstGeom prst="rect">
                <a:avLst/>
              </a:prstGeom>
              <a:blipFill>
                <a:blip r:embed="rId3"/>
                <a:stretch>
                  <a:fillRect t="-4762" b="-3810"/>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DC1C0291-EF2D-F8AE-C865-CA4695976424}"/>
              </a:ext>
            </a:extLst>
          </p:cNvPr>
          <p:cNvSpPr txBox="1"/>
          <p:nvPr/>
        </p:nvSpPr>
        <p:spPr>
          <a:xfrm>
            <a:off x="1321881" y="1690688"/>
            <a:ext cx="7191054" cy="369332"/>
          </a:xfrm>
          <a:prstGeom prst="rect">
            <a:avLst/>
          </a:prstGeom>
          <a:noFill/>
        </p:spPr>
        <p:txBody>
          <a:bodyPr wrap="square" rtlCol="0">
            <a:spAutoFit/>
          </a:bodyPr>
          <a:lstStyle/>
          <a:p>
            <a:r>
              <a:rPr lang="en-US" dirty="0"/>
              <a:t>We can now define our conditional distribution as:</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9DBE381-191F-295F-9FAF-5F4BC62F73D9}"/>
                  </a:ext>
                </a:extLst>
              </p:cNvPr>
              <p:cNvSpPr txBox="1"/>
              <p:nvPr/>
            </p:nvSpPr>
            <p:spPr>
              <a:xfrm>
                <a:off x="1321881" y="3874651"/>
                <a:ext cx="7191054" cy="1477328"/>
              </a:xfrm>
              <a:prstGeom prst="rect">
                <a:avLst/>
              </a:prstGeom>
              <a:noFill/>
            </p:spPr>
            <p:txBody>
              <a:bodyPr wrap="square" rtlCol="0">
                <a:spAutoFit/>
              </a:bodyPr>
              <a:lstStyle/>
              <a:p>
                <a:r>
                  <a:rPr lang="en-US" dirty="0"/>
                  <a:t>The objective function is now simply:</a:t>
                </a:r>
              </a:p>
              <a:p>
                <a:endParaRPr lang="en-US" dirty="0"/>
              </a:p>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𝑡</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𝜃</m:t>
                          </m:r>
                        </m:e>
                      </m:d>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𝜃</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m:rPr>
                                  <m:sty m:val="p"/>
                                </m:rPr>
                                <a:rPr lang="en-US" b="0" i="1" smtClean="0">
                                  <a:latin typeface="Cambria Math" panose="02040503050406030204" pitchFamily="18" charset="0"/>
                                </a:rPr>
                                <m:t>i</m:t>
                              </m:r>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𝑅</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𝑡</m:t>
                                  </m:r>
                                  <m:r>
                                    <a:rPr lang="en-US" b="0" i="1" smtClean="0">
                                      <a:latin typeface="Cambria Math" panose="02040503050406030204" pitchFamily="18" charset="0"/>
                                    </a:rPr>
                                    <m:t>−1</m:t>
                                  </m:r>
                                </m:sub>
                              </m:sSub>
                            </m:e>
                          </m:d>
                          <m:r>
                            <a:rPr lang="en-US" b="0" i="1" smtClean="0">
                              <a:latin typeface="Cambria Math" panose="02040503050406030204" pitchFamily="18" charset="0"/>
                            </a:rPr>
                            <m:t>,</m:t>
                          </m:r>
                        </m:e>
                      </m:func>
                    </m:oMath>
                  </m:oMathPara>
                </a14:m>
                <a:endParaRPr lang="en-US" dirty="0"/>
              </a:p>
              <a:p>
                <a:endParaRPr lang="en-US" dirty="0"/>
              </a:p>
              <a:p>
                <a:r>
                  <a:rPr lang="en-US" dirty="0"/>
                  <a:t>which is the negative log likelihood loss.</a:t>
                </a:r>
              </a:p>
            </p:txBody>
          </p:sp>
        </mc:Choice>
        <mc:Fallback xmlns="">
          <p:sp>
            <p:nvSpPr>
              <p:cNvPr id="3" name="TextBox 2">
                <a:extLst>
                  <a:ext uri="{FF2B5EF4-FFF2-40B4-BE49-F238E27FC236}">
                    <a16:creationId xmlns:a16="http://schemas.microsoft.com/office/drawing/2014/main" id="{89DBE381-191F-295F-9FAF-5F4BC62F73D9}"/>
                  </a:ext>
                </a:extLst>
              </p:cNvPr>
              <p:cNvSpPr txBox="1">
                <a:spLocks noRot="1" noChangeAspect="1" noMove="1" noResize="1" noEditPoints="1" noAdjustHandles="1" noChangeArrowheads="1" noChangeShapeType="1" noTextEdit="1"/>
              </p:cNvSpPr>
              <p:nvPr/>
            </p:nvSpPr>
            <p:spPr>
              <a:xfrm>
                <a:off x="1321881" y="3874651"/>
                <a:ext cx="7191054" cy="1477328"/>
              </a:xfrm>
              <a:prstGeom prst="rect">
                <a:avLst/>
              </a:prstGeom>
              <a:blipFill>
                <a:blip r:embed="rId4"/>
                <a:stretch>
                  <a:fillRect l="-882" t="-2564" b="-5983"/>
                </a:stretch>
              </a:blipFill>
            </p:spPr>
            <p:txBody>
              <a:bodyPr/>
              <a:lstStyle/>
              <a:p>
                <a:r>
                  <a:rPr lang="en-US">
                    <a:noFill/>
                  </a:rPr>
                  <a:t> </a:t>
                </a:r>
              </a:p>
            </p:txBody>
          </p:sp>
        </mc:Fallback>
      </mc:AlternateContent>
    </p:spTree>
    <p:extLst>
      <p:ext uri="{BB962C8B-B14F-4D97-AF65-F5344CB8AC3E}">
        <p14:creationId xmlns:p14="http://schemas.microsoft.com/office/powerpoint/2010/main" val="840943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A95DC-377D-9913-1102-5B00B867A1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C36C25-1173-10E5-55BF-0D0ABE9044C4}"/>
              </a:ext>
            </a:extLst>
          </p:cNvPr>
          <p:cNvSpPr>
            <a:spLocks noGrp="1"/>
          </p:cNvSpPr>
          <p:nvPr>
            <p:ph type="title"/>
          </p:nvPr>
        </p:nvSpPr>
        <p:spPr/>
        <p:txBody>
          <a:bodyPr/>
          <a:lstStyle/>
          <a:p>
            <a:r>
              <a:rPr lang="en-US" dirty="0"/>
              <a:t>WaveNet</a:t>
            </a:r>
          </a:p>
        </p:txBody>
      </p:sp>
      <p:sp>
        <p:nvSpPr>
          <p:cNvPr id="4" name="Rectangle 3">
            <a:extLst>
              <a:ext uri="{FF2B5EF4-FFF2-40B4-BE49-F238E27FC236}">
                <a16:creationId xmlns:a16="http://schemas.microsoft.com/office/drawing/2014/main" id="{0DF0BAF3-743B-8A51-EF9B-88D214834E7A}"/>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5" name="Picture 4">
            <a:extLst>
              <a:ext uri="{FF2B5EF4-FFF2-40B4-BE49-F238E27FC236}">
                <a16:creationId xmlns:a16="http://schemas.microsoft.com/office/drawing/2014/main" id="{46F286AA-B78A-B179-CFA6-2E34D8FCEB80}"/>
              </a:ext>
            </a:extLst>
          </p:cNvPr>
          <p:cNvPicPr>
            <a:picLocks noChangeAspect="1"/>
          </p:cNvPicPr>
          <p:nvPr/>
        </p:nvPicPr>
        <p:blipFill>
          <a:blip r:embed="rId3"/>
          <a:stretch>
            <a:fillRect/>
          </a:stretch>
        </p:blipFill>
        <p:spPr>
          <a:xfrm>
            <a:off x="838200" y="1690688"/>
            <a:ext cx="7772400" cy="4100051"/>
          </a:xfrm>
          <a:prstGeom prst="rect">
            <a:avLst/>
          </a:prstGeom>
        </p:spPr>
      </p:pic>
      <p:pic>
        <p:nvPicPr>
          <p:cNvPr id="6" name="Picture 5">
            <a:extLst>
              <a:ext uri="{FF2B5EF4-FFF2-40B4-BE49-F238E27FC236}">
                <a16:creationId xmlns:a16="http://schemas.microsoft.com/office/drawing/2014/main" id="{2D5E03E7-DAB6-284F-AFC9-571C9C8E8D5D}"/>
              </a:ext>
            </a:extLst>
          </p:cNvPr>
          <p:cNvPicPr>
            <a:picLocks noChangeAspect="1"/>
          </p:cNvPicPr>
          <p:nvPr/>
        </p:nvPicPr>
        <p:blipFill>
          <a:blip r:embed="rId4"/>
          <a:srcRect r="29915" b="-5350"/>
          <a:stretch>
            <a:fillRect/>
          </a:stretch>
        </p:blipFill>
        <p:spPr>
          <a:xfrm>
            <a:off x="1114057" y="5357612"/>
            <a:ext cx="2105661" cy="433127"/>
          </a:xfrm>
          <a:prstGeom prst="rect">
            <a:avLst/>
          </a:prstGeom>
        </p:spPr>
      </p:pic>
      <p:pic>
        <p:nvPicPr>
          <p:cNvPr id="9" name="Picture 8">
            <a:extLst>
              <a:ext uri="{FF2B5EF4-FFF2-40B4-BE49-F238E27FC236}">
                <a16:creationId xmlns:a16="http://schemas.microsoft.com/office/drawing/2014/main" id="{8A9F64C3-DC8C-6B08-6C7D-72DB11D53E07}"/>
              </a:ext>
            </a:extLst>
          </p:cNvPr>
          <p:cNvPicPr>
            <a:picLocks noChangeAspect="1"/>
          </p:cNvPicPr>
          <p:nvPr/>
        </p:nvPicPr>
        <p:blipFill>
          <a:blip r:embed="rId4"/>
          <a:srcRect r="17504"/>
          <a:stretch>
            <a:fillRect/>
          </a:stretch>
        </p:blipFill>
        <p:spPr>
          <a:xfrm>
            <a:off x="1114057" y="5355803"/>
            <a:ext cx="2478544" cy="411131"/>
          </a:xfrm>
          <a:prstGeom prst="rect">
            <a:avLst/>
          </a:prstGeom>
        </p:spPr>
      </p:pic>
      <p:pic>
        <p:nvPicPr>
          <p:cNvPr id="10" name="Picture 9">
            <a:extLst>
              <a:ext uri="{FF2B5EF4-FFF2-40B4-BE49-F238E27FC236}">
                <a16:creationId xmlns:a16="http://schemas.microsoft.com/office/drawing/2014/main" id="{41B612E8-E1F0-CC43-76BA-FBC5C450820D}"/>
              </a:ext>
            </a:extLst>
          </p:cNvPr>
          <p:cNvPicPr>
            <a:picLocks noChangeAspect="1"/>
          </p:cNvPicPr>
          <p:nvPr/>
        </p:nvPicPr>
        <p:blipFill>
          <a:blip r:embed="rId4"/>
          <a:srcRect l="70085" t="4288" r="17504" b="-9639"/>
          <a:stretch>
            <a:fillRect/>
          </a:stretch>
        </p:blipFill>
        <p:spPr>
          <a:xfrm>
            <a:off x="7819680" y="2761050"/>
            <a:ext cx="618828" cy="433127"/>
          </a:xfrm>
          <a:prstGeom prst="rect">
            <a:avLst/>
          </a:prstGeom>
        </p:spPr>
      </p:pic>
      <p:cxnSp>
        <p:nvCxnSpPr>
          <p:cNvPr id="13" name="Curved Connector 12">
            <a:extLst>
              <a:ext uri="{FF2B5EF4-FFF2-40B4-BE49-F238E27FC236}">
                <a16:creationId xmlns:a16="http://schemas.microsoft.com/office/drawing/2014/main" id="{05EEB1F0-F0AB-CBF0-B2FF-A0991A271A63}"/>
              </a:ext>
            </a:extLst>
          </p:cNvPr>
          <p:cNvCxnSpPr>
            <a:stCxn id="10" idx="2"/>
          </p:cNvCxnSpPr>
          <p:nvPr/>
        </p:nvCxnSpPr>
        <p:spPr>
          <a:xfrm rot="5400000">
            <a:off x="4748389" y="2180662"/>
            <a:ext cx="2367191" cy="4394221"/>
          </a:xfrm>
          <a:prstGeom prst="curvedConnector2">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716FB17D-A422-EF53-EFDA-2B627D5CF976}"/>
              </a:ext>
            </a:extLst>
          </p:cNvPr>
          <p:cNvPicPr>
            <a:picLocks noChangeAspect="1"/>
          </p:cNvPicPr>
          <p:nvPr/>
        </p:nvPicPr>
        <p:blipFill>
          <a:blip r:embed="rId4"/>
          <a:srcRect l="82496"/>
          <a:stretch>
            <a:fillRect/>
          </a:stretch>
        </p:blipFill>
        <p:spPr>
          <a:xfrm>
            <a:off x="7837065" y="2697497"/>
            <a:ext cx="618828" cy="483801"/>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029FF9A-CD45-91AA-88E0-57F0823EA3ED}"/>
                  </a:ext>
                </a:extLst>
              </p:cNvPr>
              <p:cNvSpPr txBox="1"/>
              <p:nvPr/>
            </p:nvSpPr>
            <p:spPr>
              <a:xfrm>
                <a:off x="5844745" y="1495168"/>
                <a:ext cx="3669957" cy="688650"/>
              </a:xfrm>
              <a:prstGeom prst="rect">
                <a:avLst/>
              </a:prstGeom>
              <a:noFill/>
            </p:spPr>
            <p:txBody>
              <a:bodyPr wrap="square" rtlCol="0">
                <a:spAutoFit/>
              </a:bodyPr>
              <a:lstStyle/>
              <a:p>
                <a:r>
                  <a:rPr lang="en-US" b="1" dirty="0"/>
                  <a:t>Gated Activation</a:t>
                </a:r>
              </a:p>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𝒛</m:t>
                      </m:r>
                      <m:r>
                        <a:rPr lang="en-US" b="0" i="1" smtClean="0">
                          <a:latin typeface="Cambria Math" panose="02040503050406030204" pitchFamily="18" charset="0"/>
                        </a:rPr>
                        <m:t>=</m:t>
                      </m:r>
                      <m:r>
                        <m:rPr>
                          <m:nor/>
                        </m:rPr>
                        <a:rPr lang="en-US" b="0" i="0" smtClean="0">
                          <a:latin typeface="Cambria Math" panose="02040503050406030204" pitchFamily="18" charset="0"/>
                        </a:rPr>
                        <m:t>tanh</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𝑘</m:t>
                              </m:r>
                            </m:sub>
                          </m:sSub>
                          <m:r>
                            <a:rPr lang="en-US" b="0" i="1" smtClean="0">
                              <a:latin typeface="Cambria Math" panose="02040503050406030204" pitchFamily="18" charset="0"/>
                            </a:rPr>
                            <m:t>∗</m:t>
                          </m:r>
                          <m:r>
                            <a:rPr lang="en-US" b="0" i="1" smtClean="0">
                              <a:latin typeface="Cambria Math" panose="02040503050406030204" pitchFamily="18" charset="0"/>
                            </a:rPr>
                            <m:t>𝑥</m:t>
                          </m:r>
                        </m:e>
                      </m:d>
                      <m:r>
                        <a:rPr lang="en-US" b="0" i="1" smtClean="0">
                          <a:latin typeface="Cambria Math" panose="02040503050406030204" pitchFamily="18" charset="0"/>
                        </a:rPr>
                        <m:t>⊙</m:t>
                      </m:r>
                      <m:r>
                        <a:rPr lang="en-US" b="0" i="1" smtClean="0">
                          <a:latin typeface="Cambria Math" panose="02040503050406030204" pitchFamily="18" charset="0"/>
                        </a:rPr>
                        <m:t>𝜎</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𝑔</m:t>
                              </m:r>
                              <m:r>
                                <a:rPr lang="en-US" b="0" i="1" smtClean="0">
                                  <a:latin typeface="Cambria Math" panose="02040503050406030204" pitchFamily="18" charset="0"/>
                                </a:rPr>
                                <m:t>,</m:t>
                              </m:r>
                              <m:r>
                                <a:rPr lang="en-US" b="0" i="1" smtClean="0">
                                  <a:latin typeface="Cambria Math" panose="02040503050406030204" pitchFamily="18" charset="0"/>
                                </a:rPr>
                                <m:t>𝑘</m:t>
                              </m:r>
                            </m:sub>
                          </m:sSub>
                          <m:r>
                            <a:rPr lang="en-US" b="0" i="1" smtClean="0">
                              <a:latin typeface="Cambria Math" panose="02040503050406030204" pitchFamily="18" charset="0"/>
                            </a:rPr>
                            <m:t>∗</m:t>
                          </m:r>
                          <m:r>
                            <a:rPr lang="en-US" b="0" i="1" smtClean="0">
                              <a:latin typeface="Cambria Math" panose="02040503050406030204" pitchFamily="18" charset="0"/>
                            </a:rPr>
                            <m:t>𝑥</m:t>
                          </m:r>
                        </m:e>
                      </m:d>
                    </m:oMath>
                  </m:oMathPara>
                </a14:m>
                <a:endParaRPr lang="en-US" dirty="0"/>
              </a:p>
            </p:txBody>
          </p:sp>
        </mc:Choice>
        <mc:Fallback xmlns="">
          <p:sp>
            <p:nvSpPr>
              <p:cNvPr id="14" name="TextBox 13">
                <a:extLst>
                  <a:ext uri="{FF2B5EF4-FFF2-40B4-BE49-F238E27FC236}">
                    <a16:creationId xmlns:a16="http://schemas.microsoft.com/office/drawing/2014/main" id="{B029FF9A-CD45-91AA-88E0-57F0823EA3ED}"/>
                  </a:ext>
                </a:extLst>
              </p:cNvPr>
              <p:cNvSpPr txBox="1">
                <a:spLocks noRot="1" noChangeAspect="1" noMove="1" noResize="1" noEditPoints="1" noAdjustHandles="1" noChangeArrowheads="1" noChangeShapeType="1" noTextEdit="1"/>
              </p:cNvSpPr>
              <p:nvPr/>
            </p:nvSpPr>
            <p:spPr>
              <a:xfrm>
                <a:off x="5844745" y="1495168"/>
                <a:ext cx="3669957" cy="688650"/>
              </a:xfrm>
              <a:prstGeom prst="rect">
                <a:avLst/>
              </a:prstGeom>
              <a:blipFill>
                <a:blip r:embed="rId5"/>
                <a:stretch>
                  <a:fillRect l="-1379" t="-3636" b="-5455"/>
                </a:stretch>
              </a:blipFill>
            </p:spPr>
            <p:txBody>
              <a:bodyPr/>
              <a:lstStyle/>
              <a:p>
                <a:r>
                  <a:rPr lang="en-US">
                    <a:noFill/>
                  </a:rPr>
                  <a:t> </a:t>
                </a:r>
              </a:p>
            </p:txBody>
          </p:sp>
        </mc:Fallback>
      </mc:AlternateContent>
      <p:sp>
        <p:nvSpPr>
          <p:cNvPr id="15" name="Rounded Rectangle 14">
            <a:extLst>
              <a:ext uri="{FF2B5EF4-FFF2-40B4-BE49-F238E27FC236}">
                <a16:creationId xmlns:a16="http://schemas.microsoft.com/office/drawing/2014/main" id="{D34D6AFD-A07C-D769-3230-8EE95744ED91}"/>
              </a:ext>
            </a:extLst>
          </p:cNvPr>
          <p:cNvSpPr/>
          <p:nvPr/>
        </p:nvSpPr>
        <p:spPr>
          <a:xfrm>
            <a:off x="1692876" y="2557849"/>
            <a:ext cx="1297459" cy="1000897"/>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Curved Connector 16">
            <a:extLst>
              <a:ext uri="{FF2B5EF4-FFF2-40B4-BE49-F238E27FC236}">
                <a16:creationId xmlns:a16="http://schemas.microsoft.com/office/drawing/2014/main" id="{952A2BAF-3392-8E92-6A64-908AB9FC7A75}"/>
              </a:ext>
            </a:extLst>
          </p:cNvPr>
          <p:cNvCxnSpPr>
            <a:cxnSpLocks/>
            <a:stCxn id="15" idx="3"/>
            <a:endCxn id="14" idx="1"/>
          </p:cNvCxnSpPr>
          <p:nvPr/>
        </p:nvCxnSpPr>
        <p:spPr>
          <a:xfrm flipV="1">
            <a:off x="2990335" y="1839493"/>
            <a:ext cx="2854410" cy="1218805"/>
          </a:xfrm>
          <a:prstGeom prst="curved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1" name="Rounded Rectangle 20">
            <a:extLst>
              <a:ext uri="{FF2B5EF4-FFF2-40B4-BE49-F238E27FC236}">
                <a16:creationId xmlns:a16="http://schemas.microsoft.com/office/drawing/2014/main" id="{318556B0-9BC8-E595-E4A3-875BF0C37D1E}"/>
              </a:ext>
            </a:extLst>
          </p:cNvPr>
          <p:cNvSpPr/>
          <p:nvPr/>
        </p:nvSpPr>
        <p:spPr>
          <a:xfrm>
            <a:off x="8129095" y="1720231"/>
            <a:ext cx="1297458" cy="52714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a:extLst>
              <a:ext uri="{FF2B5EF4-FFF2-40B4-BE49-F238E27FC236}">
                <a16:creationId xmlns:a16="http://schemas.microsoft.com/office/drawing/2014/main" id="{B705B0BB-1934-98B4-050B-07BFB7A20290}"/>
              </a:ext>
            </a:extLst>
          </p:cNvPr>
          <p:cNvSpPr/>
          <p:nvPr/>
        </p:nvSpPr>
        <p:spPr>
          <a:xfrm>
            <a:off x="6347257" y="1715734"/>
            <a:ext cx="1536942" cy="52714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B88AE15D-B692-4048-8979-F62353396760}"/>
              </a:ext>
            </a:extLst>
          </p:cNvPr>
          <p:cNvSpPr txBox="1"/>
          <p:nvPr/>
        </p:nvSpPr>
        <p:spPr>
          <a:xfrm>
            <a:off x="7884199" y="780316"/>
            <a:ext cx="1864553" cy="369332"/>
          </a:xfrm>
          <a:prstGeom prst="rect">
            <a:avLst/>
          </a:prstGeom>
          <a:noFill/>
        </p:spPr>
        <p:txBody>
          <a:bodyPr wrap="square" rtlCol="0">
            <a:spAutoFit/>
          </a:bodyPr>
          <a:lstStyle/>
          <a:p>
            <a:r>
              <a:rPr lang="en-US" i="1" dirty="0"/>
              <a:t>Feature Weights</a:t>
            </a:r>
          </a:p>
        </p:txBody>
      </p:sp>
      <p:sp>
        <p:nvSpPr>
          <p:cNvPr id="24" name="TextBox 23">
            <a:extLst>
              <a:ext uri="{FF2B5EF4-FFF2-40B4-BE49-F238E27FC236}">
                <a16:creationId xmlns:a16="http://schemas.microsoft.com/office/drawing/2014/main" id="{5613361A-4312-BB1B-6B3B-C1E3604EAE36}"/>
              </a:ext>
            </a:extLst>
          </p:cNvPr>
          <p:cNvSpPr txBox="1"/>
          <p:nvPr/>
        </p:nvSpPr>
        <p:spPr>
          <a:xfrm>
            <a:off x="5815170" y="780316"/>
            <a:ext cx="1864553" cy="369332"/>
          </a:xfrm>
          <a:prstGeom prst="rect">
            <a:avLst/>
          </a:prstGeom>
          <a:noFill/>
        </p:spPr>
        <p:txBody>
          <a:bodyPr wrap="square" rtlCol="0">
            <a:spAutoFit/>
          </a:bodyPr>
          <a:lstStyle/>
          <a:p>
            <a:r>
              <a:rPr lang="en-US" i="1" dirty="0"/>
              <a:t>Feature Values</a:t>
            </a:r>
          </a:p>
        </p:txBody>
      </p:sp>
      <p:cxnSp>
        <p:nvCxnSpPr>
          <p:cNvPr id="26" name="Curved Connector 25">
            <a:extLst>
              <a:ext uri="{FF2B5EF4-FFF2-40B4-BE49-F238E27FC236}">
                <a16:creationId xmlns:a16="http://schemas.microsoft.com/office/drawing/2014/main" id="{4C3B90F3-365D-D25E-04B5-04F4413BB1BE}"/>
              </a:ext>
            </a:extLst>
          </p:cNvPr>
          <p:cNvCxnSpPr>
            <a:stCxn id="22" idx="0"/>
            <a:endCxn id="24" idx="2"/>
          </p:cNvCxnSpPr>
          <p:nvPr/>
        </p:nvCxnSpPr>
        <p:spPr>
          <a:xfrm rot="16200000" flipV="1">
            <a:off x="6648545" y="1248550"/>
            <a:ext cx="566086" cy="368281"/>
          </a:xfrm>
          <a:prstGeom prst="curvedConnector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8" name="Curved Connector 27">
            <a:extLst>
              <a:ext uri="{FF2B5EF4-FFF2-40B4-BE49-F238E27FC236}">
                <a16:creationId xmlns:a16="http://schemas.microsoft.com/office/drawing/2014/main" id="{FA06DAEC-27AA-1C9B-D06F-CCDEBA508B25}"/>
              </a:ext>
            </a:extLst>
          </p:cNvPr>
          <p:cNvCxnSpPr>
            <a:stCxn id="21" idx="0"/>
            <a:endCxn id="23" idx="2"/>
          </p:cNvCxnSpPr>
          <p:nvPr/>
        </p:nvCxnSpPr>
        <p:spPr>
          <a:xfrm rot="5400000" flipH="1" flipV="1">
            <a:off x="8511859" y="1415614"/>
            <a:ext cx="570583" cy="38652"/>
          </a:xfrm>
          <a:prstGeom prst="curvedConnector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2910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5"/>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22"/>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21"/>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28"/>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26"/>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4"/>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7"/>
                                        </p:tgtEl>
                                        <p:attrNameLst>
                                          <p:attrName>style.visibility</p:attrName>
                                        </p:attrNameLst>
                                      </p:cBhvr>
                                      <p:to>
                                        <p:strVal val="hidden"/>
                                      </p:to>
                                    </p:set>
                                  </p:childTnLst>
                                </p:cTn>
                              </p:par>
                              <p:par>
                                <p:cTn id="45" presetID="1" presetClass="entr" presetSubtype="0" fill="hold" nodeType="with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3"/>
                                        </p:tgtEl>
                                        <p:attrNameLst>
                                          <p:attrName>style.visibility</p:attrName>
                                        </p:attrNameLst>
                                      </p:cBhvr>
                                      <p:to>
                                        <p:strVal val="visible"/>
                                      </p:to>
                                    </p:set>
                                  </p:childTnLst>
                                </p:cTn>
                              </p:par>
                              <p:par>
                                <p:cTn id="57" presetID="1" presetClass="exit" presetSubtype="0" fill="hold" nodeType="withEffect">
                                  <p:stCondLst>
                                    <p:cond delay="0"/>
                                  </p:stCondLst>
                                  <p:childTnLst>
                                    <p:set>
                                      <p:cBhvr>
                                        <p:cTn id="58" dur="1" fill="hold">
                                          <p:stCondLst>
                                            <p:cond delay="0"/>
                                          </p:stCondLst>
                                        </p:cTn>
                                        <p:tgtEl>
                                          <p:spTgt spid="10"/>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
                                        </p:tgtEl>
                                        <p:attrNameLst>
                                          <p:attrName>style.visibility</p:attrName>
                                        </p:attrNameLst>
                                      </p:cBhvr>
                                      <p:to>
                                        <p:strVal val="visible"/>
                                      </p:to>
                                    </p:set>
                                  </p:childTnLst>
                                </p:cTn>
                              </p:par>
                              <p:par>
                                <p:cTn id="63" presetID="1" presetClass="exit" presetSubtype="0" fill="hold" nodeType="withEffect">
                                  <p:stCondLst>
                                    <p:cond delay="0"/>
                                  </p:stCondLst>
                                  <p:childTnLst>
                                    <p:set>
                                      <p:cBhvr>
                                        <p:cTn id="64"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5" grpId="0" animBg="1"/>
      <p:bldP spid="15" grpId="1" animBg="1"/>
      <p:bldP spid="21" grpId="0" animBg="1"/>
      <p:bldP spid="21" grpId="1" animBg="1"/>
      <p:bldP spid="22" grpId="0" animBg="1"/>
      <p:bldP spid="22" grpId="1" animBg="1"/>
      <p:bldP spid="23" grpId="0"/>
      <p:bldP spid="23" grpId="1"/>
      <p:bldP spid="24" grpId="0"/>
      <p:bldP spid="24"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11335-E066-EB75-A551-0A43FEF26E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F199F2-2744-A5E5-C0DE-7C393FFDB36E}"/>
              </a:ext>
            </a:extLst>
          </p:cNvPr>
          <p:cNvSpPr>
            <a:spLocks noGrp="1"/>
          </p:cNvSpPr>
          <p:nvPr>
            <p:ph type="title"/>
          </p:nvPr>
        </p:nvSpPr>
        <p:spPr/>
        <p:txBody>
          <a:bodyPr/>
          <a:lstStyle/>
          <a:p>
            <a:r>
              <a:rPr lang="en-US" dirty="0"/>
              <a:t>Wav2Vec</a:t>
            </a:r>
          </a:p>
        </p:txBody>
      </p:sp>
      <p:grpSp>
        <p:nvGrpSpPr>
          <p:cNvPr id="7" name="Group 6">
            <a:extLst>
              <a:ext uri="{FF2B5EF4-FFF2-40B4-BE49-F238E27FC236}">
                <a16:creationId xmlns:a16="http://schemas.microsoft.com/office/drawing/2014/main" id="{80411FF3-D913-3F07-82D0-ED3EFA165E9A}"/>
              </a:ext>
            </a:extLst>
          </p:cNvPr>
          <p:cNvGrpSpPr/>
          <p:nvPr/>
        </p:nvGrpSpPr>
        <p:grpSpPr>
          <a:xfrm rot="5400000">
            <a:off x="1262085" y="-693895"/>
            <a:ext cx="199244" cy="2118040"/>
            <a:chOff x="5996378" y="2369980"/>
            <a:chExt cx="199244" cy="2118040"/>
          </a:xfrm>
        </p:grpSpPr>
        <p:sp>
          <p:nvSpPr>
            <p:cNvPr id="5" name="Rectangle 4">
              <a:extLst>
                <a:ext uri="{FF2B5EF4-FFF2-40B4-BE49-F238E27FC236}">
                  <a16:creationId xmlns:a16="http://schemas.microsoft.com/office/drawing/2014/main" id="{48D1E814-C3D0-96C4-D123-78A3BF3C429D}"/>
                </a:ext>
              </a:extLst>
            </p:cNvPr>
            <p:cNvSpPr/>
            <p:nvPr/>
          </p:nvSpPr>
          <p:spPr>
            <a:xfrm>
              <a:off x="6076842" y="2469602"/>
              <a:ext cx="38316" cy="2018418"/>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6" name="Oval 5">
              <a:extLst>
                <a:ext uri="{FF2B5EF4-FFF2-40B4-BE49-F238E27FC236}">
                  <a16:creationId xmlns:a16="http://schemas.microsoft.com/office/drawing/2014/main" id="{8413DC63-815B-ABE5-1210-67F44BF3EEA9}"/>
                </a:ext>
              </a:extLst>
            </p:cNvPr>
            <p:cNvSpPr/>
            <p:nvPr/>
          </p:nvSpPr>
          <p:spPr>
            <a:xfrm>
              <a:off x="5996378" y="2369980"/>
              <a:ext cx="199244" cy="19924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sp>
        <p:nvSpPr>
          <p:cNvPr id="3" name="Rectangle 2">
            <a:extLst>
              <a:ext uri="{FF2B5EF4-FFF2-40B4-BE49-F238E27FC236}">
                <a16:creationId xmlns:a16="http://schemas.microsoft.com/office/drawing/2014/main" id="{1560F1A5-5861-2C26-9B16-941B05FE3DA7}"/>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9" name="Picture 8">
            <a:extLst>
              <a:ext uri="{FF2B5EF4-FFF2-40B4-BE49-F238E27FC236}">
                <a16:creationId xmlns:a16="http://schemas.microsoft.com/office/drawing/2014/main" id="{E574C332-50A1-58E7-D7DF-390368FBE7CC}"/>
              </a:ext>
            </a:extLst>
          </p:cNvPr>
          <p:cNvPicPr>
            <a:picLocks noChangeAspect="1"/>
          </p:cNvPicPr>
          <p:nvPr/>
        </p:nvPicPr>
        <p:blipFill>
          <a:blip r:embed="rId3"/>
          <a:srcRect r="249"/>
          <a:stretch>
            <a:fillRect/>
          </a:stretch>
        </p:blipFill>
        <p:spPr>
          <a:xfrm>
            <a:off x="2221483" y="1903920"/>
            <a:ext cx="7753046" cy="1063591"/>
          </a:xfrm>
          <a:prstGeom prst="rect">
            <a:avLst/>
          </a:prstGeom>
        </p:spPr>
      </p:pic>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2E91DEC3-BF4F-AB88-26CC-8728600C6B40}"/>
                  </a:ext>
                </a:extLst>
              </p:cNvPr>
              <p:cNvSpPr/>
              <p:nvPr/>
            </p:nvSpPr>
            <p:spPr>
              <a:xfrm>
                <a:off x="2321105" y="3219178"/>
                <a:ext cx="1738648" cy="134262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𝑍</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X</m:t>
                          </m:r>
                        </m:e>
                        <m:sub>
                          <m:r>
                            <a:rPr lang="en-US" b="0" i="1" smtClean="0">
                              <a:latin typeface="Cambria Math" panose="02040503050406030204" pitchFamily="18" charset="0"/>
                            </a:rPr>
                            <m:t>1</m:t>
                          </m:r>
                        </m:sub>
                      </m:sSub>
                    </m:oMath>
                  </m:oMathPara>
                </a14:m>
                <a:endParaRPr lang="en-US" dirty="0"/>
              </a:p>
            </p:txBody>
          </p:sp>
        </mc:Choice>
        <mc:Fallback xmlns="">
          <p:sp>
            <p:nvSpPr>
              <p:cNvPr id="10" name="Rectangle 9">
                <a:extLst>
                  <a:ext uri="{FF2B5EF4-FFF2-40B4-BE49-F238E27FC236}">
                    <a16:creationId xmlns:a16="http://schemas.microsoft.com/office/drawing/2014/main" id="{2E91DEC3-BF4F-AB88-26CC-8728600C6B40}"/>
                  </a:ext>
                </a:extLst>
              </p:cNvPr>
              <p:cNvSpPr>
                <a:spLocks noRot="1" noChangeAspect="1" noMove="1" noResize="1" noEditPoints="1" noAdjustHandles="1" noChangeArrowheads="1" noChangeShapeType="1" noTextEdit="1"/>
              </p:cNvSpPr>
              <p:nvPr/>
            </p:nvSpPr>
            <p:spPr>
              <a:xfrm>
                <a:off x="2321105" y="3219178"/>
                <a:ext cx="1738648" cy="134262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060977B3-293E-7C9F-094E-3ABF5953AC54}"/>
                  </a:ext>
                </a:extLst>
              </p:cNvPr>
              <p:cNvSpPr/>
              <p:nvPr/>
            </p:nvSpPr>
            <p:spPr>
              <a:xfrm>
                <a:off x="4357352" y="3220247"/>
                <a:ext cx="1738648" cy="134262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𝑍</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X</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𝑍</m:t>
                          </m:r>
                        </m:e>
                        <m:sub>
                          <m:r>
                            <a:rPr lang="en-US" b="0" i="1" smtClean="0">
                              <a:latin typeface="Cambria Math" panose="02040503050406030204" pitchFamily="18" charset="0"/>
                            </a:rPr>
                            <m:t>1</m:t>
                          </m:r>
                        </m:sub>
                      </m:sSub>
                    </m:oMath>
                  </m:oMathPara>
                </a14:m>
                <a:endParaRPr lang="en-US" dirty="0"/>
              </a:p>
            </p:txBody>
          </p:sp>
        </mc:Choice>
        <mc:Fallback xmlns="">
          <p:sp>
            <p:nvSpPr>
              <p:cNvPr id="11" name="Rectangle 10">
                <a:extLst>
                  <a:ext uri="{FF2B5EF4-FFF2-40B4-BE49-F238E27FC236}">
                    <a16:creationId xmlns:a16="http://schemas.microsoft.com/office/drawing/2014/main" id="{060977B3-293E-7C9F-094E-3ABF5953AC54}"/>
                  </a:ext>
                </a:extLst>
              </p:cNvPr>
              <p:cNvSpPr>
                <a:spLocks noRot="1" noChangeAspect="1" noMove="1" noResize="1" noEditPoints="1" noAdjustHandles="1" noChangeArrowheads="1" noChangeShapeType="1" noTextEdit="1"/>
              </p:cNvSpPr>
              <p:nvPr/>
            </p:nvSpPr>
            <p:spPr>
              <a:xfrm>
                <a:off x="4357352" y="3220247"/>
                <a:ext cx="1738648" cy="134262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0E0D8B15-4F8D-EC1B-1899-582FBA565A7D}"/>
                  </a:ext>
                </a:extLst>
              </p:cNvPr>
              <p:cNvSpPr/>
              <p:nvPr/>
            </p:nvSpPr>
            <p:spPr>
              <a:xfrm>
                <a:off x="8132249" y="3180743"/>
                <a:ext cx="1738648" cy="134262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𝑍</m:t>
                          </m:r>
                        </m:e>
                        <m:sub>
                          <m:r>
                            <m:rPr>
                              <m:sty m:val="p"/>
                            </m:rPr>
                            <a:rPr lang="en-US" b="0" i="1" smtClean="0">
                              <a:latin typeface="Cambria Math" panose="02040503050406030204" pitchFamily="18" charset="0"/>
                            </a:rPr>
                            <m:t>N</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X</m:t>
                          </m:r>
                        </m:e>
                        <m:sub>
                          <m:r>
                            <m:rPr>
                              <m:sty m:val="p"/>
                            </m:rPr>
                            <a:rPr lang="en-US" b="0" i="1" smtClean="0">
                              <a:latin typeface="Cambria Math" panose="02040503050406030204" pitchFamily="18" charset="0"/>
                            </a:rPr>
                            <m:t>N</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𝑍</m:t>
                          </m:r>
                        </m:e>
                        <m:sub>
                          <m:r>
                            <m:rPr>
                              <m:sty m:val="p"/>
                            </m:rPr>
                            <a:rPr lang="en-US" b="0" i="1" smtClean="0">
                              <a:latin typeface="Cambria Math" panose="02040503050406030204" pitchFamily="18" charset="0"/>
                            </a:rPr>
                            <m:t>N</m:t>
                          </m:r>
                          <m:r>
                            <a:rPr lang="en-US" b="0" i="1" smtClean="0">
                              <a:latin typeface="Cambria Math" panose="02040503050406030204" pitchFamily="18" charset="0"/>
                            </a:rPr>
                            <m:t>−1</m:t>
                          </m:r>
                        </m:sub>
                      </m:sSub>
                    </m:oMath>
                  </m:oMathPara>
                </a14:m>
                <a:endParaRPr lang="en-US" dirty="0"/>
              </a:p>
            </p:txBody>
          </p:sp>
        </mc:Choice>
        <mc:Fallback xmlns="">
          <p:sp>
            <p:nvSpPr>
              <p:cNvPr id="12" name="Rectangle 11">
                <a:extLst>
                  <a:ext uri="{FF2B5EF4-FFF2-40B4-BE49-F238E27FC236}">
                    <a16:creationId xmlns:a16="http://schemas.microsoft.com/office/drawing/2014/main" id="{0E0D8B15-4F8D-EC1B-1899-582FBA565A7D}"/>
                  </a:ext>
                </a:extLst>
              </p:cNvPr>
              <p:cNvSpPr>
                <a:spLocks noRot="1" noChangeAspect="1" noMove="1" noResize="1" noEditPoints="1" noAdjustHandles="1" noChangeArrowheads="1" noChangeShapeType="1" noTextEdit="1"/>
              </p:cNvSpPr>
              <p:nvPr/>
            </p:nvSpPr>
            <p:spPr>
              <a:xfrm>
                <a:off x="8132249" y="3180743"/>
                <a:ext cx="1738648" cy="1342623"/>
              </a:xfrm>
              <a:prstGeom prst="rect">
                <a:avLst/>
              </a:prstGeom>
              <a:blipFill>
                <a:blip r:embed="rId6"/>
                <a:stretch>
                  <a:fillRect/>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597FD983-3FCE-AC55-334A-9EC69A0232EF}"/>
              </a:ext>
            </a:extLst>
          </p:cNvPr>
          <p:cNvSpPr txBox="1"/>
          <p:nvPr/>
        </p:nvSpPr>
        <p:spPr>
          <a:xfrm>
            <a:off x="6876719" y="3667388"/>
            <a:ext cx="474810" cy="369332"/>
          </a:xfrm>
          <a:prstGeom prst="rect">
            <a:avLst/>
          </a:prstGeom>
          <a:noFill/>
        </p:spPr>
        <p:txBody>
          <a:bodyPr wrap="none" rtlCol="0">
            <a:spAutoFit/>
          </a:bodyPr>
          <a:lstStyle/>
          <a:p>
            <a:r>
              <a:rPr lang="en-US" dirty="0"/>
              <a:t>. . .</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7156691-C260-7570-D42F-F427794CA78B}"/>
                  </a:ext>
                </a:extLst>
              </p:cNvPr>
              <p:cNvSpPr txBox="1"/>
              <p:nvPr/>
            </p:nvSpPr>
            <p:spPr>
              <a:xfrm>
                <a:off x="1435974" y="5041557"/>
                <a:ext cx="8828379" cy="646331"/>
              </a:xfrm>
              <a:prstGeom prst="rect">
                <a:avLst/>
              </a:prstGeom>
              <a:noFill/>
            </p:spPr>
            <p:txBody>
              <a:bodyPr wrap="none" rtlCol="0">
                <a:spAutoFit/>
              </a:bodyPr>
              <a:lstStyle/>
              <a:p>
                <a:r>
                  <a:rPr lang="en-US" dirty="0"/>
                  <a:t>Our goal is to learn a latent representation of the waveform, </a:t>
                </a:r>
                <a14:m>
                  <m:oMath xmlns:m="http://schemas.openxmlformats.org/officeDocument/2006/math">
                    <m:r>
                      <a:rPr lang="en-US" b="1" i="1" smtClean="0">
                        <a:latin typeface="Cambria Math" panose="02040503050406030204" pitchFamily="18" charset="0"/>
                      </a:rPr>
                      <m:t>𝒛</m:t>
                    </m:r>
                  </m:oMath>
                </a14:m>
                <a:r>
                  <a:rPr lang="en-US" dirty="0"/>
                  <a:t>, that encodes information</a:t>
                </a:r>
              </a:p>
              <a:p>
                <a:r>
                  <a:rPr lang="en-US" dirty="0"/>
                  <a:t>governing overall speech structure such as linguistics, phonetics, and identity. </a:t>
                </a:r>
              </a:p>
            </p:txBody>
          </p:sp>
        </mc:Choice>
        <mc:Fallback xmlns="">
          <p:sp>
            <p:nvSpPr>
              <p:cNvPr id="14" name="TextBox 13">
                <a:extLst>
                  <a:ext uri="{FF2B5EF4-FFF2-40B4-BE49-F238E27FC236}">
                    <a16:creationId xmlns:a16="http://schemas.microsoft.com/office/drawing/2014/main" id="{D7156691-C260-7570-D42F-F427794CA78B}"/>
                  </a:ext>
                </a:extLst>
              </p:cNvPr>
              <p:cNvSpPr txBox="1">
                <a:spLocks noRot="1" noChangeAspect="1" noMove="1" noResize="1" noEditPoints="1" noAdjustHandles="1" noChangeArrowheads="1" noChangeShapeType="1" noTextEdit="1"/>
              </p:cNvSpPr>
              <p:nvPr/>
            </p:nvSpPr>
            <p:spPr>
              <a:xfrm>
                <a:off x="1435974" y="5041557"/>
                <a:ext cx="8828379" cy="646331"/>
              </a:xfrm>
              <a:prstGeom prst="rect">
                <a:avLst/>
              </a:prstGeom>
              <a:blipFill>
                <a:blip r:embed="rId7"/>
                <a:stretch>
                  <a:fillRect l="-718" t="-1923" b="-15385"/>
                </a:stretch>
              </a:blipFill>
            </p:spPr>
            <p:txBody>
              <a:bodyPr/>
              <a:lstStyle/>
              <a:p>
                <a:r>
                  <a:rPr lang="en-US">
                    <a:noFill/>
                  </a:rPr>
                  <a:t> </a:t>
                </a:r>
              </a:p>
            </p:txBody>
          </p:sp>
        </mc:Fallback>
      </mc:AlternateContent>
    </p:spTree>
    <p:extLst>
      <p:ext uri="{BB962C8B-B14F-4D97-AF65-F5344CB8AC3E}">
        <p14:creationId xmlns:p14="http://schemas.microsoft.com/office/powerpoint/2010/main" val="2296715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C2FFF-6290-B8BA-C0DB-5E3F33B464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535C19-C5E8-B36E-9861-F2933A371262}"/>
              </a:ext>
            </a:extLst>
          </p:cNvPr>
          <p:cNvSpPr>
            <a:spLocks noGrp="1"/>
          </p:cNvSpPr>
          <p:nvPr>
            <p:ph type="title"/>
          </p:nvPr>
        </p:nvSpPr>
        <p:spPr/>
        <p:txBody>
          <a:bodyPr/>
          <a:lstStyle/>
          <a:p>
            <a:r>
              <a:rPr lang="en-US" dirty="0"/>
              <a:t>Wav2Vec</a:t>
            </a:r>
          </a:p>
        </p:txBody>
      </p:sp>
      <p:sp>
        <p:nvSpPr>
          <p:cNvPr id="4" name="Rectangle 3">
            <a:extLst>
              <a:ext uri="{FF2B5EF4-FFF2-40B4-BE49-F238E27FC236}">
                <a16:creationId xmlns:a16="http://schemas.microsoft.com/office/drawing/2014/main" id="{5BAB1EC1-DDDE-D5EE-67D7-E32D0FBD7696}"/>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 name="TextBox 2">
            <a:extLst>
              <a:ext uri="{FF2B5EF4-FFF2-40B4-BE49-F238E27FC236}">
                <a16:creationId xmlns:a16="http://schemas.microsoft.com/office/drawing/2014/main" id="{2022EB1E-5AD4-1FAC-4B65-3840CD72D7B8}"/>
              </a:ext>
            </a:extLst>
          </p:cNvPr>
          <p:cNvSpPr txBox="1"/>
          <p:nvPr/>
        </p:nvSpPr>
        <p:spPr>
          <a:xfrm>
            <a:off x="1321880" y="1690688"/>
            <a:ext cx="8155751" cy="646331"/>
          </a:xfrm>
          <a:prstGeom prst="rect">
            <a:avLst/>
          </a:prstGeom>
          <a:noFill/>
        </p:spPr>
        <p:txBody>
          <a:bodyPr wrap="square" rtlCol="0">
            <a:spAutoFit/>
          </a:bodyPr>
          <a:lstStyle/>
          <a:p>
            <a:r>
              <a:rPr lang="en-US" dirty="0"/>
              <a:t>Before we jump into what they do, lets think about what a useful embedding space might look like.</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474132A-8B40-14BE-7497-BF2DB61B836F}"/>
                  </a:ext>
                </a:extLst>
              </p:cNvPr>
              <p:cNvSpPr txBox="1"/>
              <p:nvPr/>
            </p:nvSpPr>
            <p:spPr>
              <a:xfrm>
                <a:off x="1321880" y="2693085"/>
                <a:ext cx="8155751" cy="923330"/>
              </a:xfrm>
              <a:prstGeom prst="rect">
                <a:avLst/>
              </a:prstGeom>
              <a:noFill/>
            </p:spPr>
            <p:txBody>
              <a:bodyPr wrap="square" rtlCol="0">
                <a:spAutoFit/>
              </a:bodyPr>
              <a:lstStyle/>
              <a:p>
                <a:r>
                  <a:rPr lang="en-US" dirty="0"/>
                  <a:t>One useful aspect would be to conserve the temporal structure, such that:</a:t>
                </a:r>
              </a:p>
              <a:p>
                <a:endParaRPr lang="en-US"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𝑝</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x</m:t>
                              </m:r>
                            </m:e>
                            <m:sub>
                              <m:r>
                                <a:rPr lang="en-US" b="0" i="1" smtClean="0">
                                  <a:latin typeface="Cambria Math" panose="02040503050406030204" pitchFamily="18" charset="0"/>
                                </a:rPr>
                                <m:t>𝑡</m:t>
                              </m:r>
                              <m:r>
                                <a:rPr lang="en-US" b="0" i="1" smtClean="0">
                                  <a:latin typeface="Cambria Math" panose="02040503050406030204" pitchFamily="18" charset="0"/>
                                </a:rPr>
                                <m:t>+</m:t>
                              </m:r>
                              <m:r>
                                <m:rPr>
                                  <m:sty m:val="p"/>
                                </m:rPr>
                                <a:rPr lang="en-US" b="0" i="1" smtClean="0">
                                  <a:latin typeface="Cambria Math" panose="02040503050406030204" pitchFamily="18" charset="0"/>
                                </a:rPr>
                                <m:t>k</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&lt;</m:t>
                              </m:r>
                              <m:r>
                                <a:rPr lang="en-US" b="0" i="1" smtClean="0">
                                  <a:latin typeface="Cambria Math" panose="02040503050406030204" pitchFamily="18" charset="0"/>
                                </a:rPr>
                                <m:t>𝑡</m:t>
                              </m:r>
                            </m:sub>
                          </m:sSub>
                        </m:e>
                      </m:d>
                      <m:r>
                        <a:rPr lang="en-US" b="0" i="1" smtClean="0">
                          <a:latin typeface="Cambria Math" panose="02040503050406030204" pitchFamily="18" charset="0"/>
                        </a:rPr>
                        <m:t>≈</m:t>
                      </m:r>
                      <m:r>
                        <a:rPr lang="en-US" b="0" i="1" smtClean="0">
                          <a:latin typeface="Cambria Math" panose="02040503050406030204" pitchFamily="18" charset="0"/>
                        </a:rPr>
                        <m:t>𝑝</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𝑡</m:t>
                              </m:r>
                              <m:r>
                                <a:rPr lang="en-US" b="0" i="1" smtClean="0">
                                  <a:latin typeface="Cambria Math" panose="02040503050406030204" pitchFamily="18" charset="0"/>
                                </a:rPr>
                                <m:t>+</m:t>
                              </m:r>
                              <m:r>
                                <m:rPr>
                                  <m:sty m:val="p"/>
                                </m:rPr>
                                <a:rPr lang="en-US" b="0" i="1" smtClean="0">
                                  <a:latin typeface="Cambria Math" panose="02040503050406030204" pitchFamily="18" charset="0"/>
                                </a:rPr>
                                <m:t>k</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&lt;</m:t>
                              </m:r>
                              <m:r>
                                <a:rPr lang="en-US" b="0" i="1" smtClean="0">
                                  <a:latin typeface="Cambria Math" panose="02040503050406030204" pitchFamily="18" charset="0"/>
                                </a:rPr>
                                <m:t>𝑡</m:t>
                              </m:r>
                            </m:sub>
                          </m:sSub>
                        </m:e>
                      </m:d>
                    </m:oMath>
                  </m:oMathPara>
                </a14:m>
                <a:endParaRPr lang="en-US" dirty="0"/>
              </a:p>
            </p:txBody>
          </p:sp>
        </mc:Choice>
        <mc:Fallback xmlns="">
          <p:sp>
            <p:nvSpPr>
              <p:cNvPr id="5" name="TextBox 4">
                <a:extLst>
                  <a:ext uri="{FF2B5EF4-FFF2-40B4-BE49-F238E27FC236}">
                    <a16:creationId xmlns:a16="http://schemas.microsoft.com/office/drawing/2014/main" id="{E474132A-8B40-14BE-7497-BF2DB61B836F}"/>
                  </a:ext>
                </a:extLst>
              </p:cNvPr>
              <p:cNvSpPr txBox="1">
                <a:spLocks noRot="1" noChangeAspect="1" noMove="1" noResize="1" noEditPoints="1" noAdjustHandles="1" noChangeArrowheads="1" noChangeShapeType="1" noTextEdit="1"/>
              </p:cNvSpPr>
              <p:nvPr/>
            </p:nvSpPr>
            <p:spPr>
              <a:xfrm>
                <a:off x="1321880" y="2693085"/>
                <a:ext cx="8155751" cy="923330"/>
              </a:xfrm>
              <a:prstGeom prst="rect">
                <a:avLst/>
              </a:prstGeom>
              <a:blipFill>
                <a:blip r:embed="rId3"/>
                <a:stretch>
                  <a:fillRect l="-778" t="-4110" b="-274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C8596A1-2718-3697-025E-A558D65C8308}"/>
                  </a:ext>
                </a:extLst>
              </p:cNvPr>
              <p:cNvSpPr txBox="1"/>
              <p:nvPr/>
            </p:nvSpPr>
            <p:spPr>
              <a:xfrm>
                <a:off x="1321879" y="3972481"/>
                <a:ext cx="8344812" cy="2265813"/>
              </a:xfrm>
              <a:prstGeom prst="rect">
                <a:avLst/>
              </a:prstGeom>
              <a:noFill/>
            </p:spPr>
            <p:txBody>
              <a:bodyPr wrap="square" rtlCol="0">
                <a:spAutoFit/>
              </a:bodyPr>
              <a:lstStyle/>
              <a:p>
                <a:r>
                  <a:rPr lang="en-US" dirty="0"/>
                  <a:t>Additionally, we would want groups to naturally form because of speech structure:</a:t>
                </a:r>
              </a:p>
              <a:p>
                <a:endParaRPr lang="en-US"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𝑠</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𝑗</m:t>
                              </m:r>
                            </m:sub>
                          </m:sSub>
                        </m:e>
                      </m:d>
                      <m:r>
                        <a:rPr lang="en-US" b="0" i="1" smtClean="0">
                          <a:latin typeface="Cambria Math" panose="02040503050406030204" pitchFamily="18" charset="0"/>
                        </a:rPr>
                        <m:t>&gt;</m:t>
                      </m:r>
                      <m:r>
                        <a:rPr lang="en-US" b="0" i="1" smtClean="0">
                          <a:latin typeface="Cambria Math" panose="02040503050406030204" pitchFamily="18" charset="0"/>
                        </a:rPr>
                        <m:t>𝑠</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𝑗</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𝑘</m:t>
                              </m:r>
                            </m:sub>
                          </m:sSub>
                        </m:e>
                      </m:d>
                      <m:r>
                        <a:rPr lang="en-US" b="0" i="1" smtClean="0">
                          <a:latin typeface="Cambria Math" panose="02040503050406030204" pitchFamily="18" charset="0"/>
                        </a:rPr>
                        <m:t>,</m:t>
                      </m:r>
                    </m:oMath>
                  </m:oMathPara>
                </a14:m>
                <a:endParaRPr lang="en-US" b="0" dirty="0"/>
              </a:p>
              <a:p>
                <a:endParaRPr lang="en-US" dirty="0"/>
              </a:p>
              <a:p>
                <a:r>
                  <a:rPr lang="en-US" b="0" dirty="0"/>
                  <a:t>w</a:t>
                </a:r>
                <a:r>
                  <a:rPr lang="en-US" dirty="0"/>
                  <a:t>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𝑖</m:t>
                        </m:r>
                      </m:sub>
                    </m:sSub>
                  </m:oMath>
                </a14:m>
                <a:r>
                  <a:rPr lang="en-US" b="0" dirty="0"/>
                  <a:t> and </a:t>
                </a: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𝑧</m:t>
                        </m:r>
                      </m:e>
                      <m:sub>
                        <m:r>
                          <a:rPr lang="en-US" b="0" i="1" smtClean="0">
                            <a:latin typeface="Cambria Math" panose="02040503050406030204" pitchFamily="18" charset="0"/>
                          </a:rPr>
                          <m:t>𝑗</m:t>
                        </m:r>
                      </m:sub>
                    </m:sSub>
                  </m:oMath>
                </a14:m>
                <a:r>
                  <a:rPr lang="en-US" b="0" dirty="0"/>
                  <a:t> share similar speech content, while </a:t>
                </a: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𝑧</m:t>
                        </m:r>
                      </m:e>
                      <m:sub>
                        <m:r>
                          <a:rPr lang="en-US" b="0" i="1" smtClean="0">
                            <a:latin typeface="Cambria Math" panose="02040503050406030204" pitchFamily="18" charset="0"/>
                          </a:rPr>
                          <m:t>𝑘</m:t>
                        </m:r>
                      </m:sub>
                    </m:sSub>
                  </m:oMath>
                </a14:m>
                <a:r>
                  <a:rPr lang="en-US" b="0" dirty="0"/>
                  <a:t> has very different speech content, and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m:t>
                    </m:r>
                    <m:r>
                      <m:rPr>
                        <m:sty m:val="p"/>
                      </m:rPr>
                      <a:rPr lang="en-US" b="0" i="1" smtClean="0">
                        <a:latin typeface="Cambria Math" panose="02040503050406030204" pitchFamily="18" charset="0"/>
                      </a:rPr>
                      <m:t>A</m:t>
                    </m:r>
                    <m:r>
                      <a:rPr lang="en-US" b="0" i="1" smtClean="0">
                        <a:latin typeface="Cambria Math" panose="02040503050406030204" pitchFamily="18" charset="0"/>
                      </a:rPr>
                      <m:t>,</m:t>
                    </m:r>
                    <m:r>
                      <m:rPr>
                        <m:sty m:val="p"/>
                      </m:rPr>
                      <a:rPr lang="en-US" b="0" i="1" smtClean="0">
                        <a:latin typeface="Cambria Math" panose="02040503050406030204" pitchFamily="18" charset="0"/>
                      </a:rPr>
                      <m:t>B</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num>
                      <m:den>
                        <m:d>
                          <m:dPr>
                            <m:begChr m:val="|"/>
                            <m:endChr m:val="|"/>
                            <m:ctrlPr>
                              <a:rPr lang="en-US" b="0" i="1" smtClean="0">
                                <a:latin typeface="Cambria Math" panose="02040503050406030204" pitchFamily="18" charset="0"/>
                              </a:rPr>
                            </m:ctrlPr>
                          </m:d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e>
                            </m:d>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e>
                            </m:d>
                          </m:e>
                        </m:d>
                      </m:den>
                    </m:f>
                    <m:r>
                      <a:rPr lang="en-US" b="0" i="1" smtClean="0">
                        <a:latin typeface="Cambria Math" panose="02040503050406030204" pitchFamily="18" charset="0"/>
                      </a:rPr>
                      <m:t>.</m:t>
                    </m:r>
                  </m:oMath>
                </a14:m>
                <a:endParaRPr lang="en-US" b="0" dirty="0"/>
              </a:p>
              <a:p>
                <a:endParaRPr lang="en-US" dirty="0"/>
              </a:p>
            </p:txBody>
          </p:sp>
        </mc:Choice>
        <mc:Fallback xmlns="">
          <p:sp>
            <p:nvSpPr>
              <p:cNvPr id="6" name="TextBox 5">
                <a:extLst>
                  <a:ext uri="{FF2B5EF4-FFF2-40B4-BE49-F238E27FC236}">
                    <a16:creationId xmlns:a16="http://schemas.microsoft.com/office/drawing/2014/main" id="{3C8596A1-2718-3697-025E-A558D65C8308}"/>
                  </a:ext>
                </a:extLst>
              </p:cNvPr>
              <p:cNvSpPr txBox="1">
                <a:spLocks noRot="1" noChangeAspect="1" noMove="1" noResize="1" noEditPoints="1" noAdjustHandles="1" noChangeArrowheads="1" noChangeShapeType="1" noTextEdit="1"/>
              </p:cNvSpPr>
              <p:nvPr/>
            </p:nvSpPr>
            <p:spPr>
              <a:xfrm>
                <a:off x="1321879" y="3972481"/>
                <a:ext cx="8344812" cy="2265813"/>
              </a:xfrm>
              <a:prstGeom prst="rect">
                <a:avLst/>
              </a:prstGeom>
              <a:blipFill>
                <a:blip r:embed="rId4"/>
                <a:stretch>
                  <a:fillRect l="-760" t="-1111"/>
                </a:stretch>
              </a:blipFill>
            </p:spPr>
            <p:txBody>
              <a:bodyPr/>
              <a:lstStyle/>
              <a:p>
                <a:r>
                  <a:rPr lang="en-US">
                    <a:noFill/>
                  </a:rPr>
                  <a:t> </a:t>
                </a:r>
              </a:p>
            </p:txBody>
          </p:sp>
        </mc:Fallback>
      </mc:AlternateContent>
    </p:spTree>
    <p:extLst>
      <p:ext uri="{BB962C8B-B14F-4D97-AF65-F5344CB8AC3E}">
        <p14:creationId xmlns:p14="http://schemas.microsoft.com/office/powerpoint/2010/main" val="247931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04D6C-A0BD-8AC8-293C-E698CA808E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33580-146A-1609-DCBB-F6AE6DA951CA}"/>
              </a:ext>
            </a:extLst>
          </p:cNvPr>
          <p:cNvSpPr>
            <a:spLocks noGrp="1"/>
          </p:cNvSpPr>
          <p:nvPr>
            <p:ph type="title"/>
          </p:nvPr>
        </p:nvSpPr>
        <p:spPr/>
        <p:txBody>
          <a:bodyPr/>
          <a:lstStyle/>
          <a:p>
            <a:r>
              <a:rPr lang="en-US" dirty="0"/>
              <a:t>Wav2Vec</a:t>
            </a:r>
          </a:p>
        </p:txBody>
      </p:sp>
      <p:sp>
        <p:nvSpPr>
          <p:cNvPr id="4" name="Rectangle 3">
            <a:extLst>
              <a:ext uri="{FF2B5EF4-FFF2-40B4-BE49-F238E27FC236}">
                <a16:creationId xmlns:a16="http://schemas.microsoft.com/office/drawing/2014/main" id="{1A0C307E-814E-70C5-EA46-9E1DB68CC63B}"/>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7" name="Picture 6">
            <a:extLst>
              <a:ext uri="{FF2B5EF4-FFF2-40B4-BE49-F238E27FC236}">
                <a16:creationId xmlns:a16="http://schemas.microsoft.com/office/drawing/2014/main" id="{E5DBA83C-0849-C518-D269-D0C405009915}"/>
              </a:ext>
            </a:extLst>
          </p:cNvPr>
          <p:cNvPicPr>
            <a:picLocks noChangeAspect="1"/>
          </p:cNvPicPr>
          <p:nvPr/>
        </p:nvPicPr>
        <p:blipFill>
          <a:blip r:embed="rId3"/>
          <a:srcRect t="72268" r="11373"/>
          <a:stretch>
            <a:fillRect/>
          </a:stretch>
        </p:blipFill>
        <p:spPr>
          <a:xfrm>
            <a:off x="838200" y="4979773"/>
            <a:ext cx="6888480" cy="1200483"/>
          </a:xfrm>
          <a:prstGeom prst="rect">
            <a:avLst/>
          </a:prstGeom>
        </p:spPr>
      </p:pic>
      <p:sp>
        <p:nvSpPr>
          <p:cNvPr id="3" name="TextBox 2">
            <a:extLst>
              <a:ext uri="{FF2B5EF4-FFF2-40B4-BE49-F238E27FC236}">
                <a16:creationId xmlns:a16="http://schemas.microsoft.com/office/drawing/2014/main" id="{191EA96E-6C22-1C53-27B3-F65BB266F18C}"/>
              </a:ext>
            </a:extLst>
          </p:cNvPr>
          <p:cNvSpPr txBox="1"/>
          <p:nvPr/>
        </p:nvSpPr>
        <p:spPr>
          <a:xfrm>
            <a:off x="1321880" y="1690688"/>
            <a:ext cx="8155751" cy="369332"/>
          </a:xfrm>
          <a:prstGeom prst="rect">
            <a:avLst/>
          </a:prstGeom>
          <a:noFill/>
        </p:spPr>
        <p:txBody>
          <a:bodyPr wrap="square" rtlCol="0">
            <a:spAutoFit/>
          </a:bodyPr>
          <a:lstStyle/>
          <a:p>
            <a:r>
              <a:rPr lang="en-US" dirty="0"/>
              <a:t>The raw waveform after normalization is fed into model. </a:t>
            </a:r>
            <a:r>
              <a:rPr lang="en-US" b="1" dirty="0"/>
              <a:t>No quantization!</a:t>
            </a:r>
          </a:p>
        </p:txBody>
      </p:sp>
    </p:spTree>
    <p:extLst>
      <p:ext uri="{BB962C8B-B14F-4D97-AF65-F5344CB8AC3E}">
        <p14:creationId xmlns:p14="http://schemas.microsoft.com/office/powerpoint/2010/main" val="413903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11731-ED4C-8264-3E2B-D59A1B977A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222435-0634-6D98-61A8-31E10B3A4790}"/>
              </a:ext>
            </a:extLst>
          </p:cNvPr>
          <p:cNvSpPr>
            <a:spLocks noGrp="1"/>
          </p:cNvSpPr>
          <p:nvPr>
            <p:ph type="title"/>
          </p:nvPr>
        </p:nvSpPr>
        <p:spPr/>
        <p:txBody>
          <a:bodyPr/>
          <a:lstStyle/>
          <a:p>
            <a:r>
              <a:rPr lang="en-US" dirty="0"/>
              <a:t>Wav2Vec</a:t>
            </a:r>
          </a:p>
        </p:txBody>
      </p:sp>
      <p:sp>
        <p:nvSpPr>
          <p:cNvPr id="4" name="Rectangle 3">
            <a:extLst>
              <a:ext uri="{FF2B5EF4-FFF2-40B4-BE49-F238E27FC236}">
                <a16:creationId xmlns:a16="http://schemas.microsoft.com/office/drawing/2014/main" id="{9B02B76A-9BDA-48EF-52A3-3E543B89B522}"/>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7" name="Picture 6">
            <a:extLst>
              <a:ext uri="{FF2B5EF4-FFF2-40B4-BE49-F238E27FC236}">
                <a16:creationId xmlns:a16="http://schemas.microsoft.com/office/drawing/2014/main" id="{032B0DCB-6381-9FF8-2C3F-3D5DCDB83239}"/>
              </a:ext>
            </a:extLst>
          </p:cNvPr>
          <p:cNvPicPr>
            <a:picLocks noChangeAspect="1"/>
          </p:cNvPicPr>
          <p:nvPr/>
        </p:nvPicPr>
        <p:blipFill>
          <a:blip r:embed="rId3"/>
          <a:srcRect t="49146" r="11373" b="1"/>
          <a:stretch>
            <a:fillRect/>
          </a:stretch>
        </p:blipFill>
        <p:spPr>
          <a:xfrm>
            <a:off x="838200" y="3978876"/>
            <a:ext cx="6888480" cy="2201380"/>
          </a:xfrm>
          <a:prstGeom prst="rect">
            <a:avLst/>
          </a:prstGeom>
        </p:spPr>
      </p:pic>
      <p:sp>
        <p:nvSpPr>
          <p:cNvPr id="8" name="Rounded Rectangle 7">
            <a:extLst>
              <a:ext uri="{FF2B5EF4-FFF2-40B4-BE49-F238E27FC236}">
                <a16:creationId xmlns:a16="http://schemas.microsoft.com/office/drawing/2014/main" id="{58168819-294B-35B4-478C-2A9C7F3F8C54}"/>
              </a:ext>
            </a:extLst>
          </p:cNvPr>
          <p:cNvSpPr/>
          <p:nvPr/>
        </p:nvSpPr>
        <p:spPr>
          <a:xfrm>
            <a:off x="6096000" y="4114800"/>
            <a:ext cx="1630680" cy="82790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032F223-ABC0-FA4E-0E5B-CD7B608DBCE0}"/>
              </a:ext>
            </a:extLst>
          </p:cNvPr>
          <p:cNvSpPr txBox="1"/>
          <p:nvPr/>
        </p:nvSpPr>
        <p:spPr>
          <a:xfrm>
            <a:off x="7726680" y="4344085"/>
            <a:ext cx="1016625" cy="369332"/>
          </a:xfrm>
          <a:prstGeom prst="rect">
            <a:avLst/>
          </a:prstGeom>
          <a:noFill/>
        </p:spPr>
        <p:txBody>
          <a:bodyPr wrap="none" rtlCol="0">
            <a:spAutoFit/>
          </a:bodyPr>
          <a:lstStyle/>
          <a:p>
            <a:r>
              <a:rPr lang="en-US" dirty="0"/>
              <a:t>Encoder</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1E030B79-7772-969B-654C-91C44AEC0B6F}"/>
                  </a:ext>
                </a:extLst>
              </p:cNvPr>
              <p:cNvSpPr txBox="1"/>
              <p:nvPr/>
            </p:nvSpPr>
            <p:spPr>
              <a:xfrm>
                <a:off x="1321880" y="1690688"/>
                <a:ext cx="8155751" cy="646331"/>
              </a:xfrm>
              <a:prstGeom prst="rect">
                <a:avLst/>
              </a:prstGeom>
              <a:noFill/>
            </p:spPr>
            <p:txBody>
              <a:bodyPr wrap="square" rtlCol="0">
                <a:spAutoFit/>
              </a:bodyPr>
              <a:lstStyle/>
              <a:p>
                <a:r>
                  <a:rPr lang="en-US" dirty="0"/>
                  <a:t>The encoder maps the audio signal </a:t>
                </a:r>
                <a14:m>
                  <m:oMath xmlns:m="http://schemas.openxmlformats.org/officeDocument/2006/math">
                    <m:r>
                      <a:rPr lang="en-US" b="1" i="1" smtClean="0">
                        <a:latin typeface="Cambria Math" panose="02040503050406030204" pitchFamily="18" charset="0"/>
                      </a:rPr>
                      <m:t>𝑿</m:t>
                    </m:r>
                  </m:oMath>
                </a14:m>
                <a:r>
                  <a:rPr lang="en-US" dirty="0"/>
                  <a:t> into a latent space </a:t>
                </a:r>
                <a14:m>
                  <m:oMath xmlns:m="http://schemas.openxmlformats.org/officeDocument/2006/math">
                    <m:r>
                      <a:rPr lang="en-US" b="1" i="1" smtClean="0">
                        <a:latin typeface="Cambria Math" panose="02040503050406030204" pitchFamily="18" charset="0"/>
                      </a:rPr>
                      <m:t>𝒁</m:t>
                    </m:r>
                  </m:oMath>
                </a14:m>
                <a:r>
                  <a:rPr lang="en-US" dirty="0"/>
                  <a:t>, such that </a:t>
                </a:r>
                <a14:m>
                  <m:oMath xmlns:m="http://schemas.openxmlformats.org/officeDocument/2006/math">
                    <m:r>
                      <a:rPr lang="en-US" b="1" i="1" dirty="0" smtClean="0">
                        <a:latin typeface="Cambria Math" panose="02040503050406030204" pitchFamily="18" charset="0"/>
                      </a:rPr>
                      <m:t>𝒇</m:t>
                    </m:r>
                    <m:r>
                      <a:rPr lang="en-US" b="1" i="1" dirty="0" smtClean="0">
                        <a:latin typeface="Cambria Math" panose="02040503050406030204" pitchFamily="18" charset="0"/>
                      </a:rPr>
                      <m:t> : </m:t>
                    </m:r>
                    <m:r>
                      <a:rPr lang="en-US" b="1" i="1" dirty="0" smtClean="0">
                        <a:latin typeface="Cambria Math" panose="02040503050406030204" pitchFamily="18" charset="0"/>
                      </a:rPr>
                      <m:t>𝑿</m:t>
                    </m:r>
                    <m:r>
                      <a:rPr lang="en-US" b="1" i="1" dirty="0" smtClean="0">
                        <a:latin typeface="Cambria Math" panose="02040503050406030204" pitchFamily="18" charset="0"/>
                      </a:rPr>
                      <m:t>→</m:t>
                    </m:r>
                    <m:r>
                      <a:rPr lang="en-US" b="1" i="1" dirty="0" smtClean="0">
                        <a:latin typeface="Cambria Math" panose="02040503050406030204" pitchFamily="18" charset="0"/>
                      </a:rPr>
                      <m:t>𝒁</m:t>
                    </m:r>
                  </m:oMath>
                </a14:m>
                <a:r>
                  <a:rPr lang="en-US" dirty="0"/>
                  <a:t>. It also uses </a:t>
                </a:r>
                <a:r>
                  <a:rPr lang="en-US" b="1" dirty="0"/>
                  <a:t>causal convolutions</a:t>
                </a:r>
                <a:r>
                  <a:rPr lang="en-US" dirty="0"/>
                  <a:t>. </a:t>
                </a:r>
                <a:endParaRPr lang="en-US" b="1" dirty="0"/>
              </a:p>
            </p:txBody>
          </p:sp>
        </mc:Choice>
        <mc:Fallback xmlns="">
          <p:sp>
            <p:nvSpPr>
              <p:cNvPr id="13" name="TextBox 12">
                <a:extLst>
                  <a:ext uri="{FF2B5EF4-FFF2-40B4-BE49-F238E27FC236}">
                    <a16:creationId xmlns:a16="http://schemas.microsoft.com/office/drawing/2014/main" id="{1E030B79-7772-969B-654C-91C44AEC0B6F}"/>
                  </a:ext>
                </a:extLst>
              </p:cNvPr>
              <p:cNvSpPr txBox="1">
                <a:spLocks noRot="1" noChangeAspect="1" noMove="1" noResize="1" noEditPoints="1" noAdjustHandles="1" noChangeArrowheads="1" noChangeShapeType="1" noTextEdit="1"/>
              </p:cNvSpPr>
              <p:nvPr/>
            </p:nvSpPr>
            <p:spPr>
              <a:xfrm>
                <a:off x="1321880" y="1690688"/>
                <a:ext cx="8155751" cy="646331"/>
              </a:xfrm>
              <a:prstGeom prst="rect">
                <a:avLst/>
              </a:prstGeom>
              <a:blipFill>
                <a:blip r:embed="rId4"/>
                <a:stretch>
                  <a:fillRect l="-778" t="-1923" b="-15385"/>
                </a:stretch>
              </a:blipFill>
            </p:spPr>
            <p:txBody>
              <a:bodyPr/>
              <a:lstStyle/>
              <a:p>
                <a:r>
                  <a:rPr lang="en-US">
                    <a:noFill/>
                  </a:rPr>
                  <a:t> </a:t>
                </a:r>
              </a:p>
            </p:txBody>
          </p:sp>
        </mc:Fallback>
      </mc:AlternateContent>
    </p:spTree>
    <p:extLst>
      <p:ext uri="{BB962C8B-B14F-4D97-AF65-F5344CB8AC3E}">
        <p14:creationId xmlns:p14="http://schemas.microsoft.com/office/powerpoint/2010/main" val="3362340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F44B5-9345-C0E0-18F4-3881785B3A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42C5C3-FE17-07DE-A546-26FBFD7D126D}"/>
              </a:ext>
            </a:extLst>
          </p:cNvPr>
          <p:cNvSpPr>
            <a:spLocks noGrp="1"/>
          </p:cNvSpPr>
          <p:nvPr>
            <p:ph type="title"/>
          </p:nvPr>
        </p:nvSpPr>
        <p:spPr/>
        <p:txBody>
          <a:bodyPr/>
          <a:lstStyle/>
          <a:p>
            <a:r>
              <a:rPr lang="en-US" dirty="0"/>
              <a:t>Wav2Vec</a:t>
            </a:r>
          </a:p>
        </p:txBody>
      </p:sp>
      <p:sp>
        <p:nvSpPr>
          <p:cNvPr id="4" name="Rectangle 3">
            <a:extLst>
              <a:ext uri="{FF2B5EF4-FFF2-40B4-BE49-F238E27FC236}">
                <a16:creationId xmlns:a16="http://schemas.microsoft.com/office/drawing/2014/main" id="{3D590523-4226-90DE-0FCA-9CD701E423C0}"/>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7" name="Picture 6">
            <a:extLst>
              <a:ext uri="{FF2B5EF4-FFF2-40B4-BE49-F238E27FC236}">
                <a16:creationId xmlns:a16="http://schemas.microsoft.com/office/drawing/2014/main" id="{0BB717CF-E44C-8191-23C3-635703D445CC}"/>
              </a:ext>
            </a:extLst>
          </p:cNvPr>
          <p:cNvPicPr>
            <a:picLocks noChangeAspect="1"/>
          </p:cNvPicPr>
          <p:nvPr/>
        </p:nvPicPr>
        <p:blipFill>
          <a:blip r:embed="rId3"/>
          <a:srcRect r="11373"/>
          <a:stretch>
            <a:fillRect/>
          </a:stretch>
        </p:blipFill>
        <p:spPr>
          <a:xfrm>
            <a:off x="838200" y="1851325"/>
            <a:ext cx="6888480" cy="4328931"/>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CAEFAD3-1FC2-6D7C-D9EC-AA25991E451A}"/>
                  </a:ext>
                </a:extLst>
              </p:cNvPr>
              <p:cNvSpPr txBox="1"/>
              <p:nvPr/>
            </p:nvSpPr>
            <p:spPr>
              <a:xfrm>
                <a:off x="1334237" y="1690688"/>
                <a:ext cx="9650920" cy="369332"/>
              </a:xfrm>
              <a:prstGeom prst="rect">
                <a:avLst/>
              </a:prstGeom>
              <a:noFill/>
            </p:spPr>
            <p:txBody>
              <a:bodyPr wrap="square" rtlCol="0">
                <a:spAutoFit/>
              </a:bodyPr>
              <a:lstStyle/>
              <a:p>
                <a:r>
                  <a:rPr lang="en-US" dirty="0"/>
                  <a:t>The context network maps the latent </a:t>
                </a:r>
                <a14:m>
                  <m:oMath xmlns:m="http://schemas.openxmlformats.org/officeDocument/2006/math">
                    <m:r>
                      <a:rPr lang="en-US" b="1" i="1" smtClean="0">
                        <a:latin typeface="Cambria Math" panose="02040503050406030204" pitchFamily="18" charset="0"/>
                      </a:rPr>
                      <m:t>𝒁</m:t>
                    </m:r>
                  </m:oMath>
                </a14:m>
                <a:r>
                  <a:rPr lang="en-US" dirty="0"/>
                  <a:t> to an an aggregate representation </a:t>
                </a:r>
                <a:r>
                  <a:rPr lang="en-US" b="1" dirty="0"/>
                  <a:t>C</a:t>
                </a:r>
                <a:r>
                  <a:rPr lang="en-US" dirty="0"/>
                  <a:t>, such that </a:t>
                </a:r>
                <a14:m>
                  <m:oMath xmlns:m="http://schemas.openxmlformats.org/officeDocument/2006/math">
                    <m:r>
                      <m:rPr>
                        <m:sty m:val="p"/>
                      </m:rPr>
                      <a:rPr lang="en-US" b="0" i="1" smtClean="0">
                        <a:latin typeface="Cambria Math" panose="02040503050406030204" pitchFamily="18" charset="0"/>
                      </a:rPr>
                      <m:t>g</m:t>
                    </m:r>
                    <m:r>
                      <a:rPr lang="en-US" b="1" i="1" smtClean="0">
                        <a:latin typeface="Cambria Math" panose="02040503050406030204" pitchFamily="18" charset="0"/>
                      </a:rPr>
                      <m:t> : </m:t>
                    </m:r>
                    <m:r>
                      <a:rPr lang="en-US" b="1" i="1" smtClean="0">
                        <a:latin typeface="Cambria Math" panose="02040503050406030204" pitchFamily="18" charset="0"/>
                      </a:rPr>
                      <m:t>𝒁</m:t>
                    </m:r>
                    <m:r>
                      <a:rPr lang="en-US" b="1" i="1" smtClean="0">
                        <a:latin typeface="Cambria Math" panose="02040503050406030204" pitchFamily="18" charset="0"/>
                      </a:rPr>
                      <m:t> →</m:t>
                    </m:r>
                    <m:r>
                      <a:rPr lang="en-US" b="1" i="1" smtClean="0">
                        <a:latin typeface="Cambria Math" panose="02040503050406030204" pitchFamily="18" charset="0"/>
                      </a:rPr>
                      <m:t>𝑪</m:t>
                    </m:r>
                  </m:oMath>
                </a14:m>
                <a:r>
                  <a:rPr lang="en-US" dirty="0"/>
                  <a:t>.</a:t>
                </a:r>
              </a:p>
            </p:txBody>
          </p:sp>
        </mc:Choice>
        <mc:Fallback xmlns="">
          <p:sp>
            <p:nvSpPr>
              <p:cNvPr id="3" name="TextBox 2">
                <a:extLst>
                  <a:ext uri="{FF2B5EF4-FFF2-40B4-BE49-F238E27FC236}">
                    <a16:creationId xmlns:a16="http://schemas.microsoft.com/office/drawing/2014/main" id="{3CAEFAD3-1FC2-6D7C-D9EC-AA25991E451A}"/>
                  </a:ext>
                </a:extLst>
              </p:cNvPr>
              <p:cNvSpPr txBox="1">
                <a:spLocks noRot="1" noChangeAspect="1" noMove="1" noResize="1" noEditPoints="1" noAdjustHandles="1" noChangeArrowheads="1" noChangeShapeType="1" noTextEdit="1"/>
              </p:cNvSpPr>
              <p:nvPr/>
            </p:nvSpPr>
            <p:spPr>
              <a:xfrm>
                <a:off x="1334237" y="1690688"/>
                <a:ext cx="9650920" cy="369332"/>
              </a:xfrm>
              <a:prstGeom prst="rect">
                <a:avLst/>
              </a:prstGeom>
              <a:blipFill>
                <a:blip r:embed="rId4"/>
                <a:stretch>
                  <a:fillRect l="-658" t="-3226" r="-395" b="-22581"/>
                </a:stretch>
              </a:blipFill>
            </p:spPr>
            <p:txBody>
              <a:bodyPr/>
              <a:lstStyle/>
              <a:p>
                <a:r>
                  <a:rPr lang="en-US">
                    <a:noFill/>
                  </a:rPr>
                  <a:t> </a:t>
                </a:r>
              </a:p>
            </p:txBody>
          </p:sp>
        </mc:Fallback>
      </mc:AlternateContent>
      <p:sp>
        <p:nvSpPr>
          <p:cNvPr id="6" name="Rectangle 5">
            <a:extLst>
              <a:ext uri="{FF2B5EF4-FFF2-40B4-BE49-F238E27FC236}">
                <a16:creationId xmlns:a16="http://schemas.microsoft.com/office/drawing/2014/main" id="{884C16D6-DFD9-D82A-AA1E-00332B8502FE}"/>
              </a:ext>
            </a:extLst>
          </p:cNvPr>
          <p:cNvSpPr/>
          <p:nvPr/>
        </p:nvSpPr>
        <p:spPr>
          <a:xfrm>
            <a:off x="4646141" y="2224216"/>
            <a:ext cx="3080539" cy="17546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6A8DE24-4C40-26BC-F43A-2BBDFD77B9E6}"/>
              </a:ext>
            </a:extLst>
          </p:cNvPr>
          <p:cNvPicPr>
            <a:picLocks noChangeAspect="1"/>
          </p:cNvPicPr>
          <p:nvPr/>
        </p:nvPicPr>
        <p:blipFill>
          <a:blip r:embed="rId3"/>
          <a:srcRect l="34236" t="31449" r="51069" b="51138"/>
          <a:stretch>
            <a:fillRect/>
          </a:stretch>
        </p:blipFill>
        <p:spPr>
          <a:xfrm>
            <a:off x="4452359" y="3214670"/>
            <a:ext cx="1142119" cy="753763"/>
          </a:xfrm>
          <a:prstGeom prst="rect">
            <a:avLst/>
          </a:prstGeom>
        </p:spPr>
      </p:pic>
      <p:pic>
        <p:nvPicPr>
          <p:cNvPr id="8" name="Picture 7">
            <a:extLst>
              <a:ext uri="{FF2B5EF4-FFF2-40B4-BE49-F238E27FC236}">
                <a16:creationId xmlns:a16="http://schemas.microsoft.com/office/drawing/2014/main" id="{6F00F67E-96BE-B32A-F70A-3A100FD39FBE}"/>
              </a:ext>
            </a:extLst>
          </p:cNvPr>
          <p:cNvPicPr>
            <a:picLocks noChangeAspect="1"/>
          </p:cNvPicPr>
          <p:nvPr/>
        </p:nvPicPr>
        <p:blipFill>
          <a:blip r:embed="rId3"/>
          <a:srcRect l="34236" t="31449" r="51069" b="51138"/>
          <a:stretch>
            <a:fillRect/>
          </a:stretch>
        </p:blipFill>
        <p:spPr>
          <a:xfrm>
            <a:off x="5421243" y="3211480"/>
            <a:ext cx="1142119" cy="753763"/>
          </a:xfrm>
          <a:prstGeom prst="rect">
            <a:avLst/>
          </a:prstGeom>
        </p:spPr>
      </p:pic>
      <p:pic>
        <p:nvPicPr>
          <p:cNvPr id="9" name="Picture 8">
            <a:extLst>
              <a:ext uri="{FF2B5EF4-FFF2-40B4-BE49-F238E27FC236}">
                <a16:creationId xmlns:a16="http://schemas.microsoft.com/office/drawing/2014/main" id="{1B779AD3-6861-A42C-C0C5-C6F46A283571}"/>
              </a:ext>
            </a:extLst>
          </p:cNvPr>
          <p:cNvPicPr>
            <a:picLocks noChangeAspect="1"/>
          </p:cNvPicPr>
          <p:nvPr/>
        </p:nvPicPr>
        <p:blipFill>
          <a:blip r:embed="rId3"/>
          <a:srcRect l="34236" t="31449" r="51069" b="51138"/>
          <a:stretch>
            <a:fillRect/>
          </a:stretch>
        </p:blipFill>
        <p:spPr>
          <a:xfrm>
            <a:off x="6384249" y="3207274"/>
            <a:ext cx="1142119" cy="753763"/>
          </a:xfrm>
          <a:prstGeom prst="rect">
            <a:avLst/>
          </a:prstGeom>
        </p:spPr>
      </p:pic>
      <p:sp>
        <p:nvSpPr>
          <p:cNvPr id="10" name="Rounded Rectangle 9">
            <a:extLst>
              <a:ext uri="{FF2B5EF4-FFF2-40B4-BE49-F238E27FC236}">
                <a16:creationId xmlns:a16="http://schemas.microsoft.com/office/drawing/2014/main" id="{5E1607D3-A7C3-00C1-ACFD-36AAD8F772F8}"/>
              </a:ext>
            </a:extLst>
          </p:cNvPr>
          <p:cNvSpPr/>
          <p:nvPr/>
        </p:nvSpPr>
        <p:spPr>
          <a:xfrm>
            <a:off x="6096000" y="3156298"/>
            <a:ext cx="1630680" cy="82790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0071F49-E1CA-F6F5-9386-FD83347930FB}"/>
              </a:ext>
            </a:extLst>
          </p:cNvPr>
          <p:cNvSpPr txBox="1"/>
          <p:nvPr/>
        </p:nvSpPr>
        <p:spPr>
          <a:xfrm>
            <a:off x="7726680" y="3385583"/>
            <a:ext cx="2105435" cy="369332"/>
          </a:xfrm>
          <a:prstGeom prst="rect">
            <a:avLst/>
          </a:prstGeom>
          <a:noFill/>
        </p:spPr>
        <p:txBody>
          <a:bodyPr wrap="square" rtlCol="0">
            <a:spAutoFit/>
          </a:bodyPr>
          <a:lstStyle/>
          <a:p>
            <a:r>
              <a:rPr lang="en-US" dirty="0"/>
              <a:t>Context Network</a:t>
            </a:r>
          </a:p>
        </p:txBody>
      </p:sp>
    </p:spTree>
    <p:extLst>
      <p:ext uri="{BB962C8B-B14F-4D97-AF65-F5344CB8AC3E}">
        <p14:creationId xmlns:p14="http://schemas.microsoft.com/office/powerpoint/2010/main" val="2855545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5D2A8-914B-7F5F-D31E-D4C375D2B6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49F6D7-3921-A9C7-6C9A-BF04FC38922C}"/>
              </a:ext>
            </a:extLst>
          </p:cNvPr>
          <p:cNvSpPr>
            <a:spLocks noGrp="1"/>
          </p:cNvSpPr>
          <p:nvPr>
            <p:ph type="title"/>
          </p:nvPr>
        </p:nvSpPr>
        <p:spPr/>
        <p:txBody>
          <a:bodyPr/>
          <a:lstStyle/>
          <a:p>
            <a:r>
              <a:rPr lang="en-US" dirty="0"/>
              <a:t>Wav2Vec</a:t>
            </a:r>
          </a:p>
        </p:txBody>
      </p:sp>
      <p:sp>
        <p:nvSpPr>
          <p:cNvPr id="4" name="Rectangle 3">
            <a:extLst>
              <a:ext uri="{FF2B5EF4-FFF2-40B4-BE49-F238E27FC236}">
                <a16:creationId xmlns:a16="http://schemas.microsoft.com/office/drawing/2014/main" id="{D619740B-E292-9F07-61ED-B2CBC3D7F56D}"/>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B1A8ECD-B0E5-F54C-2B98-60BF8CC1002D}"/>
                  </a:ext>
                </a:extLst>
              </p:cNvPr>
              <p:cNvSpPr txBox="1"/>
              <p:nvPr/>
            </p:nvSpPr>
            <p:spPr>
              <a:xfrm>
                <a:off x="2060588" y="2518145"/>
                <a:ext cx="6678333" cy="87690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𝑘</m:t>
                          </m:r>
                        </m:sub>
                      </m:sSub>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𝑇</m:t>
                          </m:r>
                          <m:r>
                            <a:rPr lang="en-US" b="0" i="1" smtClean="0">
                              <a:latin typeface="Cambria Math" panose="02040503050406030204" pitchFamily="18" charset="0"/>
                            </a:rPr>
                            <m:t>−</m:t>
                          </m:r>
                          <m:r>
                            <a:rPr lang="en-US" b="0" i="1" smtClean="0">
                              <a:latin typeface="Cambria Math" panose="02040503050406030204" pitchFamily="18" charset="0"/>
                            </a:rPr>
                            <m:t>𝑘</m:t>
                          </m:r>
                        </m:sup>
                        <m:e>
                          <m:r>
                            <a:rPr lang="en-US" b="0" i="1" smtClean="0">
                              <a:latin typeface="Cambria Math" panose="02040503050406030204" pitchFamily="18" charset="0"/>
                            </a:rPr>
                            <m:t>​</m:t>
                          </m:r>
                        </m:e>
                      </m:nary>
                      <m:groupChr>
                        <m:groupChrPr>
                          <m:chr m:val="⏟"/>
                          <m:ctrlPr>
                            <a:rPr lang="en-US" b="0" i="1" smtClean="0">
                              <a:latin typeface="Cambria Math" panose="02040503050406030204" pitchFamily="18" charset="0"/>
                            </a:rPr>
                          </m:ctrlPr>
                        </m:groupChrPr>
                        <m:e>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𝜎</m:t>
                              </m:r>
                              <m:d>
                                <m:dPr>
                                  <m:ctrlPr>
                                    <a:rPr lang="en-US" b="0" i="1" smtClean="0">
                                      <a:latin typeface="Cambria Math" panose="02040503050406030204" pitchFamily="18" charset="0"/>
                                    </a:rPr>
                                  </m:ctrlPr>
                                </m:dPr>
                                <m:e>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𝑧</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𝑘</m:t>
                                      </m:r>
                                    </m:sub>
                                    <m:sup>
                                      <m:r>
                                        <a:rPr lang="en-US" b="0" i="1" smtClean="0">
                                          <a:latin typeface="Cambria Math" panose="02040503050406030204" pitchFamily="18" charset="0"/>
                                        </a:rPr>
                                        <m:t>⊤</m:t>
                                      </m:r>
                                    </m:sup>
                                  </m:sSubSup>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𝑘</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𝑖</m:t>
                                          </m:r>
                                        </m:sub>
                                      </m:sSub>
                                    </m:e>
                                  </m:d>
                                </m:e>
                              </m:d>
                            </m:e>
                          </m:func>
                        </m:e>
                      </m:groupChr>
                      <m:r>
                        <a:rPr lang="en-US" b="0" i="1" smtClean="0">
                          <a:latin typeface="Cambria Math" panose="02040503050406030204" pitchFamily="18" charset="0"/>
                        </a:rPr>
                        <m:t>+</m:t>
                      </m:r>
                      <m:r>
                        <a:rPr lang="en-US" b="0" i="1" smtClean="0">
                          <a:latin typeface="Cambria Math" panose="02040503050406030204" pitchFamily="18" charset="0"/>
                        </a:rPr>
                        <m:t>𝜆</m:t>
                      </m:r>
                      <m:groupChr>
                        <m:groupChrPr>
                          <m:chr m:val="⏟"/>
                          <m:ctrlPr>
                            <a:rPr lang="en-US" b="0" i="1" smtClean="0">
                              <a:latin typeface="Cambria Math" panose="02040503050406030204" pitchFamily="18" charset="0"/>
                            </a:rPr>
                          </m:ctrlPr>
                        </m:groupChr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𝑧</m:t>
                                  </m:r>
                                </m:e>
                              </m:acc>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𝑛</m:t>
                                  </m:r>
                                </m:sub>
                              </m:sSub>
                            </m:sub>
                          </m:sSub>
                          <m:d>
                            <m:dPr>
                              <m:begChr m:val="["/>
                              <m:endChr m:val="]"/>
                              <m:ctrlPr>
                                <a:rPr lang="en-US" b="0" i="1" smtClean="0">
                                  <a:latin typeface="Cambria Math" panose="02040503050406030204" pitchFamily="18" charset="0"/>
                                </a:rPr>
                              </m:ctrlPr>
                            </m:dPr>
                            <m:e>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𝜎</m:t>
                                  </m:r>
                                  <m:d>
                                    <m:dPr>
                                      <m:ctrlPr>
                                        <a:rPr lang="en-US" b="0" i="1" smtClean="0">
                                          <a:latin typeface="Cambria Math" panose="02040503050406030204" pitchFamily="18" charset="0"/>
                                        </a:rPr>
                                      </m:ctrlPr>
                                    </m:dPr>
                                    <m:e>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𝑧</m:t>
                                              </m:r>
                                            </m:e>
                                          </m:acc>
                                        </m:e>
                                        <m:sup>
                                          <m:r>
                                            <a:rPr lang="en-US" b="0" i="1" smtClean="0">
                                              <a:latin typeface="Cambria Math" panose="02040503050406030204" pitchFamily="18" charset="0"/>
                                            </a:rPr>
                                            <m:t>⊤</m:t>
                                          </m:r>
                                        </m:sup>
                                      </m:sSup>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𝑘</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𝑖</m:t>
                                              </m:r>
                                            </m:sub>
                                          </m:sSub>
                                        </m:e>
                                      </m:d>
                                    </m:e>
                                  </m:d>
                                </m:e>
                              </m:func>
                            </m:e>
                          </m:d>
                        </m:e>
                      </m:groupChr>
                    </m:oMath>
                  </m:oMathPara>
                </a14:m>
                <a:endParaRPr lang="en-US" dirty="0"/>
              </a:p>
            </p:txBody>
          </p:sp>
        </mc:Choice>
        <mc:Fallback xmlns="">
          <p:sp>
            <p:nvSpPr>
              <p:cNvPr id="5" name="TextBox 4">
                <a:extLst>
                  <a:ext uri="{FF2B5EF4-FFF2-40B4-BE49-F238E27FC236}">
                    <a16:creationId xmlns:a16="http://schemas.microsoft.com/office/drawing/2014/main" id="{3B1A8ECD-B0E5-F54C-2B98-60BF8CC1002D}"/>
                  </a:ext>
                </a:extLst>
              </p:cNvPr>
              <p:cNvSpPr txBox="1">
                <a:spLocks noRot="1" noChangeAspect="1" noMove="1" noResize="1" noEditPoints="1" noAdjustHandles="1" noChangeArrowheads="1" noChangeShapeType="1" noTextEdit="1"/>
              </p:cNvSpPr>
              <p:nvPr/>
            </p:nvSpPr>
            <p:spPr>
              <a:xfrm>
                <a:off x="2060588" y="2518145"/>
                <a:ext cx="6678333" cy="876907"/>
              </a:xfrm>
              <a:prstGeom prst="rect">
                <a:avLst/>
              </a:prstGeom>
              <a:blipFill>
                <a:blip r:embed="rId3"/>
                <a:stretch>
                  <a:fillRect t="-94286" b="-148571"/>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C1F8D836-D61A-2A9E-B629-A5499CD00887}"/>
              </a:ext>
            </a:extLst>
          </p:cNvPr>
          <p:cNvSpPr txBox="1"/>
          <p:nvPr/>
        </p:nvSpPr>
        <p:spPr>
          <a:xfrm>
            <a:off x="1321880" y="1690688"/>
            <a:ext cx="8155751" cy="646331"/>
          </a:xfrm>
          <a:prstGeom prst="rect">
            <a:avLst/>
          </a:prstGeom>
          <a:noFill/>
        </p:spPr>
        <p:txBody>
          <a:bodyPr wrap="square" rtlCol="0">
            <a:spAutoFit/>
          </a:bodyPr>
          <a:lstStyle/>
          <a:p>
            <a:r>
              <a:rPr lang="en-US" dirty="0"/>
              <a:t>Thinking back to how we wanted to organize the latent space, we wanted temporal prediction and speech structure. We can now define the loss as such:</a:t>
            </a:r>
            <a:endParaRPr lang="en-US" b="1" dirty="0"/>
          </a:p>
        </p:txBody>
      </p:sp>
      <p:sp>
        <p:nvSpPr>
          <p:cNvPr id="7" name="Rectangle 6">
            <a:extLst>
              <a:ext uri="{FF2B5EF4-FFF2-40B4-BE49-F238E27FC236}">
                <a16:creationId xmlns:a16="http://schemas.microsoft.com/office/drawing/2014/main" id="{152EEF64-DD8F-F8F7-1E0C-BFD97E608D28}"/>
              </a:ext>
            </a:extLst>
          </p:cNvPr>
          <p:cNvSpPr/>
          <p:nvPr/>
        </p:nvSpPr>
        <p:spPr>
          <a:xfrm>
            <a:off x="3628640" y="3277112"/>
            <a:ext cx="1865871" cy="2780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F6F4968-17B1-3F7C-7C75-58B8B8D67521}"/>
              </a:ext>
            </a:extLst>
          </p:cNvPr>
          <p:cNvSpPr/>
          <p:nvPr/>
        </p:nvSpPr>
        <p:spPr>
          <a:xfrm>
            <a:off x="5772812" y="3159171"/>
            <a:ext cx="2580502" cy="2780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915A664-5907-A5ED-B99B-7A331F7576B8}"/>
              </a:ext>
            </a:extLst>
          </p:cNvPr>
          <p:cNvSpPr txBox="1"/>
          <p:nvPr/>
        </p:nvSpPr>
        <p:spPr>
          <a:xfrm>
            <a:off x="3961629" y="3376516"/>
            <a:ext cx="1200393" cy="369332"/>
          </a:xfrm>
          <a:prstGeom prst="rect">
            <a:avLst/>
          </a:prstGeom>
          <a:noFill/>
        </p:spPr>
        <p:txBody>
          <a:bodyPr wrap="none" rtlCol="0">
            <a:spAutoFit/>
          </a:bodyPr>
          <a:lstStyle/>
          <a:p>
            <a:r>
              <a:rPr lang="en-US" dirty="0"/>
              <a:t>Prediction</a:t>
            </a:r>
          </a:p>
        </p:txBody>
      </p:sp>
      <p:sp>
        <p:nvSpPr>
          <p:cNvPr id="10" name="TextBox 9">
            <a:extLst>
              <a:ext uri="{FF2B5EF4-FFF2-40B4-BE49-F238E27FC236}">
                <a16:creationId xmlns:a16="http://schemas.microsoft.com/office/drawing/2014/main" id="{085C3D15-7AED-2F4B-8596-C5DFF92808CF}"/>
              </a:ext>
            </a:extLst>
          </p:cNvPr>
          <p:cNvSpPr txBox="1"/>
          <p:nvPr/>
        </p:nvSpPr>
        <p:spPr>
          <a:xfrm>
            <a:off x="6288817" y="3326127"/>
            <a:ext cx="1646156" cy="369332"/>
          </a:xfrm>
          <a:prstGeom prst="rect">
            <a:avLst/>
          </a:prstGeom>
          <a:noFill/>
        </p:spPr>
        <p:txBody>
          <a:bodyPr wrap="none" rtlCol="0">
            <a:spAutoFit/>
          </a:bodyPr>
          <a:lstStyle/>
          <a:p>
            <a:r>
              <a:rPr lang="en-US" dirty="0"/>
              <a:t>Discrimination</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7182708-795B-819D-1291-2E2DF2D3D101}"/>
                  </a:ext>
                </a:extLst>
              </p:cNvPr>
              <p:cNvSpPr txBox="1"/>
              <p:nvPr/>
            </p:nvSpPr>
            <p:spPr>
              <a:xfrm>
                <a:off x="1321880" y="3874651"/>
                <a:ext cx="8155751" cy="923330"/>
              </a:xfrm>
              <a:prstGeom prst="rect">
                <a:avLst/>
              </a:prstGeom>
              <a:noFill/>
            </p:spPr>
            <p:txBody>
              <a:bodyPr wrap="square" rtlCol="0">
                <a:spAutoFit/>
              </a:bodyPr>
              <a:lstStyle/>
              <a:p>
                <a:r>
                  <a:rPr lang="en-US" dirty="0"/>
                  <a:t>where </a:t>
                </a:r>
                <a14:m>
                  <m:oMath xmlns:m="http://schemas.openxmlformats.org/officeDocument/2006/math">
                    <m:r>
                      <a:rPr lang="en-US" b="0" i="1" smtClean="0">
                        <a:latin typeface="Cambria Math" panose="02040503050406030204" pitchFamily="18" charset="0"/>
                      </a:rPr>
                      <m:t>𝜎</m:t>
                    </m:r>
                  </m:oMath>
                </a14:m>
                <a:r>
                  <a:rPr lang="en-US" dirty="0"/>
                  <a:t> is the sigmoid function,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𝑘</m:t>
                        </m:r>
                      </m:sub>
                    </m:sSub>
                  </m:oMath>
                </a14:m>
                <a:r>
                  <a:rPr lang="en-US" dirty="0"/>
                  <a:t> is a step specific linear transformation, </a:t>
                </a:r>
                <a14:m>
                  <m:oMath xmlns:m="http://schemas.openxmlformats.org/officeDocument/2006/math">
                    <m:r>
                      <m:rPr>
                        <m:sty m:val="p"/>
                      </m:rPr>
                      <a:rPr lang="en-US" b="0" i="1" smtClean="0">
                        <a:latin typeface="Cambria Math" panose="02040503050406030204" pitchFamily="18" charset="0"/>
                      </a:rPr>
                      <m:t>k</m:t>
                    </m:r>
                  </m:oMath>
                </a14:m>
                <a:r>
                  <a:rPr lang="en-US" dirty="0"/>
                  <a:t> is the number of steps to evaluate over,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𝑖</m:t>
                        </m:r>
                      </m:sub>
                    </m:sSub>
                  </m:oMath>
                </a14:m>
                <a:r>
                  <a:rPr lang="en-US" dirty="0"/>
                  <a:t> is the output for the context network, and </a:t>
                </a:r>
                <a14:m>
                  <m:oMath xmlns:m="http://schemas.openxmlformats.org/officeDocument/2006/math">
                    <m:r>
                      <m:rPr>
                        <m:sty m:val="p"/>
                      </m:rPr>
                      <a:rPr lang="en-US" b="0" i="1" smtClean="0">
                        <a:latin typeface="Cambria Math" panose="02040503050406030204" pitchFamily="18" charset="0"/>
                      </a:rPr>
                      <m:t>z</m:t>
                    </m:r>
                    <m:r>
                      <a:rPr lang="en-US" b="0" i="1" smtClean="0">
                        <a:latin typeface="Cambria Math" panose="02040503050406030204" pitchFamily="18" charset="0"/>
                      </a:rPr>
                      <m:t>̃</m:t>
                    </m:r>
                  </m:oMath>
                </a14:m>
                <a:r>
                  <a:rPr lang="en-US" dirty="0"/>
                  <a:t> are latents where </a:t>
                </a:r>
                <a14:m>
                  <m:oMath xmlns:m="http://schemas.openxmlformats.org/officeDocument/2006/math">
                    <m:r>
                      <m:rPr>
                        <m:sty m:val="p"/>
                      </m:rPr>
                      <a:rPr lang="en-US" b="0" i="1" smtClean="0">
                        <a:latin typeface="Cambria Math" panose="02040503050406030204" pitchFamily="18" charset="0"/>
                      </a:rPr>
                      <m:t>i</m:t>
                    </m:r>
                    <m:r>
                      <a:rPr lang="en-US" b="0" i="1" smtClean="0">
                        <a:latin typeface="Cambria Math" panose="02040503050406030204" pitchFamily="18" charset="0"/>
                      </a:rPr>
                      <m:t>+</m:t>
                    </m:r>
                    <m:r>
                      <m:rPr>
                        <m:sty m:val="p"/>
                      </m:rPr>
                      <a:rPr lang="en-US" b="0" i="1" smtClean="0">
                        <a:latin typeface="Cambria Math" panose="02040503050406030204" pitchFamily="18" charset="0"/>
                      </a:rPr>
                      <m:t>k</m:t>
                    </m:r>
                    <m:r>
                      <a:rPr lang="en-US" b="0" i="1" smtClean="0">
                        <a:latin typeface="Cambria Math" panose="02040503050406030204" pitchFamily="18" charset="0"/>
                      </a:rPr>
                      <m:t>≠</m:t>
                    </m:r>
                    <m:r>
                      <m:rPr>
                        <m:sty m:val="p"/>
                      </m:rPr>
                      <a:rPr lang="en-US" b="0" i="1" smtClean="0">
                        <a:latin typeface="Cambria Math" panose="02040503050406030204" pitchFamily="18" charset="0"/>
                      </a:rPr>
                      <m:t>j</m:t>
                    </m:r>
                    <m:r>
                      <a:rPr lang="en-US" b="0" i="1" smtClean="0">
                        <a:latin typeface="Cambria Math" panose="02040503050406030204" pitchFamily="18" charset="0"/>
                      </a:rPr>
                      <m:t>, ∀</m:t>
                    </m:r>
                    <m:r>
                      <m:rPr>
                        <m:sty m:val="p"/>
                      </m:rPr>
                      <a:rPr lang="en-US" b="0" i="1" smtClean="0">
                        <a:latin typeface="Cambria Math" panose="02040503050406030204" pitchFamily="18" charset="0"/>
                      </a:rPr>
                      <m:t>j</m:t>
                    </m:r>
                    <m:r>
                      <a:rPr lang="en-US" b="0" i="1" smtClean="0">
                        <a:latin typeface="Cambria Math" panose="02040503050406030204" pitchFamily="18" charset="0"/>
                      </a:rPr>
                      <m:t>∈{1,</m:t>
                    </m:r>
                    <m:r>
                      <m:rPr>
                        <m:sty m:val="p"/>
                      </m:rPr>
                      <a:rPr lang="en-US" b="0" i="1" smtClean="0">
                        <a:latin typeface="Cambria Math" panose="02040503050406030204" pitchFamily="18" charset="0"/>
                      </a:rPr>
                      <m:t>T</m:t>
                    </m:r>
                    <m:r>
                      <a:rPr lang="en-US" b="0" i="1" smtClean="0">
                        <a:latin typeface="Cambria Math" panose="02040503050406030204" pitchFamily="18" charset="0"/>
                      </a:rPr>
                      <m:t>}</m:t>
                    </m:r>
                  </m:oMath>
                </a14:m>
                <a:r>
                  <a:rPr lang="en-US" dirty="0"/>
                  <a:t>. </a:t>
                </a:r>
              </a:p>
            </p:txBody>
          </p:sp>
        </mc:Choice>
        <mc:Fallback xmlns="">
          <p:sp>
            <p:nvSpPr>
              <p:cNvPr id="11" name="TextBox 10">
                <a:extLst>
                  <a:ext uri="{FF2B5EF4-FFF2-40B4-BE49-F238E27FC236}">
                    <a16:creationId xmlns:a16="http://schemas.microsoft.com/office/drawing/2014/main" id="{E7182708-795B-819D-1291-2E2DF2D3D101}"/>
                  </a:ext>
                </a:extLst>
              </p:cNvPr>
              <p:cNvSpPr txBox="1">
                <a:spLocks noRot="1" noChangeAspect="1" noMove="1" noResize="1" noEditPoints="1" noAdjustHandles="1" noChangeArrowheads="1" noChangeShapeType="1" noTextEdit="1"/>
              </p:cNvSpPr>
              <p:nvPr/>
            </p:nvSpPr>
            <p:spPr>
              <a:xfrm>
                <a:off x="1321880" y="3874651"/>
                <a:ext cx="8155751" cy="923330"/>
              </a:xfrm>
              <a:prstGeom prst="rect">
                <a:avLst/>
              </a:prstGeom>
              <a:blipFill>
                <a:blip r:embed="rId4"/>
                <a:stretch>
                  <a:fillRect l="-778" t="-4110" r="-311" b="-9589"/>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C3E8EBFF-8586-6B4D-7012-7A3121B9A0F4}"/>
              </a:ext>
            </a:extLst>
          </p:cNvPr>
          <p:cNvSpPr txBox="1"/>
          <p:nvPr/>
        </p:nvSpPr>
        <p:spPr>
          <a:xfrm>
            <a:off x="1321878" y="4974830"/>
            <a:ext cx="8155751" cy="923330"/>
          </a:xfrm>
          <a:prstGeom prst="rect">
            <a:avLst/>
          </a:prstGeom>
          <a:noFill/>
        </p:spPr>
        <p:txBody>
          <a:bodyPr wrap="square" rtlCol="0">
            <a:spAutoFit/>
          </a:bodyPr>
          <a:lstStyle/>
          <a:p>
            <a:r>
              <a:rPr lang="en-US" dirty="0"/>
              <a:t>This objective stems from </a:t>
            </a:r>
            <a:r>
              <a:rPr lang="en-US" b="1" dirty="0"/>
              <a:t>Contrastive Predictive Coding</a:t>
            </a:r>
            <a:r>
              <a:rPr lang="en-US" dirty="0"/>
              <a:t> where the goal is to maximize the mutual information between historical context and future representations.</a:t>
            </a:r>
            <a:endParaRPr lang="en-US" b="1" dirty="0"/>
          </a:p>
        </p:txBody>
      </p:sp>
    </p:spTree>
    <p:extLst>
      <p:ext uri="{BB962C8B-B14F-4D97-AF65-F5344CB8AC3E}">
        <p14:creationId xmlns:p14="http://schemas.microsoft.com/office/powerpoint/2010/main" val="217159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D2E1E-241D-2532-26CE-225DDD1605F1}"/>
              </a:ext>
            </a:extLst>
          </p:cNvPr>
          <p:cNvSpPr>
            <a:spLocks noGrp="1"/>
          </p:cNvSpPr>
          <p:nvPr>
            <p:ph type="title"/>
          </p:nvPr>
        </p:nvSpPr>
        <p:spPr/>
        <p:txBody>
          <a:bodyPr/>
          <a:lstStyle/>
          <a:p>
            <a:r>
              <a:rPr lang="en-US" b="1" dirty="0"/>
              <a:t>Agenda</a:t>
            </a:r>
          </a:p>
        </p:txBody>
      </p:sp>
      <p:sp>
        <p:nvSpPr>
          <p:cNvPr id="3" name="TextBox 2">
            <a:extLst>
              <a:ext uri="{FF2B5EF4-FFF2-40B4-BE49-F238E27FC236}">
                <a16:creationId xmlns:a16="http://schemas.microsoft.com/office/drawing/2014/main" id="{3DCAA125-99BF-114A-414E-53E362658FEF}"/>
              </a:ext>
            </a:extLst>
          </p:cNvPr>
          <p:cNvSpPr txBox="1"/>
          <p:nvPr/>
        </p:nvSpPr>
        <p:spPr>
          <a:xfrm>
            <a:off x="827314" y="1690688"/>
            <a:ext cx="10526486" cy="4893647"/>
          </a:xfrm>
          <a:prstGeom prst="rect">
            <a:avLst/>
          </a:prstGeom>
          <a:noFill/>
        </p:spPr>
        <p:txBody>
          <a:bodyPr wrap="square" rtlCol="0">
            <a:spAutoFit/>
          </a:bodyPr>
          <a:lstStyle/>
          <a:p>
            <a:pPr marL="457200" indent="-457200">
              <a:buClr>
                <a:schemeClr val="tx1">
                  <a:lumMod val="75000"/>
                  <a:lumOff val="25000"/>
                </a:schemeClr>
              </a:buClr>
              <a:buFont typeface="+mj-lt"/>
              <a:buAutoNum type="arabicPeriod"/>
            </a:pPr>
            <a:r>
              <a:rPr lang="en-US" sz="2400" b="1" dirty="0"/>
              <a:t>Generative</a:t>
            </a:r>
          </a:p>
          <a:p>
            <a:pPr marL="971550" lvl="1" indent="-514350">
              <a:buClr>
                <a:schemeClr val="tx1">
                  <a:lumMod val="75000"/>
                  <a:lumOff val="25000"/>
                </a:schemeClr>
              </a:buClr>
              <a:buFont typeface="+mj-lt"/>
              <a:buAutoNum type="romanLcPeriod"/>
            </a:pPr>
            <a:r>
              <a:rPr lang="en-US" sz="2400" dirty="0"/>
              <a:t>WaveNet</a:t>
            </a:r>
          </a:p>
          <a:p>
            <a:pPr marL="457200" indent="-457200">
              <a:buClr>
                <a:schemeClr val="tx1">
                  <a:lumMod val="75000"/>
                  <a:lumOff val="25000"/>
                </a:schemeClr>
              </a:buClr>
              <a:buFont typeface="+mj-lt"/>
              <a:buAutoNum type="arabicPeriod"/>
            </a:pPr>
            <a:r>
              <a:rPr lang="en-US" sz="2400" b="1" dirty="0"/>
              <a:t>Self Supervised </a:t>
            </a:r>
          </a:p>
          <a:p>
            <a:pPr marL="971550" lvl="1" indent="-514350">
              <a:buClr>
                <a:schemeClr val="tx1">
                  <a:lumMod val="75000"/>
                  <a:lumOff val="25000"/>
                </a:schemeClr>
              </a:buClr>
              <a:buFont typeface="+mj-lt"/>
              <a:buAutoNum type="romanLcPeriod"/>
            </a:pPr>
            <a:r>
              <a:rPr lang="en-US" sz="2400" dirty="0"/>
              <a:t>Wav2Vec</a:t>
            </a:r>
          </a:p>
          <a:p>
            <a:pPr marL="971550" lvl="1" indent="-514350">
              <a:buClr>
                <a:schemeClr val="tx1">
                  <a:lumMod val="75000"/>
                  <a:lumOff val="25000"/>
                </a:schemeClr>
              </a:buClr>
              <a:buFont typeface="+mj-lt"/>
              <a:buAutoNum type="romanLcPeriod"/>
            </a:pPr>
            <a:r>
              <a:rPr lang="en-US" sz="2400" dirty="0"/>
              <a:t>VQ-Wav2Vec</a:t>
            </a:r>
          </a:p>
          <a:p>
            <a:pPr marL="971550" lvl="1" indent="-514350">
              <a:buClr>
                <a:schemeClr val="tx1">
                  <a:lumMod val="75000"/>
                  <a:lumOff val="25000"/>
                </a:schemeClr>
              </a:buClr>
              <a:buFont typeface="+mj-lt"/>
              <a:buAutoNum type="romanLcPeriod"/>
            </a:pPr>
            <a:r>
              <a:rPr lang="en-US" sz="2400" dirty="0"/>
              <a:t>Wav2Vec 2.0</a:t>
            </a:r>
          </a:p>
          <a:p>
            <a:pPr marL="971550" lvl="1" indent="-514350">
              <a:buClr>
                <a:schemeClr val="tx1">
                  <a:lumMod val="75000"/>
                  <a:lumOff val="25000"/>
                </a:schemeClr>
              </a:buClr>
              <a:buFont typeface="+mj-lt"/>
              <a:buAutoNum type="romanLcPeriod"/>
            </a:pPr>
            <a:r>
              <a:rPr lang="en-US" sz="2400" dirty="0"/>
              <a:t>Hubert</a:t>
            </a:r>
          </a:p>
          <a:p>
            <a:pPr marL="971550" lvl="1" indent="-514350">
              <a:buClr>
                <a:schemeClr val="tx1">
                  <a:lumMod val="75000"/>
                  <a:lumOff val="25000"/>
                </a:schemeClr>
              </a:buClr>
              <a:buFont typeface="+mj-lt"/>
              <a:buAutoNum type="romanLcPeriod"/>
            </a:pPr>
            <a:r>
              <a:rPr lang="en-US" sz="2400" dirty="0"/>
              <a:t>WavLM</a:t>
            </a:r>
          </a:p>
          <a:p>
            <a:pPr marL="457200" indent="-457200">
              <a:buClr>
                <a:schemeClr val="tx1">
                  <a:lumMod val="75000"/>
                  <a:lumOff val="25000"/>
                </a:schemeClr>
              </a:buClr>
              <a:buFont typeface="+mj-lt"/>
              <a:buAutoNum type="arabicPeriod"/>
            </a:pPr>
            <a:r>
              <a:rPr lang="en-US" sz="2400" b="1" dirty="0"/>
              <a:t>Audio Language Models</a:t>
            </a:r>
          </a:p>
          <a:p>
            <a:pPr marL="971550" lvl="1" indent="-514350">
              <a:buClr>
                <a:schemeClr val="tx1">
                  <a:lumMod val="75000"/>
                  <a:lumOff val="25000"/>
                </a:schemeClr>
              </a:buClr>
              <a:buFont typeface="+mj-lt"/>
              <a:buAutoNum type="romanLcPeriod"/>
            </a:pPr>
            <a:r>
              <a:rPr lang="en-US" sz="2400" dirty="0"/>
              <a:t>Whisper</a:t>
            </a:r>
          </a:p>
          <a:p>
            <a:pPr marL="971550" lvl="1" indent="-514350">
              <a:buClr>
                <a:schemeClr val="tx1">
                  <a:lumMod val="75000"/>
                  <a:lumOff val="25000"/>
                </a:schemeClr>
              </a:buClr>
              <a:buFont typeface="+mj-lt"/>
              <a:buAutoNum type="romanLcPeriod"/>
            </a:pPr>
            <a:r>
              <a:rPr lang="en-US" sz="2400" dirty="0"/>
              <a:t>Qwen2-Audio</a:t>
            </a:r>
          </a:p>
          <a:p>
            <a:pPr marL="971550" lvl="1" indent="-514350">
              <a:buClr>
                <a:schemeClr val="tx1">
                  <a:lumMod val="75000"/>
                  <a:lumOff val="25000"/>
                </a:schemeClr>
              </a:buClr>
              <a:buFont typeface="+mj-lt"/>
              <a:buAutoNum type="romanLcPeriod"/>
            </a:pPr>
            <a:r>
              <a:rPr lang="en-US" sz="2400" dirty="0"/>
              <a:t>Qwen-Audio-VAE</a:t>
            </a:r>
          </a:p>
          <a:p>
            <a:pPr lvl="1">
              <a:buClr>
                <a:schemeClr val="tx1">
                  <a:lumMod val="75000"/>
                  <a:lumOff val="25000"/>
                </a:schemeClr>
              </a:buClr>
            </a:pPr>
            <a:endParaRPr lang="en-US" sz="2400" dirty="0"/>
          </a:p>
        </p:txBody>
      </p:sp>
      <p:pic>
        <p:nvPicPr>
          <p:cNvPr id="4" name="Picture 3" descr="Meeting Agenda is to be chatty. - Stock Image - Everypixel">
            <a:extLst>
              <a:ext uri="{FF2B5EF4-FFF2-40B4-BE49-F238E27FC236}">
                <a16:creationId xmlns:a16="http://schemas.microsoft.com/office/drawing/2014/main" id="{C12CB5EB-AECD-4C22-4CC6-BF255B7DDF20}"/>
              </a:ext>
            </a:extLst>
          </p:cNvPr>
          <p:cNvPicPr>
            <a:picLocks noChangeAspect="1"/>
          </p:cNvPicPr>
          <p:nvPr/>
        </p:nvPicPr>
        <p:blipFill>
          <a:blip r:embed="rId3"/>
          <a:stretch>
            <a:fillRect/>
          </a:stretch>
        </p:blipFill>
        <p:spPr>
          <a:xfrm>
            <a:off x="6090557" y="723657"/>
            <a:ext cx="5157619" cy="5192234"/>
          </a:xfrm>
          <a:prstGeom prst="rect">
            <a:avLst/>
          </a:prstGeom>
        </p:spPr>
      </p:pic>
      <p:sp>
        <p:nvSpPr>
          <p:cNvPr id="6" name="TextBox 5">
            <a:extLst>
              <a:ext uri="{FF2B5EF4-FFF2-40B4-BE49-F238E27FC236}">
                <a16:creationId xmlns:a16="http://schemas.microsoft.com/office/drawing/2014/main" id="{2A9B3DFF-EB3D-B7D3-6C7A-4CCA717BD04A}"/>
              </a:ext>
            </a:extLst>
          </p:cNvPr>
          <p:cNvSpPr txBox="1"/>
          <p:nvPr/>
        </p:nvSpPr>
        <p:spPr>
          <a:xfrm>
            <a:off x="6783960" y="5564777"/>
            <a:ext cx="3770811" cy="215444"/>
          </a:xfrm>
          <a:prstGeom prst="rect">
            <a:avLst/>
          </a:prstGeom>
          <a:noFill/>
        </p:spPr>
        <p:txBody>
          <a:bodyPr wrap="square">
            <a:spAutoFit/>
          </a:bodyPr>
          <a:lstStyle/>
          <a:p>
            <a:pPr algn="ctr"/>
            <a:r>
              <a:rPr lang="en-US" sz="800" dirty="0">
                <a:solidFill>
                  <a:schemeClr val="bg2">
                    <a:lumMod val="90000"/>
                  </a:schemeClr>
                </a:solidFill>
              </a:rPr>
              <a:t>https://www.everypixel.com/image-419543868743882478</a:t>
            </a:r>
          </a:p>
        </p:txBody>
      </p:sp>
      <p:sp>
        <p:nvSpPr>
          <p:cNvPr id="8" name="Multiply 7">
            <a:extLst>
              <a:ext uri="{FF2B5EF4-FFF2-40B4-BE49-F238E27FC236}">
                <a16:creationId xmlns:a16="http://schemas.microsoft.com/office/drawing/2014/main" id="{7C2294D9-7C08-FECF-B576-FD3B06AEC411}"/>
              </a:ext>
            </a:extLst>
          </p:cNvPr>
          <p:cNvSpPr/>
          <p:nvPr/>
        </p:nvSpPr>
        <p:spPr>
          <a:xfrm>
            <a:off x="251460" y="4389120"/>
            <a:ext cx="5145692" cy="2000250"/>
          </a:xfrm>
          <a:prstGeom prst="mathMultiply">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891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25348-4BFA-3E9D-DD47-C220E2CC80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103D5C-E8C2-7E9C-4498-C8B13EE7EC8C}"/>
              </a:ext>
            </a:extLst>
          </p:cNvPr>
          <p:cNvSpPr>
            <a:spLocks noGrp="1"/>
          </p:cNvSpPr>
          <p:nvPr>
            <p:ph type="title"/>
          </p:nvPr>
        </p:nvSpPr>
        <p:spPr/>
        <p:txBody>
          <a:bodyPr/>
          <a:lstStyle/>
          <a:p>
            <a:r>
              <a:rPr lang="en-US" dirty="0"/>
              <a:t>Wav2Vec</a:t>
            </a:r>
          </a:p>
        </p:txBody>
      </p:sp>
      <p:sp>
        <p:nvSpPr>
          <p:cNvPr id="4" name="Rectangle 3">
            <a:extLst>
              <a:ext uri="{FF2B5EF4-FFF2-40B4-BE49-F238E27FC236}">
                <a16:creationId xmlns:a16="http://schemas.microsoft.com/office/drawing/2014/main" id="{C3BDE10C-E239-030F-FA4D-B2C216EF853E}"/>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CAC581F-668B-F26E-90A3-1CF4B1173BB2}"/>
                  </a:ext>
                </a:extLst>
              </p:cNvPr>
              <p:cNvSpPr txBox="1"/>
              <p:nvPr/>
            </p:nvSpPr>
            <p:spPr>
              <a:xfrm>
                <a:off x="4897134" y="1725571"/>
                <a:ext cx="2397731" cy="40498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unc>
                        <m:funcPr>
                          <m:ctrlPr>
                            <a:rPr lang="en-US" b="0" i="1" smtClean="0">
                              <a:latin typeface="Cambria Math" panose="02040503050406030204" pitchFamily="18" charset="0"/>
                            </a:rPr>
                          </m:ctrlPr>
                        </m:funcPr>
                        <m:fName>
                          <m:r>
                            <a:rPr lang="en-US" b="0" i="0" smtClean="0">
                              <a:latin typeface="Cambria Math" panose="02040503050406030204" pitchFamily="18" charset="0"/>
                            </a:rPr>
                            <m:t>−</m:t>
                          </m:r>
                          <m:r>
                            <m:rPr>
                              <m:sty m:val="p"/>
                            </m:rPr>
                            <a:rPr lang="en-US" b="0" i="0" smtClean="0">
                              <a:latin typeface="Cambria Math" panose="02040503050406030204" pitchFamily="18" charset="0"/>
                            </a:rPr>
                            <m:t>log</m:t>
                          </m:r>
                        </m:fName>
                        <m:e>
                          <m:r>
                            <a:rPr lang="en-US" b="0" i="1" smtClean="0">
                              <a:latin typeface="Cambria Math" panose="02040503050406030204" pitchFamily="18" charset="0"/>
                            </a:rPr>
                            <m:t>𝜎</m:t>
                          </m:r>
                          <m:d>
                            <m:dPr>
                              <m:ctrlPr>
                                <a:rPr lang="en-US" b="0" i="1" smtClean="0">
                                  <a:latin typeface="Cambria Math" panose="02040503050406030204" pitchFamily="18" charset="0"/>
                                </a:rPr>
                              </m:ctrlPr>
                            </m:dPr>
                            <m:e>
                              <m:func>
                                <m:funcPr>
                                  <m:ctrlPr>
                                    <a:rPr lang="en-US" b="0" i="1" smtClean="0">
                                      <a:latin typeface="Cambria Math" panose="02040503050406030204" pitchFamily="18" charset="0"/>
                                    </a:rPr>
                                  </m:ctrlPr>
                                </m:funcPr>
                                <m:fName>
                                  <m:sSubSup>
                                    <m:sSubSupPr>
                                      <m:ctrlPr>
                                        <a:rPr lang="en-US" b="0" i="1" smtClean="0">
                                          <a:latin typeface="Cambria Math" panose="02040503050406030204" pitchFamily="18" charset="0"/>
                                        </a:rPr>
                                      </m:ctrlPr>
                                    </m:sSubSupPr>
                                    <m:e>
                                      <m:r>
                                        <m:rPr>
                                          <m:sty m:val="p"/>
                                        </m:rPr>
                                        <a:rPr lang="en-US" b="0" i="1" smtClean="0">
                                          <a:latin typeface="Cambria Math" panose="02040503050406030204" pitchFamily="18" charset="0"/>
                                        </a:rPr>
                                        <m:t>z</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𝑘</m:t>
                                      </m:r>
                                    </m:sub>
                                    <m:sup>
                                      <m:r>
                                        <a:rPr lang="en-US" b="0" i="1" smtClean="0">
                                          <a:latin typeface="Cambria Math" panose="02040503050406030204" pitchFamily="18" charset="0"/>
                                        </a:rPr>
                                        <m:t>⊤</m:t>
                                      </m:r>
                                    </m:sup>
                                  </m:sSubSup>
                                </m:fName>
                                <m:e>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𝑘</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𝑖</m:t>
                                          </m:r>
                                        </m:sub>
                                      </m:sSub>
                                    </m:e>
                                  </m:d>
                                </m:e>
                              </m:func>
                            </m:e>
                          </m:d>
                        </m:e>
                      </m:func>
                    </m:oMath>
                  </m:oMathPara>
                </a14:m>
                <a:endParaRPr lang="en-US" dirty="0"/>
              </a:p>
            </p:txBody>
          </p:sp>
        </mc:Choice>
        <mc:Fallback xmlns="">
          <p:sp>
            <p:nvSpPr>
              <p:cNvPr id="5" name="TextBox 4">
                <a:extLst>
                  <a:ext uri="{FF2B5EF4-FFF2-40B4-BE49-F238E27FC236}">
                    <a16:creationId xmlns:a16="http://schemas.microsoft.com/office/drawing/2014/main" id="{4CAC581F-668B-F26E-90A3-1CF4B1173BB2}"/>
                  </a:ext>
                </a:extLst>
              </p:cNvPr>
              <p:cNvSpPr txBox="1">
                <a:spLocks noRot="1" noChangeAspect="1" noMove="1" noResize="1" noEditPoints="1" noAdjustHandles="1" noChangeArrowheads="1" noChangeShapeType="1" noTextEdit="1"/>
              </p:cNvSpPr>
              <p:nvPr/>
            </p:nvSpPr>
            <p:spPr>
              <a:xfrm>
                <a:off x="4897134" y="1725571"/>
                <a:ext cx="2397731" cy="404983"/>
              </a:xfrm>
              <a:prstGeom prst="rect">
                <a:avLst/>
              </a:prstGeom>
              <a:blipFill>
                <a:blip r:embed="rId3"/>
                <a:stretch>
                  <a:fillRect b="-1212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0DCAB6B-1F65-ED63-E701-549DDCA7C3EC}"/>
                  </a:ext>
                </a:extLst>
              </p:cNvPr>
              <p:cNvSpPr txBox="1"/>
              <p:nvPr/>
            </p:nvSpPr>
            <p:spPr>
              <a:xfrm>
                <a:off x="1258330" y="2292986"/>
                <a:ext cx="8155751" cy="646331"/>
              </a:xfrm>
              <a:prstGeom prst="rect">
                <a:avLst/>
              </a:prstGeom>
              <a:noFill/>
            </p:spPr>
            <p:txBody>
              <a:bodyPr wrap="square" rtlCol="0">
                <a:spAutoFit/>
              </a:bodyPr>
              <a:lstStyle/>
              <a:p>
                <a:r>
                  <a:rPr lang="en-US" dirty="0"/>
                  <a:t>The prediction term is the positive class binary log-likelihood between the prediction for timestep </a:t>
                </a:r>
                <a14:m>
                  <m:oMath xmlns:m="http://schemas.openxmlformats.org/officeDocument/2006/math">
                    <m:r>
                      <m:rPr>
                        <m:sty m:val="p"/>
                      </m:rPr>
                      <a:rPr lang="en-US" b="0" i="1" smtClean="0">
                        <a:latin typeface="Cambria Math" panose="02040503050406030204" pitchFamily="18" charset="0"/>
                      </a:rPr>
                      <m:t>k</m:t>
                    </m:r>
                  </m:oMath>
                </a14:m>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𝑘</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𝑖</m:t>
                            </m:r>
                          </m:sub>
                        </m:sSub>
                      </m:e>
                    </m:d>
                    <m:r>
                      <a:rPr lang="en-US" b="0" i="0" smtClean="0">
                        <a:latin typeface="Cambria Math" panose="02040503050406030204" pitchFamily="18" charset="0"/>
                      </a:rPr>
                      <m:t>,</m:t>
                    </m:r>
                  </m:oMath>
                </a14:m>
                <a:r>
                  <a:rPr lang="en-US" dirty="0"/>
                  <a:t> and the encoded future timestep </a:t>
                </a:r>
                <a14:m>
                  <m:oMath xmlns:m="http://schemas.openxmlformats.org/officeDocument/2006/math">
                    <m:r>
                      <m:rPr>
                        <m:sty m:val="p"/>
                      </m:rPr>
                      <a:rPr lang="en-US" i="1">
                        <a:latin typeface="Cambria Math" panose="02040503050406030204" pitchFamily="18" charset="0"/>
                      </a:rPr>
                      <m:t>k</m:t>
                    </m:r>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𝑘</m:t>
                        </m:r>
                      </m:sub>
                    </m:sSub>
                  </m:oMath>
                </a14:m>
                <a:r>
                  <a:rPr lang="en-US" dirty="0"/>
                  <a:t>.</a:t>
                </a:r>
              </a:p>
            </p:txBody>
          </p:sp>
        </mc:Choice>
        <mc:Fallback xmlns="">
          <p:sp>
            <p:nvSpPr>
              <p:cNvPr id="11" name="TextBox 10">
                <a:extLst>
                  <a:ext uri="{FF2B5EF4-FFF2-40B4-BE49-F238E27FC236}">
                    <a16:creationId xmlns:a16="http://schemas.microsoft.com/office/drawing/2014/main" id="{A0DCAB6B-1F65-ED63-E701-549DDCA7C3EC}"/>
                  </a:ext>
                </a:extLst>
              </p:cNvPr>
              <p:cNvSpPr txBox="1">
                <a:spLocks noRot="1" noChangeAspect="1" noMove="1" noResize="1" noEditPoints="1" noAdjustHandles="1" noChangeArrowheads="1" noChangeShapeType="1" noTextEdit="1"/>
              </p:cNvSpPr>
              <p:nvPr/>
            </p:nvSpPr>
            <p:spPr>
              <a:xfrm>
                <a:off x="1258330" y="2292986"/>
                <a:ext cx="8155751" cy="646331"/>
              </a:xfrm>
              <a:prstGeom prst="rect">
                <a:avLst/>
              </a:prstGeom>
              <a:blipFill>
                <a:blip r:embed="rId4"/>
                <a:stretch>
                  <a:fillRect l="-466" t="-3846" b="-13462"/>
                </a:stretch>
              </a:blipFill>
            </p:spPr>
            <p:txBody>
              <a:bodyPr/>
              <a:lstStyle/>
              <a:p>
                <a:r>
                  <a:rPr lang="en-US">
                    <a:noFill/>
                  </a:rPr>
                  <a:t> </a:t>
                </a:r>
              </a:p>
            </p:txBody>
          </p:sp>
        </mc:Fallback>
      </mc:AlternateContent>
      <p:sp>
        <p:nvSpPr>
          <p:cNvPr id="3" name="Oval 2">
            <a:extLst>
              <a:ext uri="{FF2B5EF4-FFF2-40B4-BE49-F238E27FC236}">
                <a16:creationId xmlns:a16="http://schemas.microsoft.com/office/drawing/2014/main" id="{713675B3-3C26-5D30-E981-4A4462F64091}"/>
              </a:ext>
            </a:extLst>
          </p:cNvPr>
          <p:cNvSpPr/>
          <p:nvPr/>
        </p:nvSpPr>
        <p:spPr>
          <a:xfrm>
            <a:off x="6227806" y="1626913"/>
            <a:ext cx="815546" cy="60229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5B8122-4034-B8F2-59AE-C1A3BA56EB62}"/>
              </a:ext>
            </a:extLst>
          </p:cNvPr>
          <p:cNvSpPr/>
          <p:nvPr/>
        </p:nvSpPr>
        <p:spPr>
          <a:xfrm>
            <a:off x="5738013" y="1626913"/>
            <a:ext cx="613360" cy="60229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50119DD-7C48-85BC-B6EE-31B1BB92094A}"/>
              </a:ext>
            </a:extLst>
          </p:cNvPr>
          <p:cNvSpPr txBox="1"/>
          <p:nvPr/>
        </p:nvSpPr>
        <p:spPr>
          <a:xfrm>
            <a:off x="7040658" y="1459689"/>
            <a:ext cx="1200393" cy="369332"/>
          </a:xfrm>
          <a:prstGeom prst="rect">
            <a:avLst/>
          </a:prstGeom>
          <a:noFill/>
        </p:spPr>
        <p:txBody>
          <a:bodyPr wrap="none" rtlCol="0">
            <a:spAutoFit/>
          </a:bodyPr>
          <a:lstStyle/>
          <a:p>
            <a:r>
              <a:rPr lang="en-US" dirty="0"/>
              <a:t>Prediction</a:t>
            </a:r>
          </a:p>
        </p:txBody>
      </p:sp>
      <p:sp>
        <p:nvSpPr>
          <p:cNvPr id="14" name="TextBox 13">
            <a:extLst>
              <a:ext uri="{FF2B5EF4-FFF2-40B4-BE49-F238E27FC236}">
                <a16:creationId xmlns:a16="http://schemas.microsoft.com/office/drawing/2014/main" id="{7F70B4E5-E6E4-AB82-3452-16B93415EC30}"/>
              </a:ext>
            </a:extLst>
          </p:cNvPr>
          <p:cNvSpPr txBox="1"/>
          <p:nvPr/>
        </p:nvSpPr>
        <p:spPr>
          <a:xfrm>
            <a:off x="4188498" y="1447740"/>
            <a:ext cx="1486304" cy="369332"/>
          </a:xfrm>
          <a:prstGeom prst="rect">
            <a:avLst/>
          </a:prstGeom>
          <a:noFill/>
        </p:spPr>
        <p:txBody>
          <a:bodyPr wrap="none" rtlCol="0">
            <a:spAutoFit/>
          </a:bodyPr>
          <a:lstStyle/>
          <a:p>
            <a:r>
              <a:rPr lang="en-US" dirty="0"/>
              <a:t>Ground Truth</a:t>
            </a:r>
          </a:p>
        </p:txBody>
      </p:sp>
      <p:cxnSp>
        <p:nvCxnSpPr>
          <p:cNvPr id="16" name="Curved Connector 15">
            <a:extLst>
              <a:ext uri="{FF2B5EF4-FFF2-40B4-BE49-F238E27FC236}">
                <a16:creationId xmlns:a16="http://schemas.microsoft.com/office/drawing/2014/main" id="{532D37B6-A05B-6F29-01B8-8E64BFEFCDF3}"/>
              </a:ext>
            </a:extLst>
          </p:cNvPr>
          <p:cNvCxnSpPr>
            <a:stCxn id="12" idx="0"/>
            <a:endCxn id="14" idx="0"/>
          </p:cNvCxnSpPr>
          <p:nvPr/>
        </p:nvCxnSpPr>
        <p:spPr>
          <a:xfrm rot="16200000" flipV="1">
            <a:off x="5398586" y="980805"/>
            <a:ext cx="179173" cy="1113043"/>
          </a:xfrm>
          <a:prstGeom prst="curvedConnector3">
            <a:avLst>
              <a:gd name="adj1" fmla="val 227586"/>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Curved Connector 20">
            <a:extLst>
              <a:ext uri="{FF2B5EF4-FFF2-40B4-BE49-F238E27FC236}">
                <a16:creationId xmlns:a16="http://schemas.microsoft.com/office/drawing/2014/main" id="{27A797F7-8DF5-D772-D5B6-3697AEDE0D4A}"/>
              </a:ext>
            </a:extLst>
          </p:cNvPr>
          <p:cNvCxnSpPr>
            <a:stCxn id="3" idx="5"/>
            <a:endCxn id="13" idx="2"/>
          </p:cNvCxnSpPr>
          <p:nvPr/>
        </p:nvCxnSpPr>
        <p:spPr>
          <a:xfrm rot="5400000" flipH="1" flipV="1">
            <a:off x="7126393" y="1626545"/>
            <a:ext cx="311986" cy="716937"/>
          </a:xfrm>
          <a:prstGeom prst="curvedConnector3">
            <a:avLst>
              <a:gd name="adj1" fmla="val -18370"/>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DA04E14F-F231-C920-CBE3-6B9C362D8FDA}"/>
                  </a:ext>
                </a:extLst>
              </p:cNvPr>
              <p:cNvSpPr txBox="1"/>
              <p:nvPr/>
            </p:nvSpPr>
            <p:spPr>
              <a:xfrm>
                <a:off x="1258329" y="3167833"/>
                <a:ext cx="8155751" cy="646331"/>
              </a:xfrm>
              <a:prstGeom prst="rect">
                <a:avLst/>
              </a:prstGeom>
              <a:noFill/>
            </p:spPr>
            <p:txBody>
              <a:bodyPr wrap="square" rtlCol="0">
                <a:spAutoFit/>
              </a:bodyPr>
              <a:lstStyle/>
              <a:p>
                <a14:m>
                  <m:oMath xmlns:m="http://schemas.openxmlformats.org/officeDocument/2006/math">
                    <m:r>
                      <m:rPr>
                        <m:sty m:val="p"/>
                      </m:rPr>
                      <a:rPr lang="en-US" b="0" i="1" smtClean="0">
                        <a:latin typeface="Cambria Math" panose="02040503050406030204" pitchFamily="18" charset="0"/>
                      </a:rPr>
                      <m:t>σ</m:t>
                    </m:r>
                  </m:oMath>
                </a14:m>
                <a:r>
                  <a:rPr lang="en-US" dirty="0"/>
                  <a:t> is a sigmoid function. Therefore, maximizing the function means a large inner product between the two vectors.</a:t>
                </a:r>
              </a:p>
            </p:txBody>
          </p:sp>
        </mc:Choice>
        <mc:Fallback xmlns="">
          <p:sp>
            <p:nvSpPr>
              <p:cNvPr id="24" name="TextBox 23">
                <a:extLst>
                  <a:ext uri="{FF2B5EF4-FFF2-40B4-BE49-F238E27FC236}">
                    <a16:creationId xmlns:a16="http://schemas.microsoft.com/office/drawing/2014/main" id="{DA04E14F-F231-C920-CBE3-6B9C362D8FDA}"/>
                  </a:ext>
                </a:extLst>
              </p:cNvPr>
              <p:cNvSpPr txBox="1">
                <a:spLocks noRot="1" noChangeAspect="1" noMove="1" noResize="1" noEditPoints="1" noAdjustHandles="1" noChangeArrowheads="1" noChangeShapeType="1" noTextEdit="1"/>
              </p:cNvSpPr>
              <p:nvPr/>
            </p:nvSpPr>
            <p:spPr>
              <a:xfrm>
                <a:off x="1258329" y="3167833"/>
                <a:ext cx="8155751" cy="646331"/>
              </a:xfrm>
              <a:prstGeom prst="rect">
                <a:avLst/>
              </a:prstGeom>
              <a:blipFill>
                <a:blip r:embed="rId5"/>
                <a:stretch>
                  <a:fillRect l="-466" t="-3846" b="-13462"/>
                </a:stretch>
              </a:blipFill>
            </p:spPr>
            <p:txBody>
              <a:bodyPr/>
              <a:lstStyle/>
              <a:p>
                <a:r>
                  <a:rPr lang="en-US">
                    <a:noFill/>
                  </a:rPr>
                  <a:t> </a:t>
                </a:r>
              </a:p>
            </p:txBody>
          </p:sp>
        </mc:Fallback>
      </mc:AlternateContent>
    </p:spTree>
    <p:extLst>
      <p:ext uri="{BB962C8B-B14F-4D97-AF65-F5344CB8AC3E}">
        <p14:creationId xmlns:p14="http://schemas.microsoft.com/office/powerpoint/2010/main" val="116888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3" grpId="0"/>
      <p:bldP spid="14" grpId="0"/>
      <p:bldP spid="2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4E4A2-321B-2148-A7F1-B8C6DA58EC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FE25DE-E8F6-AA2F-DF88-CDD4683865CF}"/>
              </a:ext>
            </a:extLst>
          </p:cNvPr>
          <p:cNvSpPr>
            <a:spLocks noGrp="1"/>
          </p:cNvSpPr>
          <p:nvPr>
            <p:ph type="title"/>
          </p:nvPr>
        </p:nvSpPr>
        <p:spPr/>
        <p:txBody>
          <a:bodyPr/>
          <a:lstStyle/>
          <a:p>
            <a:r>
              <a:rPr lang="en-US" dirty="0"/>
              <a:t>Wav2Vec</a:t>
            </a:r>
          </a:p>
        </p:txBody>
      </p:sp>
      <p:sp>
        <p:nvSpPr>
          <p:cNvPr id="4" name="Rectangle 3">
            <a:extLst>
              <a:ext uri="{FF2B5EF4-FFF2-40B4-BE49-F238E27FC236}">
                <a16:creationId xmlns:a16="http://schemas.microsoft.com/office/drawing/2014/main" id="{6C6C3294-480B-49BF-27D2-48B8DAD45484}"/>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D2BDFAB-DCB3-DD0C-E7B3-A6EF6C6E9D48}"/>
                  </a:ext>
                </a:extLst>
              </p:cNvPr>
              <p:cNvSpPr txBox="1"/>
              <p:nvPr/>
            </p:nvSpPr>
            <p:spPr>
              <a:xfrm>
                <a:off x="1258330" y="2292986"/>
                <a:ext cx="8713573" cy="646331"/>
              </a:xfrm>
              <a:prstGeom prst="rect">
                <a:avLst/>
              </a:prstGeom>
              <a:noFill/>
            </p:spPr>
            <p:txBody>
              <a:bodyPr wrap="square" rtlCol="0">
                <a:spAutoFit/>
              </a:bodyPr>
              <a:lstStyle/>
              <a:p>
                <a:r>
                  <a:rPr lang="en-US" dirty="0"/>
                  <a:t>The discriminator term is the negative class binary log-likelihood between the prediction for timestep </a:t>
                </a:r>
                <a14:m>
                  <m:oMath xmlns:m="http://schemas.openxmlformats.org/officeDocument/2006/math">
                    <m:r>
                      <m:rPr>
                        <m:sty m:val="p"/>
                      </m:rPr>
                      <a:rPr lang="en-US" b="0" i="1" smtClean="0">
                        <a:latin typeface="Cambria Math" panose="02040503050406030204" pitchFamily="18" charset="0"/>
                      </a:rPr>
                      <m:t>k</m:t>
                    </m:r>
                  </m:oMath>
                </a14:m>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𝑘</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𝑖</m:t>
                            </m:r>
                          </m:sub>
                        </m:sSub>
                      </m:e>
                    </m:d>
                    <m:r>
                      <a:rPr lang="en-US" b="0" i="0" smtClean="0">
                        <a:latin typeface="Cambria Math" panose="02040503050406030204" pitchFamily="18" charset="0"/>
                      </a:rPr>
                      <m:t>,</m:t>
                    </m:r>
                  </m:oMath>
                </a14:m>
                <a:r>
                  <a:rPr lang="en-US" dirty="0"/>
                  <a:t> and latents sampled from the distractor set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𝑛</m:t>
                        </m:r>
                      </m:sub>
                    </m:sSub>
                  </m:oMath>
                </a14:m>
                <a:r>
                  <a:rPr lang="en-US" dirty="0"/>
                  <a:t>, </a:t>
                </a:r>
                <a14:m>
                  <m:oMath xmlns:m="http://schemas.openxmlformats.org/officeDocument/2006/math">
                    <m:r>
                      <m:rPr>
                        <m:sty m:val="p"/>
                      </m:rPr>
                      <a:rPr lang="en-US" b="0" i="1" smtClean="0">
                        <a:latin typeface="Cambria Math" panose="02040503050406030204" pitchFamily="18" charset="0"/>
                      </a:rPr>
                      <m:t>z</m:t>
                    </m:r>
                    <m:r>
                      <a:rPr lang="en-US" b="0" i="1" smtClean="0">
                        <a:latin typeface="Cambria Math" panose="02040503050406030204" pitchFamily="18" charset="0"/>
                      </a:rPr>
                      <m:t>̃</m:t>
                    </m:r>
                  </m:oMath>
                </a14:m>
                <a:r>
                  <a:rPr lang="en-US" dirty="0"/>
                  <a:t>. </a:t>
                </a:r>
              </a:p>
            </p:txBody>
          </p:sp>
        </mc:Choice>
        <mc:Fallback xmlns="">
          <p:sp>
            <p:nvSpPr>
              <p:cNvPr id="11" name="TextBox 10">
                <a:extLst>
                  <a:ext uri="{FF2B5EF4-FFF2-40B4-BE49-F238E27FC236}">
                    <a16:creationId xmlns:a16="http://schemas.microsoft.com/office/drawing/2014/main" id="{8D2BDFAB-DCB3-DD0C-E7B3-A6EF6C6E9D48}"/>
                  </a:ext>
                </a:extLst>
              </p:cNvPr>
              <p:cNvSpPr txBox="1">
                <a:spLocks noRot="1" noChangeAspect="1" noMove="1" noResize="1" noEditPoints="1" noAdjustHandles="1" noChangeArrowheads="1" noChangeShapeType="1" noTextEdit="1"/>
              </p:cNvSpPr>
              <p:nvPr/>
            </p:nvSpPr>
            <p:spPr>
              <a:xfrm>
                <a:off x="1258330" y="2292986"/>
                <a:ext cx="8713573" cy="646331"/>
              </a:xfrm>
              <a:prstGeom prst="rect">
                <a:avLst/>
              </a:prstGeom>
              <a:blipFill>
                <a:blip r:embed="rId3"/>
                <a:stretch>
                  <a:fillRect l="-436" t="-3846" b="-134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554A696-0E09-285A-BEE0-51787290D31A}"/>
                  </a:ext>
                </a:extLst>
              </p:cNvPr>
              <p:cNvSpPr txBox="1"/>
              <p:nvPr/>
            </p:nvSpPr>
            <p:spPr>
              <a:xfrm>
                <a:off x="2756833" y="1715019"/>
                <a:ext cx="6678333" cy="41428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𝑧</m:t>
                              </m:r>
                            </m:e>
                          </m:acc>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𝑛</m:t>
                              </m:r>
                            </m:sub>
                          </m:sSub>
                        </m:sub>
                      </m:sSub>
                      <m:d>
                        <m:dPr>
                          <m:begChr m:val="["/>
                          <m:endChr m:val="]"/>
                          <m:ctrlPr>
                            <a:rPr lang="en-US" b="0" i="1" smtClean="0">
                              <a:latin typeface="Cambria Math" panose="02040503050406030204" pitchFamily="18" charset="0"/>
                            </a:rPr>
                          </m:ctrlPr>
                        </m:dPr>
                        <m:e>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𝜎</m:t>
                              </m:r>
                              <m:d>
                                <m:dPr>
                                  <m:ctrlPr>
                                    <a:rPr lang="en-US" b="0" i="1" smtClean="0">
                                      <a:latin typeface="Cambria Math" panose="02040503050406030204" pitchFamily="18" charset="0"/>
                                    </a:rPr>
                                  </m:ctrlPr>
                                </m:dPr>
                                <m:e>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𝑧</m:t>
                                          </m:r>
                                        </m:e>
                                      </m:acc>
                                    </m:e>
                                    <m:sup>
                                      <m:r>
                                        <a:rPr lang="en-US" b="0" i="1" smtClean="0">
                                          <a:latin typeface="Cambria Math" panose="02040503050406030204" pitchFamily="18" charset="0"/>
                                        </a:rPr>
                                        <m:t>⊤</m:t>
                                      </m:r>
                                    </m:sup>
                                  </m:sSup>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𝑘</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𝑖</m:t>
                                          </m:r>
                                        </m:sub>
                                      </m:sSub>
                                    </m:e>
                                  </m:d>
                                </m:e>
                              </m:d>
                            </m:e>
                          </m:func>
                        </m:e>
                      </m:d>
                    </m:oMath>
                  </m:oMathPara>
                </a14:m>
                <a:endParaRPr lang="en-US" dirty="0"/>
              </a:p>
            </p:txBody>
          </p:sp>
        </mc:Choice>
        <mc:Fallback xmlns="">
          <p:sp>
            <p:nvSpPr>
              <p:cNvPr id="6" name="TextBox 5">
                <a:extLst>
                  <a:ext uri="{FF2B5EF4-FFF2-40B4-BE49-F238E27FC236}">
                    <a16:creationId xmlns:a16="http://schemas.microsoft.com/office/drawing/2014/main" id="{2554A696-0E09-285A-BEE0-51787290D31A}"/>
                  </a:ext>
                </a:extLst>
              </p:cNvPr>
              <p:cNvSpPr txBox="1">
                <a:spLocks noRot="1" noChangeAspect="1" noMove="1" noResize="1" noEditPoints="1" noAdjustHandles="1" noChangeArrowheads="1" noChangeShapeType="1" noTextEdit="1"/>
              </p:cNvSpPr>
              <p:nvPr/>
            </p:nvSpPr>
            <p:spPr>
              <a:xfrm>
                <a:off x="2756833" y="1715019"/>
                <a:ext cx="6678333" cy="414281"/>
              </a:xfrm>
              <a:prstGeom prst="rect">
                <a:avLst/>
              </a:prstGeom>
              <a:blipFill>
                <a:blip r:embed="rId4"/>
                <a:stretch>
                  <a:fillRect b="-88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FE2865D6-8A9F-EA7F-8B28-1AE8D9FB118C}"/>
                  </a:ext>
                </a:extLst>
              </p:cNvPr>
              <p:cNvSpPr txBox="1"/>
              <p:nvPr/>
            </p:nvSpPr>
            <p:spPr>
              <a:xfrm>
                <a:off x="1258328" y="3866913"/>
                <a:ext cx="8155750" cy="923330"/>
              </a:xfrm>
              <a:prstGeom prst="rect">
                <a:avLst/>
              </a:prstGeom>
              <a:noFill/>
            </p:spPr>
            <p:txBody>
              <a:bodyPr wrap="square">
                <a:spAutoFit/>
              </a:bodyPr>
              <a:lstStyle/>
              <a:p>
                <a14:m>
                  <m:oMath xmlns:m="http://schemas.openxmlformats.org/officeDocument/2006/math">
                    <m:r>
                      <m:rPr>
                        <m:sty m:val="p"/>
                      </m:rPr>
                      <a:rPr lang="en-US" i="1" smtClean="0">
                        <a:latin typeface="Cambria Math" panose="02040503050406030204" pitchFamily="18" charset="0"/>
                      </a:rPr>
                      <m:t>z</m:t>
                    </m:r>
                    <m:r>
                      <a:rPr lang="en-US" i="1">
                        <a:latin typeface="Cambria Math" panose="02040503050406030204" pitchFamily="18" charset="0"/>
                      </a:rPr>
                      <m:t>̃</m:t>
                    </m:r>
                  </m:oMath>
                </a14:m>
                <a:r>
                  <a:rPr lang="en-US" dirty="0"/>
                  <a:t> can be any other latent besides the current timestep, e.g. </a:t>
                </a:r>
              </a:p>
              <a:p>
                <a:endParaRPr lang="en-US"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m:t>
                      </m:r>
                      <m:r>
                        <m:rPr>
                          <m:sty m:val="p"/>
                        </m:rPr>
                        <a:rPr lang="en-US" b="0" i="1" smtClean="0">
                          <a:latin typeface="Cambria Math" panose="02040503050406030204" pitchFamily="18" charset="0"/>
                        </a:rPr>
                        <m:t>k</m:t>
                      </m:r>
                      <m:r>
                        <a:rPr lang="en-US" b="0" i="1" smtClean="0">
                          <a:latin typeface="Cambria Math" panose="02040503050406030204" pitchFamily="18" charset="0"/>
                        </a:rPr>
                        <m:t>=145,</m:t>
                      </m:r>
                      <m:r>
                        <a:rPr lang="en-US" b="0" i="1" smtClean="0">
                          <a:latin typeface="Cambria Math" panose="02040503050406030204" pitchFamily="18" charset="0"/>
                        </a:rPr>
                        <m:t>𝑇</m:t>
                      </m:r>
                      <m:r>
                        <a:rPr lang="en-US" b="0" i="1" smtClean="0">
                          <a:latin typeface="Cambria Math" panose="02040503050406030204" pitchFamily="18" charset="0"/>
                        </a:rPr>
                        <m:t>=500→</m:t>
                      </m:r>
                      <m:r>
                        <a:rPr lang="en-US" b="1" i="1" smtClean="0">
                          <a:latin typeface="Cambria Math" panose="02040503050406030204" pitchFamily="18" charset="0"/>
                        </a:rPr>
                        <m:t>𝑿</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𝑛</m:t>
                          </m:r>
                        </m:sub>
                      </m:sSub>
                      <m:r>
                        <a:rPr lang="en-US" b="0" i="1" smtClean="0">
                          <a:latin typeface="Cambria Math" panose="02040503050406030204" pitchFamily="18" charset="0"/>
                        </a:rPr>
                        <m:t>,</m:t>
                      </m:r>
                      <m:r>
                        <m:rPr>
                          <m:nor/>
                        </m:rPr>
                        <a:rPr lang="en-US" b="1" i="0" smtClean="0">
                          <a:latin typeface="Cambria Math" panose="02040503050406030204" pitchFamily="18" charset="0"/>
                        </a:rPr>
                        <m:t>  </m:t>
                      </m:r>
                      <m:r>
                        <m:rPr>
                          <m:nor/>
                        </m:rPr>
                        <a:rPr lang="en-US" b="1" i="0" smtClean="0">
                          <a:latin typeface="Cambria Math" panose="02040503050406030204" pitchFamily="18" charset="0"/>
                        </a:rPr>
                        <m:t>index</m:t>
                      </m:r>
                      <m:d>
                        <m:dPr>
                          <m:ctrlPr>
                            <a:rPr lang="en-US" b="1" i="1" smtClean="0">
                              <a:latin typeface="Cambria Math" panose="02040503050406030204" pitchFamily="18" charset="0"/>
                            </a:rPr>
                          </m:ctrlPr>
                        </m:dPr>
                        <m:e>
                          <m:r>
                            <a:rPr lang="en-US" b="1" i="1" smtClean="0">
                              <a:latin typeface="Cambria Math" panose="02040503050406030204" pitchFamily="18" charset="0"/>
                            </a:rPr>
                            <m:t>𝑿</m:t>
                          </m:r>
                        </m:e>
                      </m:d>
                      <m:r>
                        <a:rPr lang="en-US" b="0" i="1" smtClean="0">
                          <a:latin typeface="Cambria Math" panose="02040503050406030204" pitchFamily="18" charset="0"/>
                        </a:rPr>
                        <m:t>∈</m:t>
                      </m:r>
                      <m:r>
                        <m:rPr>
                          <m:lit/>
                        </m:rPr>
                        <a:rPr lang="en-US" b="0" i="1" smtClean="0">
                          <a:latin typeface="Cambria Math" panose="02040503050406030204" pitchFamily="18" charset="0"/>
                        </a:rPr>
                        <m:t>{</m:t>
                      </m:r>
                      <m:r>
                        <a:rPr lang="en-US" b="0" i="1" smtClean="0">
                          <a:latin typeface="Cambria Math" panose="02040503050406030204" pitchFamily="18" charset="0"/>
                        </a:rPr>
                        <m:t>120,5,6,490,…</m:t>
                      </m:r>
                      <m:r>
                        <m:rPr>
                          <m:lit/>
                        </m:rPr>
                        <a:rPr lang="en-US" b="0" i="1" smtClean="0">
                          <a:latin typeface="Cambria Math" panose="02040503050406030204" pitchFamily="18" charset="0"/>
                        </a:rPr>
                        <m:t>}</m:t>
                      </m:r>
                    </m:oMath>
                  </m:oMathPara>
                </a14:m>
                <a:endParaRPr lang="en-US" dirty="0"/>
              </a:p>
            </p:txBody>
          </p:sp>
        </mc:Choice>
        <mc:Fallback xmlns="">
          <p:sp>
            <p:nvSpPr>
              <p:cNvPr id="8" name="TextBox 7">
                <a:extLst>
                  <a:ext uri="{FF2B5EF4-FFF2-40B4-BE49-F238E27FC236}">
                    <a16:creationId xmlns:a16="http://schemas.microsoft.com/office/drawing/2014/main" id="{FE2865D6-8A9F-EA7F-8B28-1AE8D9FB118C}"/>
                  </a:ext>
                </a:extLst>
              </p:cNvPr>
              <p:cNvSpPr txBox="1">
                <a:spLocks noRot="1" noChangeAspect="1" noMove="1" noResize="1" noEditPoints="1" noAdjustHandles="1" noChangeArrowheads="1" noChangeShapeType="1" noTextEdit="1"/>
              </p:cNvSpPr>
              <p:nvPr/>
            </p:nvSpPr>
            <p:spPr>
              <a:xfrm>
                <a:off x="1258328" y="3866913"/>
                <a:ext cx="8155750" cy="923330"/>
              </a:xfrm>
              <a:prstGeom prst="rect">
                <a:avLst/>
              </a:prstGeom>
              <a:blipFill>
                <a:blip r:embed="rId5"/>
                <a:stretch>
                  <a:fillRect t="-2703" b="-5405"/>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4F8A2BC1-42DA-BBE1-34E6-8730CA237434}"/>
              </a:ext>
            </a:extLst>
          </p:cNvPr>
          <p:cNvSpPr txBox="1"/>
          <p:nvPr/>
        </p:nvSpPr>
        <p:spPr>
          <a:xfrm>
            <a:off x="1258328" y="3218449"/>
            <a:ext cx="8176837" cy="369332"/>
          </a:xfrm>
          <a:prstGeom prst="rect">
            <a:avLst/>
          </a:prstGeom>
          <a:noFill/>
        </p:spPr>
        <p:txBody>
          <a:bodyPr wrap="square">
            <a:spAutoFit/>
          </a:bodyPr>
          <a:lstStyle/>
          <a:p>
            <a:r>
              <a:rPr lang="en-US" dirty="0"/>
              <a:t>In practice, 10 latents are sampled to estimate the expectation.</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84649D1-D0A2-0738-5623-BB064B50724A}"/>
                  </a:ext>
                </a:extLst>
              </p:cNvPr>
              <p:cNvSpPr txBox="1"/>
              <p:nvPr/>
            </p:nvSpPr>
            <p:spPr>
              <a:xfrm>
                <a:off x="1279414" y="5069375"/>
                <a:ext cx="8155751" cy="646331"/>
              </a:xfrm>
              <a:prstGeom prst="rect">
                <a:avLst/>
              </a:prstGeom>
              <a:noFill/>
            </p:spPr>
            <p:txBody>
              <a:bodyPr wrap="square" rtlCol="0">
                <a:spAutoFit/>
              </a:bodyPr>
              <a:lstStyle/>
              <a:p>
                <a:r>
                  <a:rPr lang="en-US" dirty="0"/>
                  <a:t>Again, </a:t>
                </a:r>
                <a14:m>
                  <m:oMath xmlns:m="http://schemas.openxmlformats.org/officeDocument/2006/math">
                    <m:r>
                      <m:rPr>
                        <m:sty m:val="p"/>
                      </m:rPr>
                      <a:rPr lang="en-US" b="0" i="1" smtClean="0">
                        <a:latin typeface="Cambria Math" panose="02040503050406030204" pitchFamily="18" charset="0"/>
                      </a:rPr>
                      <m:t>σ</m:t>
                    </m:r>
                  </m:oMath>
                </a14:m>
                <a:r>
                  <a:rPr lang="en-US" dirty="0"/>
                  <a:t> is a sigmoid function. Since we compute the negative inner product, we want to make the inner product as small as possible. </a:t>
                </a:r>
              </a:p>
            </p:txBody>
          </p:sp>
        </mc:Choice>
        <mc:Fallback xmlns="">
          <p:sp>
            <p:nvSpPr>
              <p:cNvPr id="15" name="TextBox 14">
                <a:extLst>
                  <a:ext uri="{FF2B5EF4-FFF2-40B4-BE49-F238E27FC236}">
                    <a16:creationId xmlns:a16="http://schemas.microsoft.com/office/drawing/2014/main" id="{284649D1-D0A2-0738-5623-BB064B50724A}"/>
                  </a:ext>
                </a:extLst>
              </p:cNvPr>
              <p:cNvSpPr txBox="1">
                <a:spLocks noRot="1" noChangeAspect="1" noMove="1" noResize="1" noEditPoints="1" noAdjustHandles="1" noChangeArrowheads="1" noChangeShapeType="1" noTextEdit="1"/>
              </p:cNvSpPr>
              <p:nvPr/>
            </p:nvSpPr>
            <p:spPr>
              <a:xfrm>
                <a:off x="1279414" y="5069375"/>
                <a:ext cx="8155751" cy="646331"/>
              </a:xfrm>
              <a:prstGeom prst="rect">
                <a:avLst/>
              </a:prstGeom>
              <a:blipFill>
                <a:blip r:embed="rId6"/>
                <a:stretch>
                  <a:fillRect l="-621" t="-5769" b="-11538"/>
                </a:stretch>
              </a:blipFill>
            </p:spPr>
            <p:txBody>
              <a:bodyPr/>
              <a:lstStyle/>
              <a:p>
                <a:r>
                  <a:rPr lang="en-US">
                    <a:noFill/>
                  </a:rPr>
                  <a:t> </a:t>
                </a:r>
              </a:p>
            </p:txBody>
          </p:sp>
        </mc:Fallback>
      </mc:AlternateContent>
    </p:spTree>
    <p:extLst>
      <p:ext uri="{BB962C8B-B14F-4D97-AF65-F5344CB8AC3E}">
        <p14:creationId xmlns:p14="http://schemas.microsoft.com/office/powerpoint/2010/main" val="224005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B20C8-67E9-D633-CBF1-55C4F622C7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A76DE4-84C0-252B-9C6F-9A5CA5AFD205}"/>
              </a:ext>
            </a:extLst>
          </p:cNvPr>
          <p:cNvSpPr>
            <a:spLocks noGrp="1"/>
          </p:cNvSpPr>
          <p:nvPr>
            <p:ph type="title"/>
          </p:nvPr>
        </p:nvSpPr>
        <p:spPr/>
        <p:txBody>
          <a:bodyPr/>
          <a:lstStyle/>
          <a:p>
            <a:r>
              <a:rPr lang="en-US" dirty="0"/>
              <a:t>Wav2Vec</a:t>
            </a:r>
          </a:p>
        </p:txBody>
      </p:sp>
      <p:sp>
        <p:nvSpPr>
          <p:cNvPr id="4" name="Rectangle 3">
            <a:extLst>
              <a:ext uri="{FF2B5EF4-FFF2-40B4-BE49-F238E27FC236}">
                <a16:creationId xmlns:a16="http://schemas.microsoft.com/office/drawing/2014/main" id="{DF454E4E-BFCF-3DE9-0F63-4B6771629B6C}"/>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7" name="Picture 6">
            <a:extLst>
              <a:ext uri="{FF2B5EF4-FFF2-40B4-BE49-F238E27FC236}">
                <a16:creationId xmlns:a16="http://schemas.microsoft.com/office/drawing/2014/main" id="{10BF856E-4426-9D64-382A-216C79781337}"/>
              </a:ext>
            </a:extLst>
          </p:cNvPr>
          <p:cNvPicPr>
            <a:picLocks noChangeAspect="1"/>
          </p:cNvPicPr>
          <p:nvPr/>
        </p:nvPicPr>
        <p:blipFill>
          <a:blip r:embed="rId3"/>
          <a:srcRect r="11373"/>
          <a:stretch>
            <a:fillRect/>
          </a:stretch>
        </p:blipFill>
        <p:spPr>
          <a:xfrm>
            <a:off x="838200" y="1851325"/>
            <a:ext cx="6888480" cy="4328931"/>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B605AA0-6287-C333-1240-0F5FA170EEFF}"/>
                  </a:ext>
                </a:extLst>
              </p:cNvPr>
              <p:cNvSpPr txBox="1"/>
              <p:nvPr/>
            </p:nvSpPr>
            <p:spPr>
              <a:xfrm>
                <a:off x="2651760" y="1332553"/>
                <a:ext cx="6888480" cy="87690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𝑘</m:t>
                          </m:r>
                        </m:sub>
                      </m:sSub>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𝑇</m:t>
                          </m:r>
                          <m:r>
                            <a:rPr lang="en-US" b="0" i="1" smtClean="0">
                              <a:latin typeface="Cambria Math" panose="02040503050406030204" pitchFamily="18" charset="0"/>
                            </a:rPr>
                            <m:t>−</m:t>
                          </m:r>
                          <m:r>
                            <a:rPr lang="en-US" b="0" i="1" smtClean="0">
                              <a:latin typeface="Cambria Math" panose="02040503050406030204" pitchFamily="18" charset="0"/>
                            </a:rPr>
                            <m:t>𝑘</m:t>
                          </m:r>
                        </m:sup>
                        <m:e>
                          <m:r>
                            <a:rPr lang="en-US" b="0" i="1" smtClean="0">
                              <a:latin typeface="Cambria Math" panose="02040503050406030204" pitchFamily="18" charset="0"/>
                            </a:rPr>
                            <m:t>​</m:t>
                          </m:r>
                        </m:e>
                      </m:nary>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𝜎</m:t>
                          </m:r>
                          <m:d>
                            <m:dPr>
                              <m:ctrlPr>
                                <a:rPr lang="en-US" b="0" i="1" smtClean="0">
                                  <a:latin typeface="Cambria Math" panose="02040503050406030204" pitchFamily="18" charset="0"/>
                                </a:rPr>
                              </m:ctrlPr>
                            </m:dPr>
                            <m:e>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𝑧</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𝑘</m:t>
                                  </m:r>
                                </m:sub>
                                <m:sup>
                                  <m:r>
                                    <a:rPr lang="en-US" b="0" i="1" smtClean="0">
                                      <a:latin typeface="Cambria Math" panose="02040503050406030204" pitchFamily="18" charset="0"/>
                                    </a:rPr>
                                    <m:t>⊤</m:t>
                                  </m:r>
                                </m:sup>
                              </m:sSubSup>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𝑘</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𝑖</m:t>
                                      </m:r>
                                    </m:sub>
                                  </m:sSub>
                                </m:e>
                              </m:d>
                            </m:e>
                          </m:d>
                        </m:e>
                      </m:func>
                      <m:r>
                        <a:rPr lang="en-US" b="0" i="1" smtClean="0">
                          <a:latin typeface="Cambria Math" panose="02040503050406030204" pitchFamily="18" charset="0"/>
                        </a:rPr>
                        <m:t>+</m:t>
                      </m:r>
                      <m:r>
                        <a:rPr lang="en-US" b="0" i="1" smtClean="0">
                          <a:latin typeface="Cambria Math" panose="02040503050406030204" pitchFamily="18" charset="0"/>
                        </a:rPr>
                        <m:t>𝜆</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𝑧</m:t>
                              </m:r>
                            </m:e>
                          </m:acc>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𝑛</m:t>
                              </m:r>
                            </m:sub>
                          </m:sSub>
                        </m:sub>
                      </m:sSub>
                      <m:d>
                        <m:dPr>
                          <m:begChr m:val="["/>
                          <m:endChr m:val="]"/>
                          <m:ctrlPr>
                            <a:rPr lang="en-US" b="0" i="1" smtClean="0">
                              <a:latin typeface="Cambria Math" panose="02040503050406030204" pitchFamily="18" charset="0"/>
                            </a:rPr>
                          </m:ctrlPr>
                        </m:dPr>
                        <m:e>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𝜎</m:t>
                              </m:r>
                              <m:d>
                                <m:dPr>
                                  <m:ctrlPr>
                                    <a:rPr lang="en-US" b="0" i="1" smtClean="0">
                                      <a:latin typeface="Cambria Math" panose="02040503050406030204" pitchFamily="18" charset="0"/>
                                    </a:rPr>
                                  </m:ctrlPr>
                                </m:dPr>
                                <m:e>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𝑧</m:t>
                                          </m:r>
                                        </m:e>
                                      </m:acc>
                                    </m:e>
                                    <m:sup>
                                      <m:r>
                                        <a:rPr lang="en-US" b="0" i="1" smtClean="0">
                                          <a:latin typeface="Cambria Math" panose="02040503050406030204" pitchFamily="18" charset="0"/>
                                        </a:rPr>
                                        <m:t>⊤</m:t>
                                      </m:r>
                                    </m:sup>
                                  </m:sSup>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𝑘</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𝑖</m:t>
                                          </m:r>
                                        </m:sub>
                                      </m:sSub>
                                    </m:e>
                                  </m:d>
                                </m:e>
                              </m:d>
                            </m:e>
                          </m:func>
                        </m:e>
                      </m:d>
                    </m:oMath>
                  </m:oMathPara>
                </a14:m>
                <a:endParaRPr lang="en-US" dirty="0"/>
              </a:p>
            </p:txBody>
          </p:sp>
        </mc:Choice>
        <mc:Fallback xmlns="">
          <p:sp>
            <p:nvSpPr>
              <p:cNvPr id="6" name="TextBox 5">
                <a:extLst>
                  <a:ext uri="{FF2B5EF4-FFF2-40B4-BE49-F238E27FC236}">
                    <a16:creationId xmlns:a16="http://schemas.microsoft.com/office/drawing/2014/main" id="{3B605AA0-6287-C333-1240-0F5FA170EEFF}"/>
                  </a:ext>
                </a:extLst>
              </p:cNvPr>
              <p:cNvSpPr txBox="1">
                <a:spLocks noRot="1" noChangeAspect="1" noMove="1" noResize="1" noEditPoints="1" noAdjustHandles="1" noChangeArrowheads="1" noChangeShapeType="1" noTextEdit="1"/>
              </p:cNvSpPr>
              <p:nvPr/>
            </p:nvSpPr>
            <p:spPr>
              <a:xfrm>
                <a:off x="2651760" y="1332553"/>
                <a:ext cx="6888480" cy="876907"/>
              </a:xfrm>
              <a:prstGeom prst="rect">
                <a:avLst/>
              </a:prstGeom>
              <a:blipFill>
                <a:blip r:embed="rId4"/>
                <a:stretch>
                  <a:fillRect t="-95652" b="-1507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1FD6845-22A1-3B84-3C6A-2192FB6C35DB}"/>
                  </a:ext>
                </a:extLst>
              </p:cNvPr>
              <p:cNvSpPr txBox="1"/>
              <p:nvPr/>
            </p:nvSpPr>
            <p:spPr>
              <a:xfrm>
                <a:off x="7933038" y="3029754"/>
                <a:ext cx="4411362" cy="646331"/>
              </a:xfrm>
              <a:prstGeom prst="rect">
                <a:avLst/>
              </a:prstGeom>
              <a:noFill/>
            </p:spPr>
            <p:txBody>
              <a:bodyPr wrap="square" rtlCol="0">
                <a:spAutoFit/>
              </a:bodyPr>
              <a:lstStyle/>
              <a:p>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1</m:t>
                        </m:r>
                      </m:sub>
                    </m:sSub>
                    <m:r>
                      <a:rPr lang="en-US" b="0" i="1" smtClean="0">
                        <a:latin typeface="Cambria Math" panose="02040503050406030204" pitchFamily="18" charset="0"/>
                      </a:rPr>
                      <m:t> : </m:t>
                    </m:r>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3</m:t>
                            </m:r>
                          </m:sub>
                        </m:sSub>
                      </m:e>
                    </m:d>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4</m:t>
                        </m:r>
                      </m:sub>
                    </m:sSub>
                  </m:oMath>
                </a14:m>
                <a:endParaRPr lang="en-US" dirty="0"/>
              </a:p>
              <a:p>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3</m:t>
                            </m:r>
                          </m:sub>
                        </m:sSub>
                      </m:e>
                    </m:d>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5</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6</m:t>
                        </m:r>
                      </m:sub>
                    </m:sSub>
                  </m:oMath>
                </a14:m>
                <a:endParaRPr lang="en-US" dirty="0"/>
              </a:p>
            </p:txBody>
          </p:sp>
        </mc:Choice>
        <mc:Fallback xmlns="">
          <p:sp>
            <p:nvSpPr>
              <p:cNvPr id="8" name="TextBox 7">
                <a:extLst>
                  <a:ext uri="{FF2B5EF4-FFF2-40B4-BE49-F238E27FC236}">
                    <a16:creationId xmlns:a16="http://schemas.microsoft.com/office/drawing/2014/main" id="{41FD6845-22A1-3B84-3C6A-2192FB6C35DB}"/>
                  </a:ext>
                </a:extLst>
              </p:cNvPr>
              <p:cNvSpPr txBox="1">
                <a:spLocks noRot="1" noChangeAspect="1" noMove="1" noResize="1" noEditPoints="1" noAdjustHandles="1" noChangeArrowheads="1" noChangeShapeType="1" noTextEdit="1"/>
              </p:cNvSpPr>
              <p:nvPr/>
            </p:nvSpPr>
            <p:spPr>
              <a:xfrm>
                <a:off x="7933038" y="3029754"/>
                <a:ext cx="4411362" cy="646331"/>
              </a:xfrm>
              <a:prstGeom prst="rect">
                <a:avLst/>
              </a:prstGeom>
              <a:blipFill>
                <a:blip r:embed="rId5"/>
                <a:stretch>
                  <a:fillRect l="-1146" t="-3846" b="-134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1163454-8D98-B31B-0E8F-A27A1A7594DE}"/>
                  </a:ext>
                </a:extLst>
              </p:cNvPr>
              <p:cNvSpPr txBox="1"/>
              <p:nvPr/>
            </p:nvSpPr>
            <p:spPr>
              <a:xfrm>
                <a:off x="7933038" y="3850048"/>
                <a:ext cx="4411362" cy="646331"/>
              </a:xfrm>
              <a:prstGeom prst="rect">
                <a:avLst/>
              </a:prstGeom>
              <a:noFill/>
            </p:spPr>
            <p:txBody>
              <a:bodyPr wrap="square" rtlCol="0">
                <a:spAutoFit/>
              </a:bodyPr>
              <a:lstStyle/>
              <a:p>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2</m:t>
                        </m:r>
                      </m:sub>
                    </m:sSub>
                    <m:r>
                      <a:rPr lang="en-US" b="0" i="1" smtClean="0">
                        <a:latin typeface="Cambria Math" panose="02040503050406030204" pitchFamily="18" charset="0"/>
                      </a:rPr>
                      <m:t> : </m:t>
                    </m:r>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2</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3</m:t>
                            </m:r>
                          </m:sub>
                        </m:sSub>
                      </m:e>
                    </m:d>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5</m:t>
                        </m:r>
                      </m:sub>
                    </m:sSub>
                  </m:oMath>
                </a14:m>
                <a:endParaRPr lang="en-US" dirty="0"/>
              </a:p>
              <a:p>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2</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3</m:t>
                            </m:r>
                          </m:sub>
                        </m:sSub>
                      </m:e>
                    </m:d>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4</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6</m:t>
                        </m:r>
                      </m:sub>
                    </m:sSub>
                  </m:oMath>
                </a14:m>
                <a:endParaRPr lang="en-US" dirty="0"/>
              </a:p>
            </p:txBody>
          </p:sp>
        </mc:Choice>
        <mc:Fallback xmlns="">
          <p:sp>
            <p:nvSpPr>
              <p:cNvPr id="9" name="TextBox 8">
                <a:extLst>
                  <a:ext uri="{FF2B5EF4-FFF2-40B4-BE49-F238E27FC236}">
                    <a16:creationId xmlns:a16="http://schemas.microsoft.com/office/drawing/2014/main" id="{F1163454-8D98-B31B-0E8F-A27A1A7594DE}"/>
                  </a:ext>
                </a:extLst>
              </p:cNvPr>
              <p:cNvSpPr txBox="1">
                <a:spLocks noRot="1" noChangeAspect="1" noMove="1" noResize="1" noEditPoints="1" noAdjustHandles="1" noChangeArrowheads="1" noChangeShapeType="1" noTextEdit="1"/>
              </p:cNvSpPr>
              <p:nvPr/>
            </p:nvSpPr>
            <p:spPr>
              <a:xfrm>
                <a:off x="7933038" y="3850048"/>
                <a:ext cx="4411362" cy="646331"/>
              </a:xfrm>
              <a:prstGeom prst="rect">
                <a:avLst/>
              </a:prstGeom>
              <a:blipFill>
                <a:blip r:embed="rId6"/>
                <a:stretch>
                  <a:fillRect l="-1146" t="-5769" b="-11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EDA2FB5-7FB3-275F-A06D-6155EEBEF709}"/>
                  </a:ext>
                </a:extLst>
              </p:cNvPr>
              <p:cNvSpPr txBox="1"/>
              <p:nvPr/>
            </p:nvSpPr>
            <p:spPr>
              <a:xfrm>
                <a:off x="7933038" y="4670342"/>
                <a:ext cx="4411362" cy="646331"/>
              </a:xfrm>
              <a:prstGeom prst="rect">
                <a:avLst/>
              </a:prstGeom>
              <a:noFill/>
            </p:spPr>
            <p:txBody>
              <a:bodyPr wrap="square" rtlCol="0">
                <a:spAutoFit/>
              </a:bodyPr>
              <a:lstStyle/>
              <a:p>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3</m:t>
                        </m:r>
                      </m:sub>
                    </m:sSub>
                    <m:r>
                      <a:rPr lang="en-US" b="0" i="1" smtClean="0">
                        <a:latin typeface="Cambria Math" panose="02040503050406030204" pitchFamily="18" charset="0"/>
                      </a:rPr>
                      <m:t> : </m:t>
                    </m:r>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3</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3</m:t>
                            </m:r>
                          </m:sub>
                        </m:sSub>
                      </m:e>
                    </m:d>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6</m:t>
                        </m:r>
                      </m:sub>
                    </m:sSub>
                  </m:oMath>
                </a14:m>
                <a:endParaRPr lang="en-US" dirty="0"/>
              </a:p>
              <a:p>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3</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3</m:t>
                            </m:r>
                          </m:sub>
                        </m:sSub>
                      </m:e>
                    </m:d>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5</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3</m:t>
                        </m:r>
                      </m:sub>
                    </m:sSub>
                  </m:oMath>
                </a14:m>
                <a:endParaRPr lang="en-US" dirty="0"/>
              </a:p>
            </p:txBody>
          </p:sp>
        </mc:Choice>
        <mc:Fallback xmlns="">
          <p:sp>
            <p:nvSpPr>
              <p:cNvPr id="10" name="TextBox 9">
                <a:extLst>
                  <a:ext uri="{FF2B5EF4-FFF2-40B4-BE49-F238E27FC236}">
                    <a16:creationId xmlns:a16="http://schemas.microsoft.com/office/drawing/2014/main" id="{9EDA2FB5-7FB3-275F-A06D-6155EEBEF709}"/>
                  </a:ext>
                </a:extLst>
              </p:cNvPr>
              <p:cNvSpPr txBox="1">
                <a:spLocks noRot="1" noChangeAspect="1" noMove="1" noResize="1" noEditPoints="1" noAdjustHandles="1" noChangeArrowheads="1" noChangeShapeType="1" noTextEdit="1"/>
              </p:cNvSpPr>
              <p:nvPr/>
            </p:nvSpPr>
            <p:spPr>
              <a:xfrm>
                <a:off x="7933038" y="4670342"/>
                <a:ext cx="4411362" cy="646331"/>
              </a:xfrm>
              <a:prstGeom prst="rect">
                <a:avLst/>
              </a:prstGeom>
              <a:blipFill>
                <a:blip r:embed="rId7"/>
                <a:stretch>
                  <a:fillRect b="-7692"/>
                </a:stretch>
              </a:blipFill>
            </p:spPr>
            <p:txBody>
              <a:bodyPr/>
              <a:lstStyle/>
              <a:p>
                <a:r>
                  <a:rPr lang="en-US">
                    <a:noFill/>
                  </a:rPr>
                  <a:t> </a:t>
                </a:r>
              </a:p>
            </p:txBody>
          </p:sp>
        </mc:Fallback>
      </mc:AlternateContent>
    </p:spTree>
    <p:extLst>
      <p:ext uri="{BB962C8B-B14F-4D97-AF65-F5344CB8AC3E}">
        <p14:creationId xmlns:p14="http://schemas.microsoft.com/office/powerpoint/2010/main" val="106779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A46BD-CACA-E10D-723C-41CDF97C4A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5A182-474C-F561-2CEC-E5FB8814BA75}"/>
              </a:ext>
            </a:extLst>
          </p:cNvPr>
          <p:cNvSpPr>
            <a:spLocks noGrp="1"/>
          </p:cNvSpPr>
          <p:nvPr>
            <p:ph type="title"/>
          </p:nvPr>
        </p:nvSpPr>
        <p:spPr/>
        <p:txBody>
          <a:bodyPr/>
          <a:lstStyle/>
          <a:p>
            <a:r>
              <a:rPr lang="en-US" dirty="0"/>
              <a:t>Wav2Vec</a:t>
            </a:r>
          </a:p>
        </p:txBody>
      </p:sp>
      <p:sp>
        <p:nvSpPr>
          <p:cNvPr id="4" name="Rectangle 3">
            <a:extLst>
              <a:ext uri="{FF2B5EF4-FFF2-40B4-BE49-F238E27FC236}">
                <a16:creationId xmlns:a16="http://schemas.microsoft.com/office/drawing/2014/main" id="{8B7334AD-281F-494E-8B3A-68819C561AE2}"/>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1" name="TextBox 10">
            <a:extLst>
              <a:ext uri="{FF2B5EF4-FFF2-40B4-BE49-F238E27FC236}">
                <a16:creationId xmlns:a16="http://schemas.microsoft.com/office/drawing/2014/main" id="{F210CEB9-4542-852C-FCA6-1CEE6FDCA621}"/>
              </a:ext>
            </a:extLst>
          </p:cNvPr>
          <p:cNvSpPr txBox="1"/>
          <p:nvPr/>
        </p:nvSpPr>
        <p:spPr>
          <a:xfrm>
            <a:off x="1739213" y="3287396"/>
            <a:ext cx="8713573" cy="1200329"/>
          </a:xfrm>
          <a:prstGeom prst="rect">
            <a:avLst/>
          </a:prstGeom>
          <a:noFill/>
        </p:spPr>
        <p:txBody>
          <a:bodyPr wrap="square" rtlCol="0">
            <a:spAutoFit/>
          </a:bodyPr>
          <a:lstStyle/>
          <a:p>
            <a:pPr algn="ctr"/>
            <a:r>
              <a:rPr lang="en-US" dirty="0">
                <a:solidFill>
                  <a:srgbClr val="C00000"/>
                </a:solidFill>
              </a:rPr>
              <a:t>NOTE:</a:t>
            </a:r>
          </a:p>
          <a:p>
            <a:pPr algn="ctr"/>
            <a:r>
              <a:rPr lang="en-US" dirty="0"/>
              <a:t>The inner products determine which representations are pulled together or pushed apart, while the binary log-loss converts those scores into a stable classification objective with diminishing gradients for already-correct pairs.</a:t>
            </a:r>
          </a:p>
        </p:txBody>
      </p:sp>
    </p:spTree>
    <p:extLst>
      <p:ext uri="{BB962C8B-B14F-4D97-AF65-F5344CB8AC3E}">
        <p14:creationId xmlns:p14="http://schemas.microsoft.com/office/powerpoint/2010/main" val="100733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6DC78-9529-3FA1-8BD5-CE8D5308FA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51CC04-761C-B1A7-EA80-39925A2708B0}"/>
              </a:ext>
            </a:extLst>
          </p:cNvPr>
          <p:cNvSpPr>
            <a:spLocks noGrp="1"/>
          </p:cNvSpPr>
          <p:nvPr>
            <p:ph type="title"/>
          </p:nvPr>
        </p:nvSpPr>
        <p:spPr/>
        <p:txBody>
          <a:bodyPr/>
          <a:lstStyle/>
          <a:p>
            <a:r>
              <a:rPr lang="en-US" dirty="0"/>
              <a:t>VQ-Wav2Vec</a:t>
            </a:r>
          </a:p>
        </p:txBody>
      </p:sp>
      <p:grpSp>
        <p:nvGrpSpPr>
          <p:cNvPr id="7" name="Group 6">
            <a:extLst>
              <a:ext uri="{FF2B5EF4-FFF2-40B4-BE49-F238E27FC236}">
                <a16:creationId xmlns:a16="http://schemas.microsoft.com/office/drawing/2014/main" id="{0DA3995E-33A7-67E2-D284-9B2D036D24C7}"/>
              </a:ext>
            </a:extLst>
          </p:cNvPr>
          <p:cNvGrpSpPr/>
          <p:nvPr/>
        </p:nvGrpSpPr>
        <p:grpSpPr>
          <a:xfrm rot="5400000">
            <a:off x="1262085" y="-693895"/>
            <a:ext cx="199244" cy="2118040"/>
            <a:chOff x="5996378" y="2369980"/>
            <a:chExt cx="199244" cy="2118040"/>
          </a:xfrm>
        </p:grpSpPr>
        <p:sp>
          <p:nvSpPr>
            <p:cNvPr id="5" name="Rectangle 4">
              <a:extLst>
                <a:ext uri="{FF2B5EF4-FFF2-40B4-BE49-F238E27FC236}">
                  <a16:creationId xmlns:a16="http://schemas.microsoft.com/office/drawing/2014/main" id="{7C6B4751-B598-E197-42E8-4DA636262AB3}"/>
                </a:ext>
              </a:extLst>
            </p:cNvPr>
            <p:cNvSpPr/>
            <p:nvPr/>
          </p:nvSpPr>
          <p:spPr>
            <a:xfrm>
              <a:off x="6076842" y="2469602"/>
              <a:ext cx="38316" cy="2018418"/>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6" name="Oval 5">
              <a:extLst>
                <a:ext uri="{FF2B5EF4-FFF2-40B4-BE49-F238E27FC236}">
                  <a16:creationId xmlns:a16="http://schemas.microsoft.com/office/drawing/2014/main" id="{F9D6D520-A38A-34EC-73E8-5BB75D00E8A7}"/>
                </a:ext>
              </a:extLst>
            </p:cNvPr>
            <p:cNvSpPr/>
            <p:nvPr/>
          </p:nvSpPr>
          <p:spPr>
            <a:xfrm>
              <a:off x="5996378" y="2369980"/>
              <a:ext cx="199244" cy="19924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sp>
        <p:nvSpPr>
          <p:cNvPr id="3" name="Rectangle 2">
            <a:extLst>
              <a:ext uri="{FF2B5EF4-FFF2-40B4-BE49-F238E27FC236}">
                <a16:creationId xmlns:a16="http://schemas.microsoft.com/office/drawing/2014/main" id="{FEE5D67D-FF36-BD16-172C-8EEB362BD880}"/>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8" name="Picture 7">
            <a:extLst>
              <a:ext uri="{FF2B5EF4-FFF2-40B4-BE49-F238E27FC236}">
                <a16:creationId xmlns:a16="http://schemas.microsoft.com/office/drawing/2014/main" id="{A7AC0FF8-B1CB-58D4-3644-5F345B9EC52C}"/>
              </a:ext>
            </a:extLst>
          </p:cNvPr>
          <p:cNvPicPr>
            <a:picLocks noChangeAspect="1"/>
          </p:cNvPicPr>
          <p:nvPr/>
        </p:nvPicPr>
        <p:blipFill>
          <a:blip r:embed="rId3"/>
          <a:srcRect r="249"/>
          <a:stretch>
            <a:fillRect/>
          </a:stretch>
        </p:blipFill>
        <p:spPr>
          <a:xfrm>
            <a:off x="2221483" y="1903920"/>
            <a:ext cx="7753046" cy="1063591"/>
          </a:xfrm>
          <a:prstGeom prst="rect">
            <a:avLst/>
          </a:prstGeom>
        </p:spPr>
      </p:pic>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459986D1-48D4-19E4-B366-61BBBA682338}"/>
                  </a:ext>
                </a:extLst>
              </p:cNvPr>
              <p:cNvSpPr/>
              <p:nvPr/>
            </p:nvSpPr>
            <p:spPr>
              <a:xfrm>
                <a:off x="2321105" y="3219178"/>
                <a:ext cx="1738648" cy="134262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𝑧</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x</m:t>
                          </m:r>
                        </m:e>
                        <m:sub>
                          <m:r>
                            <a:rPr lang="en-US" b="0" i="1" smtClean="0">
                              <a:latin typeface="Cambria Math" panose="02040503050406030204" pitchFamily="18" charset="0"/>
                            </a:rPr>
                            <m:t>1</m:t>
                          </m:r>
                        </m:sub>
                      </m:sSub>
                    </m:oMath>
                  </m:oMathPara>
                </a14:m>
                <a:endParaRPr lang="en-US" dirty="0"/>
              </a:p>
            </p:txBody>
          </p:sp>
        </mc:Choice>
        <mc:Fallback xmlns="">
          <p:sp>
            <p:nvSpPr>
              <p:cNvPr id="9" name="Rectangle 8">
                <a:extLst>
                  <a:ext uri="{FF2B5EF4-FFF2-40B4-BE49-F238E27FC236}">
                    <a16:creationId xmlns:a16="http://schemas.microsoft.com/office/drawing/2014/main" id="{459986D1-48D4-19E4-B366-61BBBA682338}"/>
                  </a:ext>
                </a:extLst>
              </p:cNvPr>
              <p:cNvSpPr>
                <a:spLocks noRot="1" noChangeAspect="1" noMove="1" noResize="1" noEditPoints="1" noAdjustHandles="1" noChangeArrowheads="1" noChangeShapeType="1" noTextEdit="1"/>
              </p:cNvSpPr>
              <p:nvPr/>
            </p:nvSpPr>
            <p:spPr>
              <a:xfrm>
                <a:off x="2321105" y="3219178"/>
                <a:ext cx="1738648" cy="134262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486B0840-0BE6-6AB2-6A52-30E2815F5A1A}"/>
                  </a:ext>
                </a:extLst>
              </p:cNvPr>
              <p:cNvSpPr/>
              <p:nvPr/>
            </p:nvSpPr>
            <p:spPr>
              <a:xfrm>
                <a:off x="4357352" y="3220247"/>
                <a:ext cx="1738648" cy="134262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z</m:t>
                          </m:r>
                          <m:r>
                            <a:rPr lang="en-US" b="0" i="1" smtClean="0">
                              <a:latin typeface="Cambria Math" panose="02040503050406030204" pitchFamily="18" charset="0"/>
                            </a:rPr>
                            <m:t>̂</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x</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z</m:t>
                          </m:r>
                          <m:r>
                            <a:rPr lang="en-US" b="0" i="1" smtClean="0">
                              <a:latin typeface="Cambria Math" panose="02040503050406030204" pitchFamily="18" charset="0"/>
                            </a:rPr>
                            <m:t>̂</m:t>
                          </m:r>
                        </m:e>
                        <m:sub>
                          <m:r>
                            <a:rPr lang="en-US" b="0" i="1" smtClean="0">
                              <a:latin typeface="Cambria Math" panose="02040503050406030204" pitchFamily="18" charset="0"/>
                            </a:rPr>
                            <m:t>1</m:t>
                          </m:r>
                        </m:sub>
                      </m:sSub>
                    </m:oMath>
                  </m:oMathPara>
                </a14:m>
                <a:endParaRPr lang="en-US" dirty="0"/>
              </a:p>
            </p:txBody>
          </p:sp>
        </mc:Choice>
        <mc:Fallback xmlns="">
          <p:sp>
            <p:nvSpPr>
              <p:cNvPr id="10" name="Rectangle 9">
                <a:extLst>
                  <a:ext uri="{FF2B5EF4-FFF2-40B4-BE49-F238E27FC236}">
                    <a16:creationId xmlns:a16="http://schemas.microsoft.com/office/drawing/2014/main" id="{486B0840-0BE6-6AB2-6A52-30E2815F5A1A}"/>
                  </a:ext>
                </a:extLst>
              </p:cNvPr>
              <p:cNvSpPr>
                <a:spLocks noRot="1" noChangeAspect="1" noMove="1" noResize="1" noEditPoints="1" noAdjustHandles="1" noChangeArrowheads="1" noChangeShapeType="1" noTextEdit="1"/>
              </p:cNvSpPr>
              <p:nvPr/>
            </p:nvSpPr>
            <p:spPr>
              <a:xfrm>
                <a:off x="4357352" y="3220247"/>
                <a:ext cx="1738648" cy="134262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EC4163D3-1802-6092-18AA-3CAC6D433735}"/>
                  </a:ext>
                </a:extLst>
              </p:cNvPr>
              <p:cNvSpPr/>
              <p:nvPr/>
            </p:nvSpPr>
            <p:spPr>
              <a:xfrm>
                <a:off x="8132249" y="3180743"/>
                <a:ext cx="1738648" cy="134262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z</m:t>
                          </m:r>
                          <m:r>
                            <a:rPr lang="en-US" b="0" i="1" smtClean="0">
                              <a:latin typeface="Cambria Math" panose="02040503050406030204" pitchFamily="18" charset="0"/>
                            </a:rPr>
                            <m:t>̂</m:t>
                          </m:r>
                        </m:e>
                        <m:sub>
                          <m:r>
                            <m:rPr>
                              <m:sty m:val="p"/>
                            </m:rPr>
                            <a:rPr lang="en-US" b="0" i="1" smtClean="0">
                              <a:latin typeface="Cambria Math" panose="02040503050406030204" pitchFamily="18" charset="0"/>
                            </a:rPr>
                            <m:t>N</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x</m:t>
                          </m:r>
                        </m:e>
                        <m:sub>
                          <m:r>
                            <m:rPr>
                              <m:sty m:val="p"/>
                            </m:rPr>
                            <a:rPr lang="en-US" b="0" i="1" smtClean="0">
                              <a:latin typeface="Cambria Math" panose="02040503050406030204" pitchFamily="18" charset="0"/>
                            </a:rPr>
                            <m:t>N</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z</m:t>
                          </m:r>
                          <m:r>
                            <a:rPr lang="en-US" b="0" i="1" smtClean="0">
                              <a:latin typeface="Cambria Math" panose="02040503050406030204" pitchFamily="18" charset="0"/>
                            </a:rPr>
                            <m:t>̂</m:t>
                          </m:r>
                        </m:e>
                        <m:sub>
                          <m:r>
                            <m:rPr>
                              <m:sty m:val="p"/>
                            </m:rPr>
                            <a:rPr lang="en-US" b="0" i="1" smtClean="0">
                              <a:latin typeface="Cambria Math" panose="02040503050406030204" pitchFamily="18" charset="0"/>
                            </a:rPr>
                            <m:t>N</m:t>
                          </m:r>
                          <m:r>
                            <a:rPr lang="en-US" b="0" i="1" smtClean="0">
                              <a:latin typeface="Cambria Math" panose="02040503050406030204" pitchFamily="18" charset="0"/>
                            </a:rPr>
                            <m:t>−1</m:t>
                          </m:r>
                        </m:sub>
                      </m:sSub>
                    </m:oMath>
                  </m:oMathPara>
                </a14:m>
                <a:endParaRPr lang="en-US" dirty="0"/>
              </a:p>
            </p:txBody>
          </p:sp>
        </mc:Choice>
        <mc:Fallback xmlns="">
          <p:sp>
            <p:nvSpPr>
              <p:cNvPr id="11" name="Rectangle 10">
                <a:extLst>
                  <a:ext uri="{FF2B5EF4-FFF2-40B4-BE49-F238E27FC236}">
                    <a16:creationId xmlns:a16="http://schemas.microsoft.com/office/drawing/2014/main" id="{EC4163D3-1802-6092-18AA-3CAC6D433735}"/>
                  </a:ext>
                </a:extLst>
              </p:cNvPr>
              <p:cNvSpPr>
                <a:spLocks noRot="1" noChangeAspect="1" noMove="1" noResize="1" noEditPoints="1" noAdjustHandles="1" noChangeArrowheads="1" noChangeShapeType="1" noTextEdit="1"/>
              </p:cNvSpPr>
              <p:nvPr/>
            </p:nvSpPr>
            <p:spPr>
              <a:xfrm>
                <a:off x="8132249" y="3180743"/>
                <a:ext cx="1738648" cy="1342623"/>
              </a:xfrm>
              <a:prstGeom prst="rect">
                <a:avLst/>
              </a:prstGeom>
              <a:blipFill>
                <a:blip r:embed="rId6"/>
                <a:stretch>
                  <a:fillRect/>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B0BC25AC-2D56-041A-8594-48FF80D40A0D}"/>
              </a:ext>
            </a:extLst>
          </p:cNvPr>
          <p:cNvSpPr txBox="1"/>
          <p:nvPr/>
        </p:nvSpPr>
        <p:spPr>
          <a:xfrm>
            <a:off x="6876719" y="3667388"/>
            <a:ext cx="474810" cy="369332"/>
          </a:xfrm>
          <a:prstGeom prst="rect">
            <a:avLst/>
          </a:prstGeom>
          <a:noFill/>
        </p:spPr>
        <p:txBody>
          <a:bodyPr wrap="none" rtlCol="0">
            <a:spAutoFit/>
          </a:bodyPr>
          <a:lstStyle/>
          <a:p>
            <a:r>
              <a:rPr lang="en-US" dirty="0"/>
              <a:t>. . .</a:t>
            </a:r>
          </a:p>
        </p:txBody>
      </p:sp>
      <p:sp>
        <p:nvSpPr>
          <p:cNvPr id="13" name="TextBox 12">
            <a:extLst>
              <a:ext uri="{FF2B5EF4-FFF2-40B4-BE49-F238E27FC236}">
                <a16:creationId xmlns:a16="http://schemas.microsoft.com/office/drawing/2014/main" id="{FDCD1BB0-54BA-BDEF-8F16-BF9BACEF6853}"/>
              </a:ext>
            </a:extLst>
          </p:cNvPr>
          <p:cNvSpPr txBox="1"/>
          <p:nvPr/>
        </p:nvSpPr>
        <p:spPr>
          <a:xfrm>
            <a:off x="1435974" y="5041557"/>
            <a:ext cx="9734946" cy="646331"/>
          </a:xfrm>
          <a:prstGeom prst="rect">
            <a:avLst/>
          </a:prstGeom>
          <a:noFill/>
        </p:spPr>
        <p:txBody>
          <a:bodyPr wrap="square" rtlCol="0">
            <a:spAutoFit/>
          </a:bodyPr>
          <a:lstStyle/>
          <a:p>
            <a:r>
              <a:rPr lang="en-US" dirty="0"/>
              <a:t>The goal of </a:t>
            </a:r>
            <a:r>
              <a:rPr lang="en-US" b="1" dirty="0"/>
              <a:t>VQ-Wav2Vec</a:t>
            </a:r>
            <a:r>
              <a:rPr lang="en-US" dirty="0"/>
              <a:t> is the same, learning a representation that contains sufficient temporal information for prediction, and various components of speech.</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E28958BA-0C9F-D259-4D8A-109D5EB343E0}"/>
                  </a:ext>
                </a:extLst>
              </p:cNvPr>
              <p:cNvSpPr txBox="1"/>
              <p:nvPr/>
            </p:nvSpPr>
            <p:spPr>
              <a:xfrm>
                <a:off x="1435974" y="5788523"/>
                <a:ext cx="9734946" cy="378052"/>
              </a:xfrm>
              <a:prstGeom prst="rect">
                <a:avLst/>
              </a:prstGeom>
              <a:noFill/>
            </p:spPr>
            <p:txBody>
              <a:bodyPr wrap="square" rtlCol="0">
                <a:spAutoFit/>
              </a:bodyPr>
              <a:lstStyle/>
              <a:p>
                <a:r>
                  <a:rPr lang="en-US" dirty="0"/>
                  <a:t>Surprisingly, it is the same method as </a:t>
                </a:r>
                <a:r>
                  <a:rPr lang="en-US" b="1" dirty="0"/>
                  <a:t>Wav2Vec</a:t>
                </a:r>
                <a:r>
                  <a:rPr lang="en-US" dirty="0"/>
                  <a:t> but with discretized latents </a:t>
                </a:r>
                <a14:m>
                  <m:oMath xmlns:m="http://schemas.openxmlformats.org/officeDocument/2006/math">
                    <m:r>
                      <m:rPr>
                        <m:sty m:val="p"/>
                      </m:rPr>
                      <a:rPr lang="en-US" b="0" i="1" smtClean="0">
                        <a:latin typeface="Cambria Math" panose="02040503050406030204" pitchFamily="18" charset="0"/>
                      </a:rPr>
                      <m:t>Z</m:t>
                    </m:r>
                    <m:r>
                      <a:rPr lang="en-US" b="0" i="1" smtClean="0">
                        <a:latin typeface="Cambria Math" panose="02040503050406030204" pitchFamily="18" charset="0"/>
                      </a:rPr>
                      <m:t>̂</m:t>
                    </m:r>
                  </m:oMath>
                </a14:m>
                <a:r>
                  <a:rPr lang="en-US" dirty="0"/>
                  <a:t>.</a:t>
                </a:r>
              </a:p>
            </p:txBody>
          </p:sp>
        </mc:Choice>
        <mc:Fallback xmlns="">
          <p:sp>
            <p:nvSpPr>
              <p:cNvPr id="14" name="TextBox 13">
                <a:extLst>
                  <a:ext uri="{FF2B5EF4-FFF2-40B4-BE49-F238E27FC236}">
                    <a16:creationId xmlns:a16="http://schemas.microsoft.com/office/drawing/2014/main" id="{E28958BA-0C9F-D259-4D8A-109D5EB343E0}"/>
                  </a:ext>
                </a:extLst>
              </p:cNvPr>
              <p:cNvSpPr txBox="1">
                <a:spLocks noRot="1" noChangeAspect="1" noMove="1" noResize="1" noEditPoints="1" noAdjustHandles="1" noChangeArrowheads="1" noChangeShapeType="1" noTextEdit="1"/>
              </p:cNvSpPr>
              <p:nvPr/>
            </p:nvSpPr>
            <p:spPr>
              <a:xfrm>
                <a:off x="1435974" y="5788523"/>
                <a:ext cx="9734946" cy="378052"/>
              </a:xfrm>
              <a:prstGeom prst="rect">
                <a:avLst/>
              </a:prstGeom>
              <a:blipFill>
                <a:blip r:embed="rId7"/>
                <a:stretch>
                  <a:fillRect l="-652" t="-6667" b="-26667"/>
                </a:stretch>
              </a:blipFill>
            </p:spPr>
            <p:txBody>
              <a:bodyPr/>
              <a:lstStyle/>
              <a:p>
                <a:r>
                  <a:rPr lang="en-US">
                    <a:noFill/>
                  </a:rPr>
                  <a:t> </a:t>
                </a:r>
              </a:p>
            </p:txBody>
          </p:sp>
        </mc:Fallback>
      </mc:AlternateContent>
    </p:spTree>
    <p:extLst>
      <p:ext uri="{BB962C8B-B14F-4D97-AF65-F5344CB8AC3E}">
        <p14:creationId xmlns:p14="http://schemas.microsoft.com/office/powerpoint/2010/main" val="217380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281C6-E8E6-6401-9AB2-BD939A483F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C9D733-D682-E1E9-419F-F418EA3E48CC}"/>
              </a:ext>
            </a:extLst>
          </p:cNvPr>
          <p:cNvSpPr>
            <a:spLocks noGrp="1"/>
          </p:cNvSpPr>
          <p:nvPr>
            <p:ph type="title"/>
          </p:nvPr>
        </p:nvSpPr>
        <p:spPr/>
        <p:txBody>
          <a:bodyPr/>
          <a:lstStyle/>
          <a:p>
            <a:r>
              <a:rPr lang="en-US" dirty="0"/>
              <a:t>VQ-Wav2Vec</a:t>
            </a:r>
          </a:p>
        </p:txBody>
      </p:sp>
      <p:sp>
        <p:nvSpPr>
          <p:cNvPr id="4" name="Rectangle 3">
            <a:extLst>
              <a:ext uri="{FF2B5EF4-FFF2-40B4-BE49-F238E27FC236}">
                <a16:creationId xmlns:a16="http://schemas.microsoft.com/office/drawing/2014/main" id="{3A85380D-0CCE-4BB8-3776-621EBAA3DE18}"/>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5" name="Picture 4">
            <a:extLst>
              <a:ext uri="{FF2B5EF4-FFF2-40B4-BE49-F238E27FC236}">
                <a16:creationId xmlns:a16="http://schemas.microsoft.com/office/drawing/2014/main" id="{D767C25A-12D4-0BB5-1394-0D7D81BEE1B0}"/>
              </a:ext>
            </a:extLst>
          </p:cNvPr>
          <p:cNvPicPr>
            <a:picLocks noChangeAspect="1"/>
          </p:cNvPicPr>
          <p:nvPr/>
        </p:nvPicPr>
        <p:blipFill>
          <a:blip r:embed="rId3"/>
          <a:stretch>
            <a:fillRect/>
          </a:stretch>
        </p:blipFill>
        <p:spPr>
          <a:xfrm>
            <a:off x="6369264" y="1991146"/>
            <a:ext cx="5239095" cy="3163497"/>
          </a:xfrm>
          <a:prstGeom prst="rect">
            <a:avLst/>
          </a:prstGeom>
        </p:spPr>
      </p:pic>
      <p:pic>
        <p:nvPicPr>
          <p:cNvPr id="6" name="Picture 5">
            <a:extLst>
              <a:ext uri="{FF2B5EF4-FFF2-40B4-BE49-F238E27FC236}">
                <a16:creationId xmlns:a16="http://schemas.microsoft.com/office/drawing/2014/main" id="{1E4B5FE2-6BFE-312E-A290-799C58BAB5AA}"/>
              </a:ext>
            </a:extLst>
          </p:cNvPr>
          <p:cNvPicPr>
            <a:picLocks noChangeAspect="1"/>
          </p:cNvPicPr>
          <p:nvPr/>
        </p:nvPicPr>
        <p:blipFill>
          <a:blip r:embed="rId4"/>
          <a:srcRect l="2660" r="5101"/>
          <a:stretch>
            <a:fillRect/>
          </a:stretch>
        </p:blipFill>
        <p:spPr>
          <a:xfrm>
            <a:off x="1038729" y="1991146"/>
            <a:ext cx="5239095" cy="3163497"/>
          </a:xfrm>
          <a:prstGeom prst="rect">
            <a:avLst/>
          </a:prstGeom>
        </p:spPr>
      </p:pic>
      <p:sp>
        <p:nvSpPr>
          <p:cNvPr id="8" name="TextBox 7">
            <a:extLst>
              <a:ext uri="{FF2B5EF4-FFF2-40B4-BE49-F238E27FC236}">
                <a16:creationId xmlns:a16="http://schemas.microsoft.com/office/drawing/2014/main" id="{B6C68E20-A204-A9B8-A3CC-482A8D03EF04}"/>
              </a:ext>
            </a:extLst>
          </p:cNvPr>
          <p:cNvSpPr txBox="1"/>
          <p:nvPr/>
        </p:nvSpPr>
        <p:spPr>
          <a:xfrm>
            <a:off x="3294630" y="1703357"/>
            <a:ext cx="1098378" cy="369332"/>
          </a:xfrm>
          <a:prstGeom prst="rect">
            <a:avLst/>
          </a:prstGeom>
          <a:noFill/>
        </p:spPr>
        <p:txBody>
          <a:bodyPr wrap="none" rtlCol="0">
            <a:spAutoFit/>
          </a:bodyPr>
          <a:lstStyle/>
          <a:p>
            <a:r>
              <a:rPr lang="en-US" i="1" dirty="0"/>
              <a:t>Wav2Vec</a:t>
            </a:r>
          </a:p>
        </p:txBody>
      </p:sp>
      <p:sp>
        <p:nvSpPr>
          <p:cNvPr id="9" name="TextBox 8">
            <a:extLst>
              <a:ext uri="{FF2B5EF4-FFF2-40B4-BE49-F238E27FC236}">
                <a16:creationId xmlns:a16="http://schemas.microsoft.com/office/drawing/2014/main" id="{C89E6ADB-A3DB-769F-2889-349BDEECD1E5}"/>
              </a:ext>
            </a:extLst>
          </p:cNvPr>
          <p:cNvSpPr txBox="1"/>
          <p:nvPr/>
        </p:nvSpPr>
        <p:spPr>
          <a:xfrm>
            <a:off x="8348182" y="1703357"/>
            <a:ext cx="1475084" cy="369332"/>
          </a:xfrm>
          <a:prstGeom prst="rect">
            <a:avLst/>
          </a:prstGeom>
          <a:noFill/>
          <a:ln>
            <a:noFill/>
          </a:ln>
        </p:spPr>
        <p:txBody>
          <a:bodyPr wrap="none" rtlCol="0">
            <a:spAutoFit/>
          </a:bodyPr>
          <a:lstStyle/>
          <a:p>
            <a:r>
              <a:rPr lang="en-US" i="1" dirty="0"/>
              <a:t>VQ-Wav2Vec</a:t>
            </a:r>
          </a:p>
        </p:txBody>
      </p:sp>
      <p:sp>
        <p:nvSpPr>
          <p:cNvPr id="10" name="TextBox 9">
            <a:extLst>
              <a:ext uri="{FF2B5EF4-FFF2-40B4-BE49-F238E27FC236}">
                <a16:creationId xmlns:a16="http://schemas.microsoft.com/office/drawing/2014/main" id="{B602B919-84AF-6076-71AA-BA80A10D2E01}"/>
              </a:ext>
            </a:extLst>
          </p:cNvPr>
          <p:cNvSpPr txBox="1"/>
          <p:nvPr/>
        </p:nvSpPr>
        <p:spPr>
          <a:xfrm rot="16200000">
            <a:off x="101369" y="3388227"/>
            <a:ext cx="1517723" cy="369332"/>
          </a:xfrm>
          <a:prstGeom prst="rect">
            <a:avLst/>
          </a:prstGeom>
          <a:noFill/>
        </p:spPr>
        <p:txBody>
          <a:bodyPr wrap="none" rtlCol="0">
            <a:spAutoFit/>
          </a:bodyPr>
          <a:lstStyle/>
          <a:p>
            <a:r>
              <a:rPr lang="en-US" i="1" u="sng" dirty="0"/>
              <a:t>Architectures</a:t>
            </a:r>
          </a:p>
        </p:txBody>
      </p:sp>
      <p:sp>
        <p:nvSpPr>
          <p:cNvPr id="11" name="TextBox 10">
            <a:extLst>
              <a:ext uri="{FF2B5EF4-FFF2-40B4-BE49-F238E27FC236}">
                <a16:creationId xmlns:a16="http://schemas.microsoft.com/office/drawing/2014/main" id="{734A7B35-7588-A541-7D9A-3C40C7AB7F12}"/>
              </a:ext>
            </a:extLst>
          </p:cNvPr>
          <p:cNvSpPr txBox="1"/>
          <p:nvPr/>
        </p:nvSpPr>
        <p:spPr>
          <a:xfrm rot="16200000">
            <a:off x="232740" y="5728835"/>
            <a:ext cx="1242648" cy="369332"/>
          </a:xfrm>
          <a:prstGeom prst="rect">
            <a:avLst/>
          </a:prstGeom>
          <a:noFill/>
        </p:spPr>
        <p:txBody>
          <a:bodyPr wrap="none" rtlCol="0">
            <a:spAutoFit/>
          </a:bodyPr>
          <a:lstStyle/>
          <a:p>
            <a:r>
              <a:rPr lang="en-US" i="1" u="sng" dirty="0"/>
              <a:t>Objectives</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E6B0572-FD19-2B21-5371-FAFB65166CF3}"/>
                  </a:ext>
                </a:extLst>
              </p:cNvPr>
              <p:cNvSpPr txBox="1"/>
              <p:nvPr/>
            </p:nvSpPr>
            <p:spPr>
              <a:xfrm>
                <a:off x="1130169" y="5562251"/>
                <a:ext cx="5239095" cy="70250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𝐿</m:t>
                          </m:r>
                        </m:e>
                        <m:sub>
                          <m:r>
                            <a:rPr lang="en-US" sz="1400" b="0" i="1" smtClean="0">
                              <a:latin typeface="Cambria Math" panose="02040503050406030204" pitchFamily="18" charset="0"/>
                            </a:rPr>
                            <m:t>𝑘</m:t>
                          </m:r>
                        </m:sub>
                      </m:sSub>
                      <m:r>
                        <a:rPr lang="en-US" sz="1400" b="0" i="1" smtClean="0">
                          <a:latin typeface="Cambria Math" panose="02040503050406030204" pitchFamily="18" charset="0"/>
                        </a:rPr>
                        <m:t>=−</m:t>
                      </m:r>
                      <m:nary>
                        <m:naryPr>
                          <m:chr m:val="∑"/>
                          <m:ctrlPr>
                            <a:rPr lang="en-US" sz="1400" b="0" i="1" smtClean="0">
                              <a:latin typeface="Cambria Math" panose="02040503050406030204" pitchFamily="18" charset="0"/>
                            </a:rPr>
                          </m:ctrlPr>
                        </m:naryPr>
                        <m:sub>
                          <m:r>
                            <a:rPr lang="en-US" sz="1400" b="0" i="1" smtClean="0">
                              <a:latin typeface="Cambria Math" panose="02040503050406030204" pitchFamily="18" charset="0"/>
                            </a:rPr>
                            <m:t>𝑖</m:t>
                          </m:r>
                          <m:r>
                            <a:rPr lang="en-US" sz="1400" b="0" i="1" smtClean="0">
                              <a:latin typeface="Cambria Math" panose="02040503050406030204" pitchFamily="18" charset="0"/>
                            </a:rPr>
                            <m:t>=1</m:t>
                          </m:r>
                        </m:sub>
                        <m:sup>
                          <m:r>
                            <a:rPr lang="en-US" sz="1400" b="0" i="1" smtClean="0">
                              <a:latin typeface="Cambria Math" panose="02040503050406030204" pitchFamily="18" charset="0"/>
                            </a:rPr>
                            <m:t>𝑇</m:t>
                          </m:r>
                          <m:r>
                            <a:rPr lang="en-US" sz="1400" b="0" i="1" smtClean="0">
                              <a:latin typeface="Cambria Math" panose="02040503050406030204" pitchFamily="18" charset="0"/>
                            </a:rPr>
                            <m:t>−</m:t>
                          </m:r>
                          <m:r>
                            <a:rPr lang="en-US" sz="1400" b="0" i="1" smtClean="0">
                              <a:latin typeface="Cambria Math" panose="02040503050406030204" pitchFamily="18" charset="0"/>
                            </a:rPr>
                            <m:t>𝑘</m:t>
                          </m:r>
                        </m:sup>
                        <m:e>
                          <m:r>
                            <a:rPr lang="en-US" sz="1400" b="0" i="1" smtClean="0">
                              <a:latin typeface="Cambria Math" panose="02040503050406030204" pitchFamily="18" charset="0"/>
                            </a:rPr>
                            <m:t>​</m:t>
                          </m:r>
                        </m:e>
                      </m:nary>
                      <m:func>
                        <m:funcPr>
                          <m:ctrlPr>
                            <a:rPr lang="en-US" sz="1400" b="0" i="1" smtClean="0">
                              <a:latin typeface="Cambria Math" panose="02040503050406030204" pitchFamily="18" charset="0"/>
                            </a:rPr>
                          </m:ctrlPr>
                        </m:funcPr>
                        <m:fName>
                          <m:r>
                            <m:rPr>
                              <m:sty m:val="p"/>
                            </m:rPr>
                            <a:rPr lang="en-US" sz="1400" b="0" i="0" smtClean="0">
                              <a:latin typeface="Cambria Math" panose="02040503050406030204" pitchFamily="18" charset="0"/>
                            </a:rPr>
                            <m:t>log</m:t>
                          </m:r>
                        </m:fName>
                        <m:e>
                          <m:r>
                            <a:rPr lang="en-US" sz="1400" b="0" i="1" smtClean="0">
                              <a:latin typeface="Cambria Math" panose="02040503050406030204" pitchFamily="18" charset="0"/>
                            </a:rPr>
                            <m:t>𝜎</m:t>
                          </m:r>
                          <m:d>
                            <m:dPr>
                              <m:ctrlPr>
                                <a:rPr lang="en-US" sz="1400" b="0" i="1" smtClean="0">
                                  <a:latin typeface="Cambria Math" panose="02040503050406030204" pitchFamily="18" charset="0"/>
                                </a:rPr>
                              </m:ctrlPr>
                            </m:dPr>
                            <m:e>
                              <m:sSubSup>
                                <m:sSubSupPr>
                                  <m:ctrlPr>
                                    <a:rPr lang="en-US" sz="1400" b="0" i="1" smtClean="0">
                                      <a:latin typeface="Cambria Math" panose="02040503050406030204" pitchFamily="18" charset="0"/>
                                    </a:rPr>
                                  </m:ctrlPr>
                                </m:sSubSupPr>
                                <m:e>
                                  <m:r>
                                    <a:rPr lang="en-US" sz="1400" b="0" i="1" smtClean="0">
                                      <a:latin typeface="Cambria Math" panose="02040503050406030204" pitchFamily="18" charset="0"/>
                                    </a:rPr>
                                    <m:t>𝑧</m:t>
                                  </m:r>
                                </m:e>
                                <m:sub>
                                  <m:r>
                                    <a:rPr lang="en-US" sz="1400" b="0" i="1" smtClean="0">
                                      <a:latin typeface="Cambria Math" panose="02040503050406030204" pitchFamily="18" charset="0"/>
                                    </a:rPr>
                                    <m:t>𝑖</m:t>
                                  </m:r>
                                  <m:r>
                                    <a:rPr lang="en-US" sz="1400" b="0" i="1" smtClean="0">
                                      <a:latin typeface="Cambria Math" panose="02040503050406030204" pitchFamily="18" charset="0"/>
                                    </a:rPr>
                                    <m:t>+</m:t>
                                  </m:r>
                                  <m:r>
                                    <a:rPr lang="en-US" sz="1400" b="0" i="1" smtClean="0">
                                      <a:latin typeface="Cambria Math" panose="02040503050406030204" pitchFamily="18" charset="0"/>
                                    </a:rPr>
                                    <m:t>𝑘</m:t>
                                  </m:r>
                                </m:sub>
                                <m:sup>
                                  <m:r>
                                    <a:rPr lang="en-US" sz="1400" b="0" i="1" smtClean="0">
                                      <a:latin typeface="Cambria Math" panose="02040503050406030204" pitchFamily="18" charset="0"/>
                                    </a:rPr>
                                    <m:t>⊤</m:t>
                                  </m:r>
                                </m:sup>
                              </m:sSubSup>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h</m:t>
                                  </m:r>
                                </m:e>
                                <m:sub>
                                  <m:r>
                                    <a:rPr lang="en-US" sz="1400" b="0" i="1" smtClean="0">
                                      <a:latin typeface="Cambria Math" panose="02040503050406030204" pitchFamily="18" charset="0"/>
                                    </a:rPr>
                                    <m:t>𝑘</m:t>
                                  </m:r>
                                </m:sub>
                              </m:sSub>
                              <m:d>
                                <m:dPr>
                                  <m:ctrlPr>
                                    <a:rPr lang="en-US" sz="1400" b="0" i="1" smtClean="0">
                                      <a:latin typeface="Cambria Math" panose="02040503050406030204" pitchFamily="18" charset="0"/>
                                    </a:rPr>
                                  </m:ctrlPr>
                                </m:dPr>
                                <m:e>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𝑐</m:t>
                                      </m:r>
                                    </m:e>
                                    <m:sub>
                                      <m:r>
                                        <a:rPr lang="en-US" sz="1400" b="0" i="1" smtClean="0">
                                          <a:latin typeface="Cambria Math" panose="02040503050406030204" pitchFamily="18" charset="0"/>
                                        </a:rPr>
                                        <m:t>𝑖</m:t>
                                      </m:r>
                                    </m:sub>
                                  </m:sSub>
                                </m:e>
                              </m:d>
                            </m:e>
                          </m:d>
                        </m:e>
                      </m:func>
                      <m:r>
                        <a:rPr lang="en-US" sz="1400" b="0" i="1" smtClean="0">
                          <a:latin typeface="Cambria Math" panose="02040503050406030204" pitchFamily="18" charset="0"/>
                        </a:rPr>
                        <m:t>+</m:t>
                      </m:r>
                      <m:r>
                        <a:rPr lang="en-US" sz="1400" b="0" i="1" smtClean="0">
                          <a:latin typeface="Cambria Math" panose="02040503050406030204" pitchFamily="18" charset="0"/>
                        </a:rPr>
                        <m:t>𝜆</m:t>
                      </m:r>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𝐸</m:t>
                          </m:r>
                        </m:e>
                        <m:sub>
                          <m:acc>
                            <m:accPr>
                              <m:chr m:val="̃"/>
                              <m:ctrlPr>
                                <a:rPr lang="en-US" sz="1400" b="0" i="1" smtClean="0">
                                  <a:latin typeface="Cambria Math" panose="02040503050406030204" pitchFamily="18" charset="0"/>
                                </a:rPr>
                              </m:ctrlPr>
                            </m:accPr>
                            <m:e>
                              <m:r>
                                <a:rPr lang="en-US" sz="1400" b="0" i="1" smtClean="0">
                                  <a:latin typeface="Cambria Math" panose="02040503050406030204" pitchFamily="18" charset="0"/>
                                </a:rPr>
                                <m:t>𝑧</m:t>
                              </m:r>
                            </m:e>
                          </m:acc>
                          <m:r>
                            <a:rPr lang="en-US" sz="1400" b="0" i="1" smtClean="0">
                              <a:latin typeface="Cambria Math" panose="02040503050406030204" pitchFamily="18" charset="0"/>
                            </a:rPr>
                            <m:t>∼</m:t>
                          </m:r>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𝑝</m:t>
                              </m:r>
                            </m:e>
                            <m:sub>
                              <m:r>
                                <a:rPr lang="en-US" sz="1400" b="0" i="1" smtClean="0">
                                  <a:latin typeface="Cambria Math" panose="02040503050406030204" pitchFamily="18" charset="0"/>
                                </a:rPr>
                                <m:t>𝑛</m:t>
                              </m:r>
                            </m:sub>
                          </m:sSub>
                        </m:sub>
                      </m:sSub>
                      <m:d>
                        <m:dPr>
                          <m:begChr m:val="["/>
                          <m:endChr m:val="]"/>
                          <m:ctrlPr>
                            <a:rPr lang="en-US" sz="1400" b="0" i="1" smtClean="0">
                              <a:latin typeface="Cambria Math" panose="02040503050406030204" pitchFamily="18" charset="0"/>
                            </a:rPr>
                          </m:ctrlPr>
                        </m:dPr>
                        <m:e>
                          <m:func>
                            <m:funcPr>
                              <m:ctrlPr>
                                <a:rPr lang="en-US" sz="1400" b="0" i="1" smtClean="0">
                                  <a:latin typeface="Cambria Math" panose="02040503050406030204" pitchFamily="18" charset="0"/>
                                </a:rPr>
                              </m:ctrlPr>
                            </m:funcPr>
                            <m:fName>
                              <m:r>
                                <m:rPr>
                                  <m:sty m:val="p"/>
                                </m:rPr>
                                <a:rPr lang="en-US" sz="1400" b="0" i="0" smtClean="0">
                                  <a:latin typeface="Cambria Math" panose="02040503050406030204" pitchFamily="18" charset="0"/>
                                </a:rPr>
                                <m:t>log</m:t>
                              </m:r>
                            </m:fName>
                            <m:e>
                              <m:r>
                                <a:rPr lang="en-US" sz="1400" b="0" i="1" smtClean="0">
                                  <a:latin typeface="Cambria Math" panose="02040503050406030204" pitchFamily="18" charset="0"/>
                                </a:rPr>
                                <m:t>𝜎</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m:t>
                                  </m:r>
                                  <m:sSup>
                                    <m:sSupPr>
                                      <m:ctrlPr>
                                        <a:rPr lang="en-US" sz="1400" b="0" i="1" smtClean="0">
                                          <a:latin typeface="Cambria Math" panose="02040503050406030204" pitchFamily="18" charset="0"/>
                                        </a:rPr>
                                      </m:ctrlPr>
                                    </m:sSupPr>
                                    <m:e>
                                      <m:acc>
                                        <m:accPr>
                                          <m:chr m:val="̃"/>
                                          <m:ctrlPr>
                                            <a:rPr lang="en-US" sz="1400" b="0" i="1" smtClean="0">
                                              <a:latin typeface="Cambria Math" panose="02040503050406030204" pitchFamily="18" charset="0"/>
                                            </a:rPr>
                                          </m:ctrlPr>
                                        </m:accPr>
                                        <m:e>
                                          <m:r>
                                            <a:rPr lang="en-US" sz="1400" b="0" i="1" smtClean="0">
                                              <a:latin typeface="Cambria Math" panose="02040503050406030204" pitchFamily="18" charset="0"/>
                                            </a:rPr>
                                            <m:t>𝑧</m:t>
                                          </m:r>
                                        </m:e>
                                      </m:acc>
                                    </m:e>
                                    <m:sup>
                                      <m:r>
                                        <a:rPr lang="en-US" sz="1400" b="0" i="1" smtClean="0">
                                          <a:latin typeface="Cambria Math" panose="02040503050406030204" pitchFamily="18" charset="0"/>
                                        </a:rPr>
                                        <m:t>⊤</m:t>
                                      </m:r>
                                    </m:sup>
                                  </m:sSup>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h</m:t>
                                      </m:r>
                                    </m:e>
                                    <m:sub>
                                      <m:r>
                                        <a:rPr lang="en-US" sz="1400" b="0" i="1" smtClean="0">
                                          <a:latin typeface="Cambria Math" panose="02040503050406030204" pitchFamily="18" charset="0"/>
                                        </a:rPr>
                                        <m:t>𝑘</m:t>
                                      </m:r>
                                    </m:sub>
                                  </m:sSub>
                                  <m:d>
                                    <m:dPr>
                                      <m:ctrlPr>
                                        <a:rPr lang="en-US" sz="1400" b="0" i="1" smtClean="0">
                                          <a:latin typeface="Cambria Math" panose="02040503050406030204" pitchFamily="18" charset="0"/>
                                        </a:rPr>
                                      </m:ctrlPr>
                                    </m:dPr>
                                    <m:e>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𝑐</m:t>
                                          </m:r>
                                        </m:e>
                                        <m:sub>
                                          <m:r>
                                            <a:rPr lang="en-US" sz="1400" b="0" i="1" smtClean="0">
                                              <a:latin typeface="Cambria Math" panose="02040503050406030204" pitchFamily="18" charset="0"/>
                                            </a:rPr>
                                            <m:t>𝑖</m:t>
                                          </m:r>
                                        </m:sub>
                                      </m:sSub>
                                    </m:e>
                                  </m:d>
                                </m:e>
                              </m:d>
                            </m:e>
                          </m:func>
                        </m:e>
                      </m:d>
                    </m:oMath>
                  </m:oMathPara>
                </a14:m>
                <a:endParaRPr lang="en-US" sz="1400" dirty="0"/>
              </a:p>
            </p:txBody>
          </p:sp>
        </mc:Choice>
        <mc:Fallback xmlns="">
          <p:sp>
            <p:nvSpPr>
              <p:cNvPr id="12" name="TextBox 11">
                <a:extLst>
                  <a:ext uri="{FF2B5EF4-FFF2-40B4-BE49-F238E27FC236}">
                    <a16:creationId xmlns:a16="http://schemas.microsoft.com/office/drawing/2014/main" id="{6E6B0572-FD19-2B21-5371-FAFB65166CF3}"/>
                  </a:ext>
                </a:extLst>
              </p:cNvPr>
              <p:cNvSpPr txBox="1">
                <a:spLocks noRot="1" noChangeAspect="1" noMove="1" noResize="1" noEditPoints="1" noAdjustHandles="1" noChangeArrowheads="1" noChangeShapeType="1" noTextEdit="1"/>
              </p:cNvSpPr>
              <p:nvPr/>
            </p:nvSpPr>
            <p:spPr>
              <a:xfrm>
                <a:off x="1130169" y="5562251"/>
                <a:ext cx="5239095" cy="702500"/>
              </a:xfrm>
              <a:prstGeom prst="rect">
                <a:avLst/>
              </a:prstGeom>
              <a:blipFill>
                <a:blip r:embed="rId5"/>
                <a:stretch>
                  <a:fillRect t="-87719" b="-1456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50567A86-0E44-C899-D6B6-3FA19537962C}"/>
                  </a:ext>
                </a:extLst>
              </p:cNvPr>
              <p:cNvSpPr txBox="1"/>
              <p:nvPr/>
            </p:nvSpPr>
            <p:spPr>
              <a:xfrm>
                <a:off x="6466176" y="5562251"/>
                <a:ext cx="5239095" cy="70250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𝐿</m:t>
                          </m:r>
                        </m:e>
                        <m:sub>
                          <m:r>
                            <a:rPr lang="en-US" sz="1400" b="0" i="1" smtClean="0">
                              <a:latin typeface="Cambria Math" panose="02040503050406030204" pitchFamily="18" charset="0"/>
                            </a:rPr>
                            <m:t>𝑘</m:t>
                          </m:r>
                        </m:sub>
                      </m:sSub>
                      <m:r>
                        <a:rPr lang="en-US" sz="1400" b="0" i="1" smtClean="0">
                          <a:latin typeface="Cambria Math" panose="02040503050406030204" pitchFamily="18" charset="0"/>
                        </a:rPr>
                        <m:t>=−</m:t>
                      </m:r>
                      <m:nary>
                        <m:naryPr>
                          <m:chr m:val="∑"/>
                          <m:ctrlPr>
                            <a:rPr lang="en-US" sz="1400" b="0" i="1" smtClean="0">
                              <a:latin typeface="Cambria Math" panose="02040503050406030204" pitchFamily="18" charset="0"/>
                            </a:rPr>
                          </m:ctrlPr>
                        </m:naryPr>
                        <m:sub>
                          <m:r>
                            <a:rPr lang="en-US" sz="1400" b="0" i="1" smtClean="0">
                              <a:latin typeface="Cambria Math" panose="02040503050406030204" pitchFamily="18" charset="0"/>
                            </a:rPr>
                            <m:t>𝑖</m:t>
                          </m:r>
                          <m:r>
                            <a:rPr lang="en-US" sz="1400" b="0" i="1" smtClean="0">
                              <a:latin typeface="Cambria Math" panose="02040503050406030204" pitchFamily="18" charset="0"/>
                            </a:rPr>
                            <m:t>=1</m:t>
                          </m:r>
                        </m:sub>
                        <m:sup>
                          <m:r>
                            <a:rPr lang="en-US" sz="1400" b="0" i="1" smtClean="0">
                              <a:latin typeface="Cambria Math" panose="02040503050406030204" pitchFamily="18" charset="0"/>
                            </a:rPr>
                            <m:t>𝑇</m:t>
                          </m:r>
                          <m:r>
                            <a:rPr lang="en-US" sz="1400" b="0" i="1" smtClean="0">
                              <a:latin typeface="Cambria Math" panose="02040503050406030204" pitchFamily="18" charset="0"/>
                            </a:rPr>
                            <m:t>−</m:t>
                          </m:r>
                          <m:r>
                            <a:rPr lang="en-US" sz="1400" b="0" i="1" smtClean="0">
                              <a:latin typeface="Cambria Math" panose="02040503050406030204" pitchFamily="18" charset="0"/>
                            </a:rPr>
                            <m:t>𝑘</m:t>
                          </m:r>
                        </m:sup>
                        <m:e>
                          <m:r>
                            <a:rPr lang="en-US" sz="1400" b="0" i="1" smtClean="0">
                              <a:latin typeface="Cambria Math" panose="02040503050406030204" pitchFamily="18" charset="0"/>
                            </a:rPr>
                            <m:t>​</m:t>
                          </m:r>
                        </m:e>
                      </m:nary>
                      <m:func>
                        <m:funcPr>
                          <m:ctrlPr>
                            <a:rPr lang="en-US" sz="1400" b="0" i="1" smtClean="0">
                              <a:latin typeface="Cambria Math" panose="02040503050406030204" pitchFamily="18" charset="0"/>
                            </a:rPr>
                          </m:ctrlPr>
                        </m:funcPr>
                        <m:fName>
                          <m:r>
                            <m:rPr>
                              <m:sty m:val="p"/>
                            </m:rPr>
                            <a:rPr lang="en-US" sz="1400" b="0" i="0" smtClean="0">
                              <a:latin typeface="Cambria Math" panose="02040503050406030204" pitchFamily="18" charset="0"/>
                            </a:rPr>
                            <m:t>log</m:t>
                          </m:r>
                        </m:fName>
                        <m:e>
                          <m:r>
                            <a:rPr lang="en-US" sz="1400" b="0" i="1" smtClean="0">
                              <a:latin typeface="Cambria Math" panose="02040503050406030204" pitchFamily="18" charset="0"/>
                            </a:rPr>
                            <m:t>𝜎</m:t>
                          </m:r>
                          <m:d>
                            <m:dPr>
                              <m:ctrlPr>
                                <a:rPr lang="en-US" sz="1400" b="0" i="1" smtClean="0">
                                  <a:latin typeface="Cambria Math" panose="02040503050406030204" pitchFamily="18" charset="0"/>
                                </a:rPr>
                              </m:ctrlPr>
                            </m:dPr>
                            <m:e>
                              <m:sSubSup>
                                <m:sSubSupPr>
                                  <m:ctrlPr>
                                    <a:rPr lang="en-US" sz="1400" b="0" i="1" smtClean="0">
                                      <a:latin typeface="Cambria Math" panose="02040503050406030204" pitchFamily="18" charset="0"/>
                                    </a:rPr>
                                  </m:ctrlPr>
                                </m:sSubSupPr>
                                <m:e>
                                  <m:r>
                                    <a:rPr lang="en-US" sz="1400" b="0" i="1" smtClean="0">
                                      <a:latin typeface="Cambria Math" panose="02040503050406030204" pitchFamily="18" charset="0"/>
                                    </a:rPr>
                                    <m:t>𝑧</m:t>
                                  </m:r>
                                  <m:r>
                                    <a:rPr lang="en-US" sz="1400" b="0" i="1" smtClean="0">
                                      <a:latin typeface="Cambria Math" panose="02040503050406030204" pitchFamily="18" charset="0"/>
                                    </a:rPr>
                                    <m:t>̂</m:t>
                                  </m:r>
                                </m:e>
                                <m:sub>
                                  <m:r>
                                    <a:rPr lang="en-US" sz="1400" b="0" i="1" smtClean="0">
                                      <a:latin typeface="Cambria Math" panose="02040503050406030204" pitchFamily="18" charset="0"/>
                                    </a:rPr>
                                    <m:t>𝑖</m:t>
                                  </m:r>
                                  <m:r>
                                    <a:rPr lang="en-US" sz="1400" b="0" i="1" smtClean="0">
                                      <a:latin typeface="Cambria Math" panose="02040503050406030204" pitchFamily="18" charset="0"/>
                                    </a:rPr>
                                    <m:t>+</m:t>
                                  </m:r>
                                  <m:r>
                                    <a:rPr lang="en-US" sz="1400" b="0" i="1" smtClean="0">
                                      <a:latin typeface="Cambria Math" panose="02040503050406030204" pitchFamily="18" charset="0"/>
                                    </a:rPr>
                                    <m:t>𝑘</m:t>
                                  </m:r>
                                </m:sub>
                                <m:sup>
                                  <m:r>
                                    <a:rPr lang="en-US" sz="1400" b="0" i="1" smtClean="0">
                                      <a:latin typeface="Cambria Math" panose="02040503050406030204" pitchFamily="18" charset="0"/>
                                    </a:rPr>
                                    <m:t>⊤</m:t>
                                  </m:r>
                                </m:sup>
                              </m:sSubSup>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h</m:t>
                                  </m:r>
                                </m:e>
                                <m:sub>
                                  <m:r>
                                    <a:rPr lang="en-US" sz="1400" b="0" i="1" smtClean="0">
                                      <a:latin typeface="Cambria Math" panose="02040503050406030204" pitchFamily="18" charset="0"/>
                                    </a:rPr>
                                    <m:t>𝑘</m:t>
                                  </m:r>
                                </m:sub>
                              </m:sSub>
                              <m:d>
                                <m:dPr>
                                  <m:ctrlPr>
                                    <a:rPr lang="en-US" sz="1400" b="0" i="1" smtClean="0">
                                      <a:latin typeface="Cambria Math" panose="02040503050406030204" pitchFamily="18" charset="0"/>
                                    </a:rPr>
                                  </m:ctrlPr>
                                </m:dPr>
                                <m:e>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𝑐</m:t>
                                      </m:r>
                                    </m:e>
                                    <m:sub>
                                      <m:r>
                                        <a:rPr lang="en-US" sz="1400" b="0" i="1" smtClean="0">
                                          <a:latin typeface="Cambria Math" panose="02040503050406030204" pitchFamily="18" charset="0"/>
                                        </a:rPr>
                                        <m:t>𝑖</m:t>
                                      </m:r>
                                    </m:sub>
                                  </m:sSub>
                                </m:e>
                              </m:d>
                            </m:e>
                          </m:d>
                        </m:e>
                      </m:func>
                      <m:r>
                        <a:rPr lang="en-US" sz="1400" b="0" i="1" smtClean="0">
                          <a:latin typeface="Cambria Math" panose="02040503050406030204" pitchFamily="18" charset="0"/>
                        </a:rPr>
                        <m:t>+</m:t>
                      </m:r>
                      <m:r>
                        <a:rPr lang="en-US" sz="1400" b="0" i="1" smtClean="0">
                          <a:latin typeface="Cambria Math" panose="02040503050406030204" pitchFamily="18" charset="0"/>
                        </a:rPr>
                        <m:t>𝜆</m:t>
                      </m:r>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𝐸</m:t>
                          </m:r>
                        </m:e>
                        <m:sub>
                          <m:acc>
                            <m:accPr>
                              <m:chr m:val="̃"/>
                              <m:ctrlPr>
                                <a:rPr lang="en-US" sz="1400" b="0" i="1" smtClean="0">
                                  <a:latin typeface="Cambria Math" panose="02040503050406030204" pitchFamily="18" charset="0"/>
                                </a:rPr>
                              </m:ctrlPr>
                            </m:accPr>
                            <m:e>
                              <m:r>
                                <a:rPr lang="en-US" sz="1400" b="0" i="1" smtClean="0">
                                  <a:latin typeface="Cambria Math" panose="02040503050406030204" pitchFamily="18" charset="0"/>
                                </a:rPr>
                                <m:t>𝑧</m:t>
                              </m:r>
                            </m:e>
                          </m:acc>
                          <m:r>
                            <a:rPr lang="en-US" sz="1400" b="0" i="1" smtClean="0">
                              <a:latin typeface="Cambria Math" panose="02040503050406030204" pitchFamily="18" charset="0"/>
                            </a:rPr>
                            <m:t>∼</m:t>
                          </m:r>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𝑝</m:t>
                              </m:r>
                            </m:e>
                            <m:sub>
                              <m:r>
                                <a:rPr lang="en-US" sz="1400" b="0" i="1" smtClean="0">
                                  <a:latin typeface="Cambria Math" panose="02040503050406030204" pitchFamily="18" charset="0"/>
                                </a:rPr>
                                <m:t>𝑛</m:t>
                              </m:r>
                            </m:sub>
                          </m:sSub>
                        </m:sub>
                      </m:sSub>
                      <m:d>
                        <m:dPr>
                          <m:begChr m:val="["/>
                          <m:endChr m:val="]"/>
                          <m:ctrlPr>
                            <a:rPr lang="en-US" sz="1400" b="0" i="1" smtClean="0">
                              <a:latin typeface="Cambria Math" panose="02040503050406030204" pitchFamily="18" charset="0"/>
                            </a:rPr>
                          </m:ctrlPr>
                        </m:dPr>
                        <m:e>
                          <m:func>
                            <m:funcPr>
                              <m:ctrlPr>
                                <a:rPr lang="en-US" sz="1400" b="0" i="1" smtClean="0">
                                  <a:latin typeface="Cambria Math" panose="02040503050406030204" pitchFamily="18" charset="0"/>
                                </a:rPr>
                              </m:ctrlPr>
                            </m:funcPr>
                            <m:fName>
                              <m:r>
                                <m:rPr>
                                  <m:sty m:val="p"/>
                                </m:rPr>
                                <a:rPr lang="en-US" sz="1400" b="0" i="0" smtClean="0">
                                  <a:latin typeface="Cambria Math" panose="02040503050406030204" pitchFamily="18" charset="0"/>
                                </a:rPr>
                                <m:t>log</m:t>
                              </m:r>
                            </m:fName>
                            <m:e>
                              <m:r>
                                <a:rPr lang="en-US" sz="1400" b="0" i="1" smtClean="0">
                                  <a:latin typeface="Cambria Math" panose="02040503050406030204" pitchFamily="18" charset="0"/>
                                </a:rPr>
                                <m:t>𝜎</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m:t>
                                  </m:r>
                                  <m:sSup>
                                    <m:sSupPr>
                                      <m:ctrlPr>
                                        <a:rPr lang="en-US" sz="1400" b="0" i="1" smtClean="0">
                                          <a:latin typeface="Cambria Math" panose="02040503050406030204" pitchFamily="18" charset="0"/>
                                        </a:rPr>
                                      </m:ctrlPr>
                                    </m:sSupPr>
                                    <m:e>
                                      <m:acc>
                                        <m:accPr>
                                          <m:chr m:val="̃"/>
                                          <m:ctrlPr>
                                            <a:rPr lang="en-US" sz="1400" b="0" i="1" smtClean="0">
                                              <a:latin typeface="Cambria Math" panose="02040503050406030204" pitchFamily="18" charset="0"/>
                                            </a:rPr>
                                          </m:ctrlPr>
                                        </m:accPr>
                                        <m:e>
                                          <m:r>
                                            <a:rPr lang="en-US" sz="1400" b="0" i="1" smtClean="0">
                                              <a:latin typeface="Cambria Math" panose="02040503050406030204" pitchFamily="18" charset="0"/>
                                            </a:rPr>
                                            <m:t>𝑧</m:t>
                                          </m:r>
                                          <m:r>
                                            <a:rPr lang="en-US" sz="1400" b="0" i="1" smtClean="0">
                                              <a:latin typeface="Cambria Math" panose="02040503050406030204" pitchFamily="18" charset="0"/>
                                            </a:rPr>
                                            <m:t>̂</m:t>
                                          </m:r>
                                        </m:e>
                                      </m:acc>
                                    </m:e>
                                    <m:sup>
                                      <m:r>
                                        <a:rPr lang="en-US" sz="1400" b="0" i="1" smtClean="0">
                                          <a:latin typeface="Cambria Math" panose="02040503050406030204" pitchFamily="18" charset="0"/>
                                        </a:rPr>
                                        <m:t>⊤</m:t>
                                      </m:r>
                                    </m:sup>
                                  </m:sSup>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h</m:t>
                                      </m:r>
                                    </m:e>
                                    <m:sub>
                                      <m:r>
                                        <a:rPr lang="en-US" sz="1400" b="0" i="1" smtClean="0">
                                          <a:latin typeface="Cambria Math" panose="02040503050406030204" pitchFamily="18" charset="0"/>
                                        </a:rPr>
                                        <m:t>𝑘</m:t>
                                      </m:r>
                                    </m:sub>
                                  </m:sSub>
                                  <m:d>
                                    <m:dPr>
                                      <m:ctrlPr>
                                        <a:rPr lang="en-US" sz="1400" b="0" i="1" smtClean="0">
                                          <a:latin typeface="Cambria Math" panose="02040503050406030204" pitchFamily="18" charset="0"/>
                                        </a:rPr>
                                      </m:ctrlPr>
                                    </m:dPr>
                                    <m:e>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𝑐</m:t>
                                          </m:r>
                                        </m:e>
                                        <m:sub>
                                          <m:r>
                                            <a:rPr lang="en-US" sz="1400" b="0" i="1" smtClean="0">
                                              <a:latin typeface="Cambria Math" panose="02040503050406030204" pitchFamily="18" charset="0"/>
                                            </a:rPr>
                                            <m:t>𝑖</m:t>
                                          </m:r>
                                        </m:sub>
                                      </m:sSub>
                                    </m:e>
                                  </m:d>
                                </m:e>
                              </m:d>
                            </m:e>
                          </m:func>
                        </m:e>
                      </m:d>
                    </m:oMath>
                  </m:oMathPara>
                </a14:m>
                <a:endParaRPr lang="en-US" sz="1400" dirty="0"/>
              </a:p>
            </p:txBody>
          </p:sp>
        </mc:Choice>
        <mc:Fallback xmlns="">
          <p:sp>
            <p:nvSpPr>
              <p:cNvPr id="13" name="TextBox 12">
                <a:extLst>
                  <a:ext uri="{FF2B5EF4-FFF2-40B4-BE49-F238E27FC236}">
                    <a16:creationId xmlns:a16="http://schemas.microsoft.com/office/drawing/2014/main" id="{50567A86-0E44-C899-D6B6-3FA19537962C}"/>
                  </a:ext>
                </a:extLst>
              </p:cNvPr>
              <p:cNvSpPr txBox="1">
                <a:spLocks noRot="1" noChangeAspect="1" noMove="1" noResize="1" noEditPoints="1" noAdjustHandles="1" noChangeArrowheads="1" noChangeShapeType="1" noTextEdit="1"/>
              </p:cNvSpPr>
              <p:nvPr/>
            </p:nvSpPr>
            <p:spPr>
              <a:xfrm>
                <a:off x="6466176" y="5562251"/>
                <a:ext cx="5239095" cy="702500"/>
              </a:xfrm>
              <a:prstGeom prst="rect">
                <a:avLst/>
              </a:prstGeom>
              <a:blipFill>
                <a:blip r:embed="rId6"/>
                <a:stretch>
                  <a:fillRect t="-87719" b="-145614"/>
                </a:stretch>
              </a:blipFill>
            </p:spPr>
            <p:txBody>
              <a:bodyPr/>
              <a:lstStyle/>
              <a:p>
                <a:r>
                  <a:rPr lang="en-US">
                    <a:noFill/>
                  </a:rPr>
                  <a:t> </a:t>
                </a:r>
              </a:p>
            </p:txBody>
          </p:sp>
        </mc:Fallback>
      </mc:AlternateContent>
      <p:sp>
        <p:nvSpPr>
          <p:cNvPr id="14" name="Rounded Rectangle 13">
            <a:extLst>
              <a:ext uri="{FF2B5EF4-FFF2-40B4-BE49-F238E27FC236}">
                <a16:creationId xmlns:a16="http://schemas.microsoft.com/office/drawing/2014/main" id="{70561A78-091D-FA81-DB52-1063E0B1059C}"/>
              </a:ext>
            </a:extLst>
          </p:cNvPr>
          <p:cNvSpPr/>
          <p:nvPr/>
        </p:nvSpPr>
        <p:spPr>
          <a:xfrm>
            <a:off x="6466176" y="3002692"/>
            <a:ext cx="4887624" cy="790832"/>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6" name="Oval 15">
            <a:extLst>
              <a:ext uri="{FF2B5EF4-FFF2-40B4-BE49-F238E27FC236}">
                <a16:creationId xmlns:a16="http://schemas.microsoft.com/office/drawing/2014/main" id="{E1311A48-CE54-904F-EA15-5A9102F77C55}"/>
              </a:ext>
            </a:extLst>
          </p:cNvPr>
          <p:cNvSpPr/>
          <p:nvPr/>
        </p:nvSpPr>
        <p:spPr>
          <a:xfrm>
            <a:off x="10280822" y="5671751"/>
            <a:ext cx="543697" cy="49443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7" name="Oval 16">
            <a:extLst>
              <a:ext uri="{FF2B5EF4-FFF2-40B4-BE49-F238E27FC236}">
                <a16:creationId xmlns:a16="http://schemas.microsoft.com/office/drawing/2014/main" id="{EA50E58C-DEDC-42A8-FD47-A856DD59AA90}"/>
              </a:ext>
            </a:extLst>
          </p:cNvPr>
          <p:cNvSpPr/>
          <p:nvPr/>
        </p:nvSpPr>
        <p:spPr>
          <a:xfrm>
            <a:off x="4934702" y="5666282"/>
            <a:ext cx="543697" cy="49443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8" name="Oval 17">
            <a:extLst>
              <a:ext uri="{FF2B5EF4-FFF2-40B4-BE49-F238E27FC236}">
                <a16:creationId xmlns:a16="http://schemas.microsoft.com/office/drawing/2014/main" id="{8802210B-FA76-AC92-F60C-45F458D88196}"/>
              </a:ext>
            </a:extLst>
          </p:cNvPr>
          <p:cNvSpPr/>
          <p:nvPr/>
        </p:nvSpPr>
        <p:spPr>
          <a:xfrm>
            <a:off x="2815138" y="5666282"/>
            <a:ext cx="543697" cy="49443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9" name="Oval 18">
            <a:extLst>
              <a:ext uri="{FF2B5EF4-FFF2-40B4-BE49-F238E27FC236}">
                <a16:creationId xmlns:a16="http://schemas.microsoft.com/office/drawing/2014/main" id="{69EB0E2E-610C-0C30-4D01-163C402AED27}"/>
              </a:ext>
            </a:extLst>
          </p:cNvPr>
          <p:cNvSpPr/>
          <p:nvPr/>
        </p:nvSpPr>
        <p:spPr>
          <a:xfrm>
            <a:off x="8100861" y="5671584"/>
            <a:ext cx="543697" cy="49443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cxnSp>
        <p:nvCxnSpPr>
          <p:cNvPr id="21" name="Curved Connector 20">
            <a:extLst>
              <a:ext uri="{FF2B5EF4-FFF2-40B4-BE49-F238E27FC236}">
                <a16:creationId xmlns:a16="http://schemas.microsoft.com/office/drawing/2014/main" id="{7BCA4D0C-01A1-C413-BCA0-CBBD0E77056A}"/>
              </a:ext>
            </a:extLst>
          </p:cNvPr>
          <p:cNvCxnSpPr>
            <a:stCxn id="18" idx="0"/>
            <a:endCxn id="19" idx="0"/>
          </p:cNvCxnSpPr>
          <p:nvPr/>
        </p:nvCxnSpPr>
        <p:spPr>
          <a:xfrm rot="16200000" flipH="1">
            <a:off x="5727197" y="3026072"/>
            <a:ext cx="5302" cy="5285723"/>
          </a:xfrm>
          <a:prstGeom prst="curvedConnector3">
            <a:avLst>
              <a:gd name="adj1" fmla="val -431158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 name="Curved Connector 22">
            <a:extLst>
              <a:ext uri="{FF2B5EF4-FFF2-40B4-BE49-F238E27FC236}">
                <a16:creationId xmlns:a16="http://schemas.microsoft.com/office/drawing/2014/main" id="{77600020-C775-04E2-3DB1-0EB2059CE074}"/>
              </a:ext>
            </a:extLst>
          </p:cNvPr>
          <p:cNvCxnSpPr>
            <a:stCxn id="17" idx="4"/>
            <a:endCxn id="16" idx="4"/>
          </p:cNvCxnSpPr>
          <p:nvPr/>
        </p:nvCxnSpPr>
        <p:spPr>
          <a:xfrm rot="16200000" flipH="1">
            <a:off x="7876877" y="3490394"/>
            <a:ext cx="5469" cy="5346120"/>
          </a:xfrm>
          <a:prstGeom prst="curvedConnector3">
            <a:avLst>
              <a:gd name="adj1" fmla="val 4279923"/>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7458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14"/>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17" grpId="0" animBg="1"/>
      <p:bldP spid="18" grpId="0" animBg="1"/>
      <p:bldP spid="1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28C5E-46E7-A109-2DFA-FCA4C6C54F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66FB10-F954-3E42-4239-104C8926BBCD}"/>
              </a:ext>
            </a:extLst>
          </p:cNvPr>
          <p:cNvSpPr>
            <a:spLocks noGrp="1"/>
          </p:cNvSpPr>
          <p:nvPr>
            <p:ph type="title"/>
          </p:nvPr>
        </p:nvSpPr>
        <p:spPr/>
        <p:txBody>
          <a:bodyPr/>
          <a:lstStyle/>
          <a:p>
            <a:r>
              <a:rPr lang="en-US" dirty="0"/>
              <a:t>VQ-Wav2Vec</a:t>
            </a:r>
          </a:p>
        </p:txBody>
      </p:sp>
      <p:sp>
        <p:nvSpPr>
          <p:cNvPr id="4" name="Rectangle 3">
            <a:extLst>
              <a:ext uri="{FF2B5EF4-FFF2-40B4-BE49-F238E27FC236}">
                <a16:creationId xmlns:a16="http://schemas.microsoft.com/office/drawing/2014/main" id="{D76227D9-86CF-6172-57E5-BE98E3AF9160}"/>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6" name="TextBox 5">
            <a:extLst>
              <a:ext uri="{FF2B5EF4-FFF2-40B4-BE49-F238E27FC236}">
                <a16:creationId xmlns:a16="http://schemas.microsoft.com/office/drawing/2014/main" id="{53562A38-5BD7-3CBD-EF2E-649706ABD515}"/>
              </a:ext>
            </a:extLst>
          </p:cNvPr>
          <p:cNvSpPr txBox="1"/>
          <p:nvPr/>
        </p:nvSpPr>
        <p:spPr>
          <a:xfrm>
            <a:off x="1228912" y="1751241"/>
            <a:ext cx="9608721" cy="646331"/>
          </a:xfrm>
          <a:prstGeom prst="rect">
            <a:avLst/>
          </a:prstGeom>
          <a:noFill/>
        </p:spPr>
        <p:txBody>
          <a:bodyPr wrap="none" rtlCol="0">
            <a:spAutoFit/>
          </a:bodyPr>
          <a:lstStyle/>
          <a:p>
            <a:r>
              <a:rPr lang="en-US" dirty="0"/>
              <a:t>The key to VQ-Wav2Vec is the discretization module. Two quantization modules are introduced, </a:t>
            </a:r>
          </a:p>
          <a:p>
            <a:r>
              <a:rPr lang="en-US" dirty="0"/>
              <a:t>but we will discuss “hard” Gumbel-Softmax.</a:t>
            </a:r>
          </a:p>
        </p:txBody>
      </p:sp>
      <p:sp>
        <p:nvSpPr>
          <p:cNvPr id="3" name="TextBox 2">
            <a:extLst>
              <a:ext uri="{FF2B5EF4-FFF2-40B4-BE49-F238E27FC236}">
                <a16:creationId xmlns:a16="http://schemas.microsoft.com/office/drawing/2014/main" id="{B0FC7454-0831-ED4F-0FA1-2D2874AB5129}"/>
              </a:ext>
            </a:extLst>
          </p:cNvPr>
          <p:cNvSpPr txBox="1"/>
          <p:nvPr/>
        </p:nvSpPr>
        <p:spPr>
          <a:xfrm>
            <a:off x="1228912" y="2589441"/>
            <a:ext cx="9644435" cy="369332"/>
          </a:xfrm>
          <a:prstGeom prst="rect">
            <a:avLst/>
          </a:prstGeom>
          <a:noFill/>
        </p:spPr>
        <p:txBody>
          <a:bodyPr wrap="none" rtlCol="0">
            <a:spAutoFit/>
          </a:bodyPr>
          <a:lstStyle/>
          <a:p>
            <a:r>
              <a:rPr lang="en-US" dirty="0"/>
              <a:t>First, lets detail a problem that occurs with quantization in models trained with gradient descent.</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06FC58A-9778-0652-EBC7-D0C786557372}"/>
                  </a:ext>
                </a:extLst>
              </p:cNvPr>
              <p:cNvSpPr txBox="1"/>
              <p:nvPr/>
            </p:nvSpPr>
            <p:spPr>
              <a:xfrm>
                <a:off x="1228912" y="3170119"/>
                <a:ext cx="9934002" cy="369332"/>
              </a:xfrm>
              <a:prstGeom prst="rect">
                <a:avLst/>
              </a:prstGeom>
              <a:noFill/>
            </p:spPr>
            <p:txBody>
              <a:bodyPr wrap="none" rtlCol="0">
                <a:spAutoFit/>
              </a:bodyPr>
              <a:lstStyle/>
              <a:p>
                <a:r>
                  <a:rPr lang="en-US" dirty="0"/>
                  <a:t>Let's consider what happens with a simple quantizer such as the round function, </a:t>
                </a:r>
                <a14:m>
                  <m:oMath xmlns:m="http://schemas.openxmlformats.org/officeDocument/2006/math">
                    <m:r>
                      <a:rPr lang="en-US" b="0" i="1" smtClean="0">
                        <a:latin typeface="Cambria Math" panose="02040503050406030204" pitchFamily="18" charset="0"/>
                      </a:rPr>
                      <m:t>𝑟</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r>
                      <m:rPr>
                        <m:nor/>
                      </m:rPr>
                      <a:rPr lang="en-US" b="0" i="0" smtClean="0">
                        <a:latin typeface="Cambria Math" panose="02040503050406030204" pitchFamily="18" charset="0"/>
                      </a:rPr>
                      <m:t>round</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oMath>
                </a14:m>
                <a:r>
                  <a:rPr lang="en-US" dirty="0"/>
                  <a:t>. </a:t>
                </a:r>
              </a:p>
            </p:txBody>
          </p:sp>
        </mc:Choice>
        <mc:Fallback xmlns="">
          <p:sp>
            <p:nvSpPr>
              <p:cNvPr id="7" name="TextBox 6">
                <a:extLst>
                  <a:ext uri="{FF2B5EF4-FFF2-40B4-BE49-F238E27FC236}">
                    <a16:creationId xmlns:a16="http://schemas.microsoft.com/office/drawing/2014/main" id="{D06FC58A-9778-0652-EBC7-D0C786557372}"/>
                  </a:ext>
                </a:extLst>
              </p:cNvPr>
              <p:cNvSpPr txBox="1">
                <a:spLocks noRot="1" noChangeAspect="1" noMove="1" noResize="1" noEditPoints="1" noAdjustHandles="1" noChangeArrowheads="1" noChangeShapeType="1" noTextEdit="1"/>
              </p:cNvSpPr>
              <p:nvPr/>
            </p:nvSpPr>
            <p:spPr>
              <a:xfrm>
                <a:off x="1228912" y="3170119"/>
                <a:ext cx="9934002" cy="369332"/>
              </a:xfrm>
              <a:prstGeom prst="rect">
                <a:avLst/>
              </a:prstGeom>
              <a:blipFill>
                <a:blip r:embed="rId3"/>
                <a:stretch>
                  <a:fillRect l="-511" t="-6667"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2055327-2ABF-2E66-4337-9D5477AD3B4F}"/>
                  </a:ext>
                </a:extLst>
              </p:cNvPr>
              <p:cNvSpPr txBox="1"/>
              <p:nvPr/>
            </p:nvSpPr>
            <p:spPr>
              <a:xfrm>
                <a:off x="1228912" y="3731320"/>
                <a:ext cx="3111749" cy="504946"/>
              </a:xfrm>
              <a:prstGeom prst="rect">
                <a:avLst/>
              </a:prstGeom>
              <a:noFill/>
            </p:spPr>
            <p:txBody>
              <a:bodyPr wrap="none" rtlCol="0">
                <a:spAutoFit/>
              </a:bodyPr>
              <a:lstStyle/>
              <a:p>
                <a:r>
                  <a:rPr lang="en-US" dirty="0"/>
                  <a:t>Plotting </a:t>
                </a:r>
                <a14:m>
                  <m:oMath xmlns:m="http://schemas.openxmlformats.org/officeDocument/2006/math">
                    <m:r>
                      <m:rPr>
                        <m:sty m:val="p"/>
                      </m:rPr>
                      <a:rPr lang="en-US" b="0" i="1" smtClean="0">
                        <a:latin typeface="Cambria Math" panose="02040503050406030204" pitchFamily="18" charset="0"/>
                      </a:rPr>
                      <m:t>r</m:t>
                    </m:r>
                    <m:r>
                      <a:rPr lang="en-US" b="0" i="1" smtClean="0">
                        <a:latin typeface="Cambria Math" panose="02040503050406030204" pitchFamily="18" charset="0"/>
                      </a:rPr>
                      <m:t>(</m:t>
                    </m:r>
                    <m:r>
                      <m:rPr>
                        <m:sty m:val="p"/>
                      </m:rPr>
                      <a:rPr lang="en-US" b="0" i="1" smtClean="0">
                        <a:latin typeface="Cambria Math" panose="02040503050406030204" pitchFamily="18" charset="0"/>
                      </a:rPr>
                      <m:t>x</m:t>
                    </m:r>
                    <m:r>
                      <a:rPr lang="en-US" b="0" i="1" smtClean="0">
                        <a:latin typeface="Cambria Math" panose="02040503050406030204" pitchFamily="18" charset="0"/>
                      </a:rPr>
                      <m:t>)</m:t>
                    </m:r>
                  </m:oMath>
                </a14:m>
                <a:r>
                  <a:rPr lang="en-US" dirty="0"/>
                  <a:t> and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m:t>
                        </m:r>
                        <m:r>
                          <a:rPr lang="en-US" b="0" i="1" smtClean="0">
                            <a:latin typeface="Cambria Math" panose="02040503050406030204" pitchFamily="18" charset="0"/>
                          </a:rPr>
                          <m:t>𝑟</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num>
                      <m:den>
                        <m:r>
                          <a:rPr lang="en-US" b="0" i="1" smtClean="0">
                            <a:latin typeface="Cambria Math" panose="02040503050406030204" pitchFamily="18" charset="0"/>
                          </a:rPr>
                          <m:t>𝜕</m:t>
                        </m:r>
                        <m:r>
                          <a:rPr lang="en-US" b="0" i="1" smtClean="0">
                            <a:latin typeface="Cambria Math" panose="02040503050406030204" pitchFamily="18" charset="0"/>
                          </a:rPr>
                          <m:t>𝑥</m:t>
                        </m:r>
                      </m:den>
                    </m:f>
                  </m:oMath>
                </a14:m>
                <a:r>
                  <a:rPr lang="en-US" dirty="0"/>
                  <a:t> we see:</a:t>
                </a:r>
              </a:p>
            </p:txBody>
          </p:sp>
        </mc:Choice>
        <mc:Fallback xmlns="">
          <p:sp>
            <p:nvSpPr>
              <p:cNvPr id="8" name="TextBox 7">
                <a:extLst>
                  <a:ext uri="{FF2B5EF4-FFF2-40B4-BE49-F238E27FC236}">
                    <a16:creationId xmlns:a16="http://schemas.microsoft.com/office/drawing/2014/main" id="{22055327-2ABF-2E66-4337-9D5477AD3B4F}"/>
                  </a:ext>
                </a:extLst>
              </p:cNvPr>
              <p:cNvSpPr txBox="1">
                <a:spLocks noRot="1" noChangeAspect="1" noMove="1" noResize="1" noEditPoints="1" noAdjustHandles="1" noChangeArrowheads="1" noChangeShapeType="1" noTextEdit="1"/>
              </p:cNvSpPr>
              <p:nvPr/>
            </p:nvSpPr>
            <p:spPr>
              <a:xfrm>
                <a:off x="1228912" y="3731320"/>
                <a:ext cx="3111749" cy="504946"/>
              </a:xfrm>
              <a:prstGeom prst="rect">
                <a:avLst/>
              </a:prstGeom>
              <a:blipFill>
                <a:blip r:embed="rId4"/>
                <a:stretch>
                  <a:fillRect l="-1626" r="-813" b="-7317"/>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E89E8375-6426-07A7-6501-FD5FB2222E76}"/>
              </a:ext>
            </a:extLst>
          </p:cNvPr>
          <p:cNvPicPr>
            <a:picLocks noChangeAspect="1"/>
          </p:cNvPicPr>
          <p:nvPr/>
        </p:nvPicPr>
        <p:blipFill>
          <a:blip r:embed="rId5"/>
          <a:stretch>
            <a:fillRect/>
          </a:stretch>
        </p:blipFill>
        <p:spPr>
          <a:xfrm>
            <a:off x="862444" y="4299451"/>
            <a:ext cx="5425045" cy="2170018"/>
          </a:xfrm>
          <a:prstGeom prst="rect">
            <a:avLst/>
          </a:prstGeom>
        </p:spPr>
      </p:pic>
      <p:pic>
        <p:nvPicPr>
          <p:cNvPr id="12" name="Picture 11">
            <a:extLst>
              <a:ext uri="{FF2B5EF4-FFF2-40B4-BE49-F238E27FC236}">
                <a16:creationId xmlns:a16="http://schemas.microsoft.com/office/drawing/2014/main" id="{F2FD45EB-5FE0-50B6-2885-17DB50A59184}"/>
              </a:ext>
            </a:extLst>
          </p:cNvPr>
          <p:cNvPicPr>
            <a:picLocks noChangeAspect="1"/>
          </p:cNvPicPr>
          <p:nvPr/>
        </p:nvPicPr>
        <p:blipFill>
          <a:blip r:embed="rId6"/>
          <a:stretch>
            <a:fillRect/>
          </a:stretch>
        </p:blipFill>
        <p:spPr>
          <a:xfrm>
            <a:off x="6096000" y="4299451"/>
            <a:ext cx="5425045" cy="2170018"/>
          </a:xfrm>
          <a:prstGeom prst="rect">
            <a:avLst/>
          </a:prstGeom>
        </p:spPr>
      </p:pic>
    </p:spTree>
    <p:extLst>
      <p:ext uri="{BB962C8B-B14F-4D97-AF65-F5344CB8AC3E}">
        <p14:creationId xmlns:p14="http://schemas.microsoft.com/office/powerpoint/2010/main" val="2557408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9C384-37EE-9AFA-3840-5A23EE0FB1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3C3DD9-14B2-2858-EF06-A33841C1A31B}"/>
              </a:ext>
            </a:extLst>
          </p:cNvPr>
          <p:cNvSpPr>
            <a:spLocks noGrp="1"/>
          </p:cNvSpPr>
          <p:nvPr>
            <p:ph type="title"/>
          </p:nvPr>
        </p:nvSpPr>
        <p:spPr/>
        <p:txBody>
          <a:bodyPr/>
          <a:lstStyle/>
          <a:p>
            <a:r>
              <a:rPr lang="en-US" dirty="0"/>
              <a:t>VQ-Wav2Vec</a:t>
            </a:r>
          </a:p>
        </p:txBody>
      </p:sp>
      <p:sp>
        <p:nvSpPr>
          <p:cNvPr id="4" name="Rectangle 3">
            <a:extLst>
              <a:ext uri="{FF2B5EF4-FFF2-40B4-BE49-F238E27FC236}">
                <a16:creationId xmlns:a16="http://schemas.microsoft.com/office/drawing/2014/main" id="{C1705C18-13D5-D927-B3AB-E747BB61E9D8}"/>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71C7514-CE3E-57A6-15B8-B54A0E217107}"/>
                  </a:ext>
                </a:extLst>
              </p:cNvPr>
              <p:cNvSpPr txBox="1"/>
              <p:nvPr/>
            </p:nvSpPr>
            <p:spPr>
              <a:xfrm>
                <a:off x="1228912" y="3727106"/>
                <a:ext cx="4128053" cy="369332"/>
              </a:xfrm>
              <a:prstGeom prst="rect">
                <a:avLst/>
              </a:prstGeom>
              <a:noFill/>
            </p:spPr>
            <p:txBody>
              <a:bodyPr wrap="none" rtlCol="0">
                <a:spAutoFit/>
              </a:bodyPr>
              <a:lstStyle/>
              <a:p>
                <a:r>
                  <a:rPr lang="en-US" dirty="0"/>
                  <a:t>The function </a:t>
                </a:r>
                <a14:m>
                  <m:oMath xmlns:m="http://schemas.openxmlformats.org/officeDocument/2006/math">
                    <m:r>
                      <a:rPr lang="en-US" b="0" i="1" smtClean="0">
                        <a:latin typeface="Cambria Math" panose="02040503050406030204" pitchFamily="18" charset="0"/>
                      </a:rPr>
                      <m:t>𝑟</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oMath>
                </a14:m>
                <a:r>
                  <a:rPr lang="en-US" dirty="0"/>
                  <a:t> is defined everywhere.</a:t>
                </a:r>
              </a:p>
            </p:txBody>
          </p:sp>
        </mc:Choice>
        <mc:Fallback xmlns="">
          <p:sp>
            <p:nvSpPr>
              <p:cNvPr id="6" name="TextBox 5">
                <a:extLst>
                  <a:ext uri="{FF2B5EF4-FFF2-40B4-BE49-F238E27FC236}">
                    <a16:creationId xmlns:a16="http://schemas.microsoft.com/office/drawing/2014/main" id="{771C7514-CE3E-57A6-15B8-B54A0E217107}"/>
                  </a:ext>
                </a:extLst>
              </p:cNvPr>
              <p:cNvSpPr txBox="1">
                <a:spLocks noRot="1" noChangeAspect="1" noMove="1" noResize="1" noEditPoints="1" noAdjustHandles="1" noChangeArrowheads="1" noChangeShapeType="1" noTextEdit="1"/>
              </p:cNvSpPr>
              <p:nvPr/>
            </p:nvSpPr>
            <p:spPr>
              <a:xfrm>
                <a:off x="1228912" y="3727106"/>
                <a:ext cx="4128053" cy="369332"/>
              </a:xfrm>
              <a:prstGeom prst="rect">
                <a:avLst/>
              </a:prstGeom>
              <a:blipFill>
                <a:blip r:embed="rId3"/>
                <a:stretch>
                  <a:fillRect l="-1227" t="-6667" r="-1227" b="-26667"/>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8341FDCA-CB90-34FD-4F0B-63C51F2B6E15}"/>
              </a:ext>
            </a:extLst>
          </p:cNvPr>
          <p:cNvPicPr>
            <a:picLocks noChangeAspect="1"/>
          </p:cNvPicPr>
          <p:nvPr/>
        </p:nvPicPr>
        <p:blipFill>
          <a:blip r:embed="rId4"/>
          <a:stretch>
            <a:fillRect/>
          </a:stretch>
        </p:blipFill>
        <p:spPr>
          <a:xfrm>
            <a:off x="3383477" y="1419928"/>
            <a:ext cx="5425045" cy="2170018"/>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F3278B6-7B14-327C-BF33-CBDFB1A43F8D}"/>
                  </a:ext>
                </a:extLst>
              </p:cNvPr>
              <p:cNvSpPr txBox="1"/>
              <p:nvPr/>
            </p:nvSpPr>
            <p:spPr>
              <a:xfrm>
                <a:off x="1228912" y="4275417"/>
                <a:ext cx="9439572" cy="369332"/>
              </a:xfrm>
              <a:prstGeom prst="rect">
                <a:avLst/>
              </a:prstGeom>
              <a:noFill/>
            </p:spPr>
            <p:txBody>
              <a:bodyPr wrap="none" rtlCol="0">
                <a:spAutoFit/>
              </a:bodyPr>
              <a:lstStyle/>
              <a:p>
                <a:r>
                  <a:rPr lang="en-US" dirty="0"/>
                  <a:t>Let's compute the forward pass of this module. Our objective function will be </a:t>
                </a:r>
                <a14:m>
                  <m:oMath xmlns:m="http://schemas.openxmlformats.org/officeDocument/2006/math">
                    <m:r>
                      <a:rPr lang="en-US" b="0" i="1" smtClean="0">
                        <a:latin typeface="Cambria Math" panose="02040503050406030204" pitchFamily="18" charset="0"/>
                      </a:rPr>
                      <m:t>𝐿</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𝑟</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−2</m:t>
                            </m:r>
                          </m:e>
                        </m:d>
                      </m:e>
                      <m:sup>
                        <m:r>
                          <a:rPr lang="en-US" b="0" i="1" smtClean="0">
                            <a:latin typeface="Cambria Math" panose="02040503050406030204" pitchFamily="18" charset="0"/>
                          </a:rPr>
                          <m:t>2</m:t>
                        </m:r>
                      </m:sup>
                    </m:sSup>
                  </m:oMath>
                </a14:m>
                <a:r>
                  <a:rPr lang="en-US" dirty="0"/>
                  <a:t>.</a:t>
                </a:r>
              </a:p>
            </p:txBody>
          </p:sp>
        </mc:Choice>
        <mc:Fallback xmlns="">
          <p:sp>
            <p:nvSpPr>
              <p:cNvPr id="5" name="TextBox 4">
                <a:extLst>
                  <a:ext uri="{FF2B5EF4-FFF2-40B4-BE49-F238E27FC236}">
                    <a16:creationId xmlns:a16="http://schemas.microsoft.com/office/drawing/2014/main" id="{0F3278B6-7B14-327C-BF33-CBDFB1A43F8D}"/>
                  </a:ext>
                </a:extLst>
              </p:cNvPr>
              <p:cNvSpPr txBox="1">
                <a:spLocks noRot="1" noChangeAspect="1" noMove="1" noResize="1" noEditPoints="1" noAdjustHandles="1" noChangeArrowheads="1" noChangeShapeType="1" noTextEdit="1"/>
              </p:cNvSpPr>
              <p:nvPr/>
            </p:nvSpPr>
            <p:spPr>
              <a:xfrm>
                <a:off x="1228912" y="4275417"/>
                <a:ext cx="9439572" cy="369332"/>
              </a:xfrm>
              <a:prstGeom prst="rect">
                <a:avLst/>
              </a:prstGeom>
              <a:blipFill>
                <a:blip r:embed="rId5"/>
                <a:stretch>
                  <a:fillRect l="-537" t="-6667"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5C6F7D6-4071-8E4B-EE52-BE2C06B253D2}"/>
                  </a:ext>
                </a:extLst>
              </p:cNvPr>
              <p:cNvSpPr txBox="1"/>
              <p:nvPr/>
            </p:nvSpPr>
            <p:spPr>
              <a:xfrm>
                <a:off x="1228911" y="4781909"/>
                <a:ext cx="3025187" cy="369332"/>
              </a:xfrm>
              <a:prstGeom prst="rect">
                <a:avLst/>
              </a:prstGeom>
              <a:noFill/>
            </p:spPr>
            <p:txBody>
              <a:bodyPr wrap="none" rtlCol="0">
                <a:spAutoFit/>
              </a:bodyPr>
              <a:lstStyle/>
              <a:p>
                <a:r>
                  <a:rPr lang="en-US" dirty="0"/>
                  <a:t>For the following values of </a:t>
                </a:r>
                <a14:m>
                  <m:oMath xmlns:m="http://schemas.openxmlformats.org/officeDocument/2006/math">
                    <m:r>
                      <m:rPr>
                        <m:sty m:val="p"/>
                      </m:rPr>
                      <a:rPr lang="en-US" b="0" i="1" smtClean="0">
                        <a:latin typeface="Cambria Math" panose="02040503050406030204" pitchFamily="18" charset="0"/>
                      </a:rPr>
                      <m:t>x</m:t>
                    </m:r>
                    <m:r>
                      <a:rPr lang="en-US" b="0" i="1" smtClean="0">
                        <a:latin typeface="Cambria Math" panose="02040503050406030204" pitchFamily="18" charset="0"/>
                      </a:rPr>
                      <m:t>:</m:t>
                    </m:r>
                  </m:oMath>
                </a14:m>
                <a:r>
                  <a:rPr lang="en-US" dirty="0"/>
                  <a:t> </a:t>
                </a:r>
              </a:p>
            </p:txBody>
          </p:sp>
        </mc:Choice>
        <mc:Fallback xmlns="">
          <p:sp>
            <p:nvSpPr>
              <p:cNvPr id="7" name="TextBox 6">
                <a:extLst>
                  <a:ext uri="{FF2B5EF4-FFF2-40B4-BE49-F238E27FC236}">
                    <a16:creationId xmlns:a16="http://schemas.microsoft.com/office/drawing/2014/main" id="{35C6F7D6-4071-8E4B-EE52-BE2C06B253D2}"/>
                  </a:ext>
                </a:extLst>
              </p:cNvPr>
              <p:cNvSpPr txBox="1">
                <a:spLocks noRot="1" noChangeAspect="1" noMove="1" noResize="1" noEditPoints="1" noAdjustHandles="1" noChangeArrowheads="1" noChangeShapeType="1" noTextEdit="1"/>
              </p:cNvSpPr>
              <p:nvPr/>
            </p:nvSpPr>
            <p:spPr>
              <a:xfrm>
                <a:off x="1228911" y="4781909"/>
                <a:ext cx="3025187" cy="369332"/>
              </a:xfrm>
              <a:prstGeom prst="rect">
                <a:avLst/>
              </a:prstGeom>
              <a:blipFill>
                <a:blip r:embed="rId6"/>
                <a:stretch>
                  <a:fillRect l="-1667" t="-6667" r="-417"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654F6DF-59A7-5FE5-48F0-0DD2F7D7D639}"/>
                  </a:ext>
                </a:extLst>
              </p:cNvPr>
              <p:cNvSpPr txBox="1"/>
              <p:nvPr/>
            </p:nvSpPr>
            <p:spPr>
              <a:xfrm>
                <a:off x="1228911" y="5208988"/>
                <a:ext cx="522457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=−1.5→</m:t>
                      </m:r>
                      <m:r>
                        <a:rPr lang="en-US" b="0" i="1" smtClean="0">
                          <a:latin typeface="Cambria Math" panose="02040503050406030204" pitchFamily="18" charset="0"/>
                        </a:rPr>
                        <m:t>𝑟</m:t>
                      </m:r>
                      <m:d>
                        <m:dPr>
                          <m:ctrlPr>
                            <a:rPr lang="en-US" b="0" i="1" smtClean="0">
                              <a:latin typeface="Cambria Math" panose="02040503050406030204" pitchFamily="18" charset="0"/>
                            </a:rPr>
                          </m:ctrlPr>
                        </m:dPr>
                        <m:e>
                          <m:r>
                            <a:rPr lang="en-US" b="0" i="1" smtClean="0">
                              <a:latin typeface="Cambria Math" panose="02040503050406030204" pitchFamily="18" charset="0"/>
                            </a:rPr>
                            <m:t>−1.5</m:t>
                          </m:r>
                        </m:e>
                      </m:d>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1</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−1−2</m:t>
                              </m:r>
                            </m:e>
                          </m:d>
                        </m:e>
                        <m:sup>
                          <m:r>
                            <a:rPr lang="en-US" b="0" i="1" smtClean="0">
                              <a:latin typeface="Cambria Math" panose="02040503050406030204" pitchFamily="18" charset="0"/>
                            </a:rPr>
                            <m:t>2</m:t>
                          </m:r>
                        </m:sup>
                      </m:sSup>
                      <m:r>
                        <a:rPr lang="en-US" b="0" i="1" smtClean="0">
                          <a:latin typeface="Cambria Math" panose="02040503050406030204" pitchFamily="18" charset="0"/>
                        </a:rPr>
                        <m:t>=9</m:t>
                      </m:r>
                    </m:oMath>
                  </m:oMathPara>
                </a14:m>
                <a:endParaRPr lang="en-US" dirty="0"/>
              </a:p>
            </p:txBody>
          </p:sp>
        </mc:Choice>
        <mc:Fallback xmlns="">
          <p:sp>
            <p:nvSpPr>
              <p:cNvPr id="8" name="TextBox 7">
                <a:extLst>
                  <a:ext uri="{FF2B5EF4-FFF2-40B4-BE49-F238E27FC236}">
                    <a16:creationId xmlns:a16="http://schemas.microsoft.com/office/drawing/2014/main" id="{2654F6DF-59A7-5FE5-48F0-0DD2F7D7D639}"/>
                  </a:ext>
                </a:extLst>
              </p:cNvPr>
              <p:cNvSpPr txBox="1">
                <a:spLocks noRot="1" noChangeAspect="1" noMove="1" noResize="1" noEditPoints="1" noAdjustHandles="1" noChangeArrowheads="1" noChangeShapeType="1" noTextEdit="1"/>
              </p:cNvSpPr>
              <p:nvPr/>
            </p:nvSpPr>
            <p:spPr>
              <a:xfrm>
                <a:off x="1228911" y="5208988"/>
                <a:ext cx="5224571" cy="36933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34642F4-339D-7A6D-2580-6D7E9F47F32F}"/>
                  </a:ext>
                </a:extLst>
              </p:cNvPr>
              <p:cNvSpPr txBox="1"/>
              <p:nvPr/>
            </p:nvSpPr>
            <p:spPr>
              <a:xfrm>
                <a:off x="1228911" y="5578320"/>
                <a:ext cx="454271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r>
                        <a:rPr lang="en-US" b="0" i="1" smtClean="0">
                          <a:latin typeface="Cambria Math" panose="02040503050406030204" pitchFamily="18" charset="0"/>
                        </a:rPr>
                        <m:t>=0.7→</m:t>
                      </m:r>
                      <m:r>
                        <a:rPr lang="en-US" b="0" i="1" smtClean="0">
                          <a:latin typeface="Cambria Math" panose="02040503050406030204" pitchFamily="18" charset="0"/>
                        </a:rPr>
                        <m:t>𝑟</m:t>
                      </m:r>
                      <m:d>
                        <m:dPr>
                          <m:ctrlPr>
                            <a:rPr lang="en-US" b="0" i="1" smtClean="0">
                              <a:latin typeface="Cambria Math" panose="02040503050406030204" pitchFamily="18" charset="0"/>
                            </a:rPr>
                          </m:ctrlPr>
                        </m:dPr>
                        <m:e>
                          <m:r>
                            <a:rPr lang="en-US" b="0" i="1" smtClean="0">
                              <a:latin typeface="Cambria Math" panose="02040503050406030204" pitchFamily="18" charset="0"/>
                            </a:rPr>
                            <m:t>0.7</m:t>
                          </m:r>
                        </m:e>
                      </m:d>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2</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1−2</m:t>
                              </m:r>
                            </m:e>
                          </m:d>
                        </m:e>
                        <m:sup>
                          <m:r>
                            <a:rPr lang="en-US" b="0" i="1" smtClean="0">
                              <a:latin typeface="Cambria Math" panose="02040503050406030204" pitchFamily="18" charset="0"/>
                            </a:rPr>
                            <m:t>2</m:t>
                          </m:r>
                        </m:sup>
                      </m:sSup>
                      <m:r>
                        <a:rPr lang="en-US" b="0" i="1" smtClean="0">
                          <a:latin typeface="Cambria Math" panose="02040503050406030204" pitchFamily="18" charset="0"/>
                        </a:rPr>
                        <m:t>=1</m:t>
                      </m:r>
                    </m:oMath>
                  </m:oMathPara>
                </a14:m>
                <a:endParaRPr lang="en-US" dirty="0"/>
              </a:p>
            </p:txBody>
          </p:sp>
        </mc:Choice>
        <mc:Fallback xmlns="">
          <p:sp>
            <p:nvSpPr>
              <p:cNvPr id="9" name="TextBox 8">
                <a:extLst>
                  <a:ext uri="{FF2B5EF4-FFF2-40B4-BE49-F238E27FC236}">
                    <a16:creationId xmlns:a16="http://schemas.microsoft.com/office/drawing/2014/main" id="{334642F4-339D-7A6D-2580-6D7E9F47F32F}"/>
                  </a:ext>
                </a:extLst>
              </p:cNvPr>
              <p:cNvSpPr txBox="1">
                <a:spLocks noRot="1" noChangeAspect="1" noMove="1" noResize="1" noEditPoints="1" noAdjustHandles="1" noChangeArrowheads="1" noChangeShapeType="1" noTextEdit="1"/>
              </p:cNvSpPr>
              <p:nvPr/>
            </p:nvSpPr>
            <p:spPr>
              <a:xfrm>
                <a:off x="1228911" y="5578320"/>
                <a:ext cx="4542717"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C70746A-5BCF-5E8F-8FF4-AE5DCDF2D907}"/>
                  </a:ext>
                </a:extLst>
              </p:cNvPr>
              <p:cNvSpPr txBox="1"/>
              <p:nvPr/>
            </p:nvSpPr>
            <p:spPr>
              <a:xfrm>
                <a:off x="1228910" y="5947652"/>
                <a:ext cx="419005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3</m:t>
                          </m:r>
                        </m:sub>
                      </m:sSub>
                      <m:r>
                        <a:rPr lang="en-US" b="0" i="1" smtClean="0">
                          <a:latin typeface="Cambria Math" panose="02040503050406030204" pitchFamily="18" charset="0"/>
                        </a:rPr>
                        <m:t>=3→</m:t>
                      </m:r>
                      <m:r>
                        <a:rPr lang="en-US" b="0" i="1" smtClean="0">
                          <a:latin typeface="Cambria Math" panose="02040503050406030204" pitchFamily="18" charset="0"/>
                        </a:rPr>
                        <m:t>𝑟</m:t>
                      </m:r>
                      <m:d>
                        <m:dPr>
                          <m:ctrlPr>
                            <a:rPr lang="en-US" b="0" i="1" smtClean="0">
                              <a:latin typeface="Cambria Math" panose="02040503050406030204" pitchFamily="18" charset="0"/>
                            </a:rPr>
                          </m:ctrlPr>
                        </m:dPr>
                        <m:e>
                          <m:r>
                            <a:rPr lang="en-US" b="0" i="1" smtClean="0">
                              <a:latin typeface="Cambria Math" panose="02040503050406030204" pitchFamily="18" charset="0"/>
                            </a:rPr>
                            <m:t>3</m:t>
                          </m:r>
                        </m:e>
                      </m:d>
                      <m:r>
                        <a:rPr lang="en-US" b="0" i="1" smtClean="0">
                          <a:latin typeface="Cambria Math" panose="02040503050406030204" pitchFamily="18" charset="0"/>
                        </a:rPr>
                        <m:t>=3→</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3</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3−2</m:t>
                              </m:r>
                            </m:e>
                          </m:d>
                        </m:e>
                        <m:sup>
                          <m:r>
                            <a:rPr lang="en-US" b="0" i="1" smtClean="0">
                              <a:latin typeface="Cambria Math" panose="02040503050406030204" pitchFamily="18" charset="0"/>
                            </a:rPr>
                            <m:t>2</m:t>
                          </m:r>
                        </m:sup>
                      </m:sSup>
                      <m:r>
                        <a:rPr lang="en-US" b="0" i="1" smtClean="0">
                          <a:latin typeface="Cambria Math" panose="02040503050406030204" pitchFamily="18" charset="0"/>
                        </a:rPr>
                        <m:t>=1</m:t>
                      </m:r>
                    </m:oMath>
                  </m:oMathPara>
                </a14:m>
                <a:endParaRPr lang="en-US" dirty="0"/>
              </a:p>
            </p:txBody>
          </p:sp>
        </mc:Choice>
        <mc:Fallback xmlns="">
          <p:sp>
            <p:nvSpPr>
              <p:cNvPr id="10" name="TextBox 9">
                <a:extLst>
                  <a:ext uri="{FF2B5EF4-FFF2-40B4-BE49-F238E27FC236}">
                    <a16:creationId xmlns:a16="http://schemas.microsoft.com/office/drawing/2014/main" id="{DC70746A-5BCF-5E8F-8FF4-AE5DCDF2D907}"/>
                  </a:ext>
                </a:extLst>
              </p:cNvPr>
              <p:cNvSpPr txBox="1">
                <a:spLocks noRot="1" noChangeAspect="1" noMove="1" noResize="1" noEditPoints="1" noAdjustHandles="1" noChangeArrowheads="1" noChangeShapeType="1" noTextEdit="1"/>
              </p:cNvSpPr>
              <p:nvPr/>
            </p:nvSpPr>
            <p:spPr>
              <a:xfrm>
                <a:off x="1228910" y="5947652"/>
                <a:ext cx="4190058" cy="369332"/>
              </a:xfrm>
              <a:prstGeom prst="rect">
                <a:avLst/>
              </a:prstGeom>
              <a:blipFill>
                <a:blip r:embed="rId9"/>
                <a:stretch>
                  <a:fillRect/>
                </a:stretch>
              </a:blipFill>
            </p:spPr>
            <p:txBody>
              <a:bodyPr/>
              <a:lstStyle/>
              <a:p>
                <a:r>
                  <a:rPr lang="en-US">
                    <a:noFill/>
                  </a:rPr>
                  <a:t> </a:t>
                </a:r>
              </a:p>
            </p:txBody>
          </p:sp>
        </mc:Fallback>
      </mc:AlternateContent>
      <p:pic>
        <p:nvPicPr>
          <p:cNvPr id="13" name="Picture 12">
            <a:extLst>
              <a:ext uri="{FF2B5EF4-FFF2-40B4-BE49-F238E27FC236}">
                <a16:creationId xmlns:a16="http://schemas.microsoft.com/office/drawing/2014/main" id="{D2C12818-8191-1A7C-506F-5BA5F223D8E8}"/>
              </a:ext>
            </a:extLst>
          </p:cNvPr>
          <p:cNvPicPr>
            <a:picLocks noChangeAspect="1"/>
          </p:cNvPicPr>
          <p:nvPr/>
        </p:nvPicPr>
        <p:blipFill>
          <a:blip r:embed="rId10"/>
          <a:stretch>
            <a:fillRect/>
          </a:stretch>
        </p:blipFill>
        <p:spPr>
          <a:xfrm>
            <a:off x="6652132" y="4720535"/>
            <a:ext cx="4288923" cy="1715569"/>
          </a:xfrm>
          <a:prstGeom prst="rect">
            <a:avLst/>
          </a:prstGeom>
        </p:spPr>
      </p:pic>
    </p:spTree>
    <p:extLst>
      <p:ext uri="{BB962C8B-B14F-4D97-AF65-F5344CB8AC3E}">
        <p14:creationId xmlns:p14="http://schemas.microsoft.com/office/powerpoint/2010/main" val="18361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082BA-7BD3-62EC-EB53-218053AC21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E9C9EA-744C-82EC-6EF1-59DF2FD5054F}"/>
              </a:ext>
            </a:extLst>
          </p:cNvPr>
          <p:cNvSpPr>
            <a:spLocks noGrp="1"/>
          </p:cNvSpPr>
          <p:nvPr>
            <p:ph type="title"/>
          </p:nvPr>
        </p:nvSpPr>
        <p:spPr/>
        <p:txBody>
          <a:bodyPr/>
          <a:lstStyle/>
          <a:p>
            <a:r>
              <a:rPr lang="en-US" dirty="0"/>
              <a:t>VQ-Wav2Vec</a:t>
            </a:r>
          </a:p>
        </p:txBody>
      </p:sp>
      <p:sp>
        <p:nvSpPr>
          <p:cNvPr id="4" name="Rectangle 3">
            <a:extLst>
              <a:ext uri="{FF2B5EF4-FFF2-40B4-BE49-F238E27FC236}">
                <a16:creationId xmlns:a16="http://schemas.microsoft.com/office/drawing/2014/main" id="{F563538F-1140-2E65-7044-02F7EAB2F1B0}"/>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6" name="TextBox 5">
            <a:extLst>
              <a:ext uri="{FF2B5EF4-FFF2-40B4-BE49-F238E27FC236}">
                <a16:creationId xmlns:a16="http://schemas.microsoft.com/office/drawing/2014/main" id="{1374FCD5-C18F-1FC8-89EC-A5CB6F8BEC53}"/>
              </a:ext>
            </a:extLst>
          </p:cNvPr>
          <p:cNvSpPr txBox="1"/>
          <p:nvPr/>
        </p:nvSpPr>
        <p:spPr>
          <a:xfrm>
            <a:off x="1218198" y="3574595"/>
            <a:ext cx="8613255" cy="369332"/>
          </a:xfrm>
          <a:prstGeom prst="rect">
            <a:avLst/>
          </a:prstGeom>
          <a:noFill/>
        </p:spPr>
        <p:txBody>
          <a:bodyPr wrap="none" rtlCol="0">
            <a:spAutoFit/>
          </a:bodyPr>
          <a:lstStyle/>
          <a:p>
            <a:r>
              <a:rPr lang="en-US" dirty="0"/>
              <a:t>That looked okay, we have loss values at least. Now let's compute the backward pass.</a:t>
            </a:r>
          </a:p>
        </p:txBody>
      </p:sp>
      <p:pic>
        <p:nvPicPr>
          <p:cNvPr id="12" name="Picture 11">
            <a:extLst>
              <a:ext uri="{FF2B5EF4-FFF2-40B4-BE49-F238E27FC236}">
                <a16:creationId xmlns:a16="http://schemas.microsoft.com/office/drawing/2014/main" id="{ED9039E8-8428-F65E-E4CF-486021466D64}"/>
              </a:ext>
            </a:extLst>
          </p:cNvPr>
          <p:cNvPicPr>
            <a:picLocks noChangeAspect="1"/>
          </p:cNvPicPr>
          <p:nvPr/>
        </p:nvPicPr>
        <p:blipFill>
          <a:blip r:embed="rId3"/>
          <a:stretch>
            <a:fillRect/>
          </a:stretch>
        </p:blipFill>
        <p:spPr>
          <a:xfrm>
            <a:off x="3383477" y="1379460"/>
            <a:ext cx="5425045" cy="2170018"/>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998C474-E6A4-03D3-E977-388C4788058C}"/>
                  </a:ext>
                </a:extLst>
              </p:cNvPr>
              <p:cNvSpPr txBox="1"/>
              <p:nvPr/>
            </p:nvSpPr>
            <p:spPr>
              <a:xfrm>
                <a:off x="3383477" y="3888818"/>
                <a:ext cx="4530215" cy="61901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m:t>
                          </m:r>
                          <m:r>
                            <a:rPr lang="en-US" b="0" i="1" smtClean="0">
                              <a:latin typeface="Cambria Math" panose="02040503050406030204" pitchFamily="18" charset="0"/>
                            </a:rPr>
                            <m:t>𝐿</m:t>
                          </m:r>
                        </m:num>
                        <m:den>
                          <m:r>
                            <a:rPr lang="en-US" b="0" i="1" smtClean="0">
                              <a:latin typeface="Cambria Math" panose="02040503050406030204" pitchFamily="18" charset="0"/>
                            </a:rPr>
                            <m:t>𝜕</m:t>
                          </m:r>
                          <m:r>
                            <a:rPr lang="en-US" b="0" i="1" smtClean="0">
                              <a:latin typeface="Cambria Math" panose="02040503050406030204" pitchFamily="18" charset="0"/>
                            </a:rPr>
                            <m:t>𝑥</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𝐿</m:t>
                          </m:r>
                        </m:num>
                        <m:den>
                          <m:r>
                            <a:rPr lang="en-US" i="1">
                              <a:latin typeface="Cambria Math" panose="02040503050406030204" pitchFamily="18" charset="0"/>
                            </a:rPr>
                            <m:t>𝜕</m:t>
                          </m:r>
                          <m:r>
                            <a:rPr lang="en-US" b="0" i="1" smtClean="0">
                              <a:latin typeface="Cambria Math" panose="02040503050406030204" pitchFamily="18" charset="0"/>
                            </a:rPr>
                            <m:t>𝑟</m:t>
                          </m:r>
                        </m:den>
                      </m:f>
                      <m:f>
                        <m:fPr>
                          <m:ctrlPr>
                            <a:rPr lang="en-US" b="0" i="1" smtClean="0">
                              <a:latin typeface="Cambria Math" panose="02040503050406030204" pitchFamily="18" charset="0"/>
                            </a:rPr>
                          </m:ctrlPr>
                        </m:fPr>
                        <m:num>
                          <m:r>
                            <a:rPr lang="en-US" i="1">
                              <a:latin typeface="Cambria Math" panose="02040503050406030204" pitchFamily="18" charset="0"/>
                            </a:rPr>
                            <m:t>𝜕</m:t>
                          </m:r>
                          <m:r>
                            <a:rPr lang="en-US" b="0" i="1" smtClean="0">
                              <a:latin typeface="Cambria Math" panose="02040503050406030204" pitchFamily="18" charset="0"/>
                            </a:rPr>
                            <m:t>𝑟</m:t>
                          </m:r>
                        </m:num>
                        <m:den>
                          <m:r>
                            <a:rPr lang="en-US" i="1">
                              <a:latin typeface="Cambria Math" panose="02040503050406030204" pitchFamily="18" charset="0"/>
                            </a:rPr>
                            <m:t>𝜕</m:t>
                          </m:r>
                          <m:r>
                            <a:rPr lang="en-US" i="1">
                              <a:latin typeface="Cambria Math" panose="02040503050406030204" pitchFamily="18" charset="0"/>
                            </a:rPr>
                            <m:t>𝑥</m:t>
                          </m:r>
                        </m:den>
                      </m:f>
                      <m:r>
                        <a:rPr lang="en-US" b="0" i="1" smtClean="0">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𝐿</m:t>
                          </m:r>
                        </m:num>
                        <m:den>
                          <m:r>
                            <a:rPr lang="en-US" i="1">
                              <a:latin typeface="Cambria Math" panose="02040503050406030204" pitchFamily="18" charset="0"/>
                            </a:rPr>
                            <m:t>𝜕</m:t>
                          </m:r>
                          <m:r>
                            <a:rPr lang="en-US" i="1">
                              <a:latin typeface="Cambria Math" panose="02040503050406030204" pitchFamily="18" charset="0"/>
                            </a:rPr>
                            <m:t>𝑟</m:t>
                          </m:r>
                        </m:den>
                      </m:f>
                      <m:r>
                        <a:rPr lang="en-US" b="0" i="1" smtClean="0">
                          <a:latin typeface="Cambria Math" panose="02040503050406030204" pitchFamily="18" charset="0"/>
                        </a:rPr>
                        <m:t>=2⋅</m:t>
                      </m:r>
                      <m:d>
                        <m:dPr>
                          <m:ctrlPr>
                            <a:rPr lang="en-US" b="0" i="1" smtClean="0">
                              <a:latin typeface="Cambria Math" panose="02040503050406030204" pitchFamily="18" charset="0"/>
                            </a:rPr>
                          </m:ctrlPr>
                        </m:dPr>
                        <m:e>
                          <m:r>
                            <a:rPr lang="en-US" b="0" i="1" smtClean="0">
                              <a:latin typeface="Cambria Math" panose="02040503050406030204" pitchFamily="18" charset="0"/>
                            </a:rPr>
                            <m:t>𝑟</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−2</m:t>
                          </m:r>
                        </m:e>
                      </m:d>
                      <m:r>
                        <a:rPr lang="en-US" b="0" i="1" smtClean="0">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𝑟</m:t>
                          </m:r>
                        </m:num>
                        <m:den>
                          <m:r>
                            <a:rPr lang="en-US" i="1">
                              <a:latin typeface="Cambria Math" panose="02040503050406030204" pitchFamily="18" charset="0"/>
                            </a:rPr>
                            <m:t>𝜕</m:t>
                          </m:r>
                          <m:r>
                            <a:rPr lang="en-US" i="1">
                              <a:latin typeface="Cambria Math" panose="02040503050406030204" pitchFamily="18" charset="0"/>
                            </a:rPr>
                            <m:t>𝑥</m:t>
                          </m:r>
                        </m:den>
                      </m:f>
                    </m:oMath>
                  </m:oMathPara>
                </a14:m>
                <a:endParaRPr lang="en-US" dirty="0"/>
              </a:p>
            </p:txBody>
          </p:sp>
        </mc:Choice>
        <mc:Fallback xmlns="">
          <p:sp>
            <p:nvSpPr>
              <p:cNvPr id="5" name="TextBox 4">
                <a:extLst>
                  <a:ext uri="{FF2B5EF4-FFF2-40B4-BE49-F238E27FC236}">
                    <a16:creationId xmlns:a16="http://schemas.microsoft.com/office/drawing/2014/main" id="{8998C474-E6A4-03D3-E977-388C4788058C}"/>
                  </a:ext>
                </a:extLst>
              </p:cNvPr>
              <p:cNvSpPr txBox="1">
                <a:spLocks noRot="1" noChangeAspect="1" noMove="1" noResize="1" noEditPoints="1" noAdjustHandles="1" noChangeArrowheads="1" noChangeShapeType="1" noTextEdit="1"/>
              </p:cNvSpPr>
              <p:nvPr/>
            </p:nvSpPr>
            <p:spPr>
              <a:xfrm>
                <a:off x="3383477" y="3888818"/>
                <a:ext cx="4530215" cy="619016"/>
              </a:xfrm>
              <a:prstGeom prst="rect">
                <a:avLst/>
              </a:prstGeom>
              <a:blipFill>
                <a:blip r:embed="rId4"/>
                <a:stretch>
                  <a:fillRect b="-6122"/>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C6135253-2FF6-F35C-7C64-FDAE5F844BEA}"/>
              </a:ext>
            </a:extLst>
          </p:cNvPr>
          <p:cNvSpPr txBox="1"/>
          <p:nvPr/>
        </p:nvSpPr>
        <p:spPr>
          <a:xfrm>
            <a:off x="1218198" y="4563813"/>
            <a:ext cx="3589444" cy="369332"/>
          </a:xfrm>
          <a:prstGeom prst="rect">
            <a:avLst/>
          </a:prstGeom>
          <a:noFill/>
        </p:spPr>
        <p:txBody>
          <a:bodyPr wrap="none" rtlCol="0">
            <a:spAutoFit/>
          </a:bodyPr>
          <a:lstStyle/>
          <a:p>
            <a:r>
              <a:rPr lang="en-US" dirty="0"/>
              <a:t>And finally looking at some values:</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42DDA314-6451-AB3D-1824-396EFF4346BB}"/>
                  </a:ext>
                </a:extLst>
              </p:cNvPr>
              <p:cNvSpPr txBox="1"/>
              <p:nvPr/>
            </p:nvSpPr>
            <p:spPr>
              <a:xfrm>
                <a:off x="1218198" y="4864761"/>
                <a:ext cx="10069487" cy="61901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=−1.5→</m:t>
                      </m:r>
                      <m:f>
                        <m:fPr>
                          <m:ctrlPr>
                            <a:rPr lang="en-US" b="0" i="1" smtClean="0">
                              <a:latin typeface="Cambria Math" panose="02040503050406030204" pitchFamily="18" charset="0"/>
                            </a:rPr>
                          </m:ctrlPr>
                        </m:fPr>
                        <m:num>
                          <m:r>
                            <a:rPr lang="en-US" b="0" i="1" smtClean="0">
                              <a:latin typeface="Cambria Math" panose="02040503050406030204" pitchFamily="18" charset="0"/>
                            </a:rPr>
                            <m:t>𝜕</m:t>
                          </m:r>
                          <m:r>
                            <a:rPr lang="en-US" b="0" i="1" smtClean="0">
                              <a:latin typeface="Cambria Math" panose="02040503050406030204" pitchFamily="18" charset="0"/>
                            </a:rPr>
                            <m:t>𝐿</m:t>
                          </m:r>
                        </m:num>
                        <m:den>
                          <m:r>
                            <a:rPr lang="en-US" i="1">
                              <a:latin typeface="Cambria Math" panose="02040503050406030204" pitchFamily="18" charset="0"/>
                            </a:rPr>
                            <m:t>𝜕</m:t>
                          </m:r>
                          <m:r>
                            <a:rPr lang="en-US" b="0" i="1" smtClean="0">
                              <a:latin typeface="Cambria Math" panose="02040503050406030204" pitchFamily="18" charset="0"/>
                            </a:rPr>
                            <m:t>𝑟</m:t>
                          </m:r>
                        </m:den>
                      </m:f>
                      <m:r>
                        <a:rPr lang="en-US" b="0" i="1" smtClean="0">
                          <a:latin typeface="Cambria Math" panose="02040503050406030204" pitchFamily="18" charset="0"/>
                        </a:rPr>
                        <m:t>=2⋅</m:t>
                      </m:r>
                      <m:d>
                        <m:dPr>
                          <m:ctrlPr>
                            <a:rPr lang="en-US" i="1">
                              <a:latin typeface="Cambria Math" panose="02040503050406030204" pitchFamily="18" charset="0"/>
                            </a:rPr>
                          </m:ctrlPr>
                        </m:dPr>
                        <m:e>
                          <m:r>
                            <a:rPr lang="en-US" b="0" i="1" smtClean="0">
                              <a:latin typeface="Cambria Math" panose="02040503050406030204" pitchFamily="18" charset="0"/>
                            </a:rPr>
                            <m:t>−1</m:t>
                          </m:r>
                          <m:r>
                            <a:rPr lang="en-US" i="1">
                              <a:latin typeface="Cambria Math" panose="02040503050406030204" pitchFamily="18" charset="0"/>
                            </a:rPr>
                            <m:t>−2</m:t>
                          </m:r>
                        </m:e>
                      </m:d>
                      <m:r>
                        <a:rPr lang="en-US" b="0" i="1" smtClean="0">
                          <a:latin typeface="Cambria Math" panose="02040503050406030204" pitchFamily="18" charset="0"/>
                        </a:rPr>
                        <m:t>=−6</m:t>
                      </m:r>
                      <m:r>
                        <a:rPr lang="en-US" i="1">
                          <a:latin typeface="Cambria Math" panose="02040503050406030204" pitchFamily="18" charset="0"/>
                        </a:rPr>
                        <m:t>,</m:t>
                      </m:r>
                      <m:r>
                        <a:rPr lang="en-US" b="0" i="1" smtClean="0">
                          <a:latin typeface="Cambria Math" panose="02040503050406030204" pitchFamily="18" charset="0"/>
                        </a:rPr>
                        <m:t>→</m:t>
                      </m:r>
                      <m:f>
                        <m:fPr>
                          <m:ctrlPr>
                            <a:rPr lang="en-US" i="1" smtClean="0">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𝑟</m:t>
                          </m:r>
                        </m:num>
                        <m:den>
                          <m:r>
                            <a:rPr lang="en-US" i="1">
                              <a:latin typeface="Cambria Math" panose="02040503050406030204" pitchFamily="18" charset="0"/>
                            </a:rPr>
                            <m:t>𝜕</m:t>
                          </m:r>
                          <m:r>
                            <a:rPr lang="en-US" i="1">
                              <a:latin typeface="Cambria Math" panose="02040503050406030204" pitchFamily="18" charset="0"/>
                            </a:rPr>
                            <m:t>𝑥</m:t>
                          </m:r>
                        </m:den>
                      </m:f>
                      <m:r>
                        <a:rPr lang="en-US" b="0" i="1" smtClean="0">
                          <a:latin typeface="Cambria Math" panose="02040503050406030204" pitchFamily="18" charset="0"/>
                        </a:rPr>
                        <m:t>=</m:t>
                      </m:r>
                      <m:r>
                        <m:rPr>
                          <m:nor/>
                        </m:rPr>
                        <a:rPr lang="en-US" b="0" i="0" smtClean="0">
                          <a:latin typeface="Cambria Math" panose="02040503050406030204" pitchFamily="18" charset="0"/>
                        </a:rPr>
                        <m:t>UNDEFINED</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𝐿</m:t>
                          </m:r>
                        </m:num>
                        <m:den>
                          <m:r>
                            <a:rPr lang="en-US" i="1">
                              <a:latin typeface="Cambria Math" panose="02040503050406030204" pitchFamily="18" charset="0"/>
                            </a:rPr>
                            <m:t>𝜕</m:t>
                          </m:r>
                          <m:r>
                            <a:rPr lang="en-US" i="1">
                              <a:latin typeface="Cambria Math" panose="02040503050406030204" pitchFamily="18" charset="0"/>
                            </a:rPr>
                            <m:t>𝑥</m:t>
                          </m:r>
                        </m:den>
                      </m:f>
                      <m:r>
                        <a:rPr lang="en-US" b="0" i="0" smtClean="0">
                          <a:latin typeface="Cambria Math" panose="02040503050406030204" pitchFamily="18" charset="0"/>
                        </a:rPr>
                        <m:t>=−6</m:t>
                      </m:r>
                      <m:r>
                        <a:rPr lang="en-US" b="0" i="1" smtClean="0">
                          <a:latin typeface="Cambria Math" panose="02040503050406030204" pitchFamily="18" charset="0"/>
                        </a:rPr>
                        <m:t>⋅</m:t>
                      </m:r>
                      <m:r>
                        <m:rPr>
                          <m:nor/>
                        </m:rPr>
                        <a:rPr lang="en-US" b="0" i="0" smtClean="0">
                          <a:latin typeface="Cambria Math" panose="02040503050406030204" pitchFamily="18" charset="0"/>
                        </a:rPr>
                        <m:t>UNDEFINED</m:t>
                      </m:r>
                      <m:r>
                        <a:rPr lang="en-US" b="0" i="1" smtClean="0">
                          <a:latin typeface="Cambria Math" panose="02040503050406030204" pitchFamily="18" charset="0"/>
                        </a:rPr>
                        <m:t>=</m:t>
                      </m:r>
                      <m:r>
                        <m:rPr>
                          <m:nor/>
                        </m:rPr>
                        <a:rPr lang="en-US" b="0" i="0" smtClean="0">
                          <a:latin typeface="Cambria Math" panose="02040503050406030204" pitchFamily="18" charset="0"/>
                        </a:rPr>
                        <m:t>UNDEFINED</m:t>
                      </m:r>
                    </m:oMath>
                  </m:oMathPara>
                </a14:m>
                <a:endParaRPr lang="en-US" dirty="0"/>
              </a:p>
            </p:txBody>
          </p:sp>
        </mc:Choice>
        <mc:Fallback xmlns="">
          <p:sp>
            <p:nvSpPr>
              <p:cNvPr id="11" name="TextBox 10">
                <a:extLst>
                  <a:ext uri="{FF2B5EF4-FFF2-40B4-BE49-F238E27FC236}">
                    <a16:creationId xmlns:a16="http://schemas.microsoft.com/office/drawing/2014/main" id="{42DDA314-6451-AB3D-1824-396EFF4346BB}"/>
                  </a:ext>
                </a:extLst>
              </p:cNvPr>
              <p:cNvSpPr txBox="1">
                <a:spLocks noRot="1" noChangeAspect="1" noMove="1" noResize="1" noEditPoints="1" noAdjustHandles="1" noChangeArrowheads="1" noChangeShapeType="1" noTextEdit="1"/>
              </p:cNvSpPr>
              <p:nvPr/>
            </p:nvSpPr>
            <p:spPr>
              <a:xfrm>
                <a:off x="1218198" y="4864761"/>
                <a:ext cx="10069487" cy="619016"/>
              </a:xfrm>
              <a:prstGeom prst="rect">
                <a:avLst/>
              </a:prstGeom>
              <a:blipFill>
                <a:blip r:embed="rId5"/>
                <a:stretch>
                  <a:fillRect b="-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6CD9BED-CAE5-6B46-98E3-F09A34B9AB4A}"/>
                  </a:ext>
                </a:extLst>
              </p:cNvPr>
              <p:cNvSpPr txBox="1"/>
              <p:nvPr/>
            </p:nvSpPr>
            <p:spPr>
              <a:xfrm>
                <a:off x="1218198" y="5428437"/>
                <a:ext cx="6511334" cy="61901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b="0" i="1" smtClean="0">
                              <a:latin typeface="Cambria Math" panose="02040503050406030204" pitchFamily="18" charset="0"/>
                            </a:rPr>
                            <m:t>2</m:t>
                          </m:r>
                        </m:sub>
                      </m:sSub>
                      <m:r>
                        <a:rPr lang="en-US" i="1">
                          <a:latin typeface="Cambria Math" panose="02040503050406030204" pitchFamily="18" charset="0"/>
                        </a:rPr>
                        <m:t>=</m:t>
                      </m:r>
                      <m:r>
                        <a:rPr lang="en-US" b="0" i="1" smtClean="0">
                          <a:latin typeface="Cambria Math" panose="02040503050406030204" pitchFamily="18" charset="0"/>
                        </a:rPr>
                        <m:t>0.7</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𝐿</m:t>
                          </m:r>
                        </m:num>
                        <m:den>
                          <m:r>
                            <a:rPr lang="en-US" i="1">
                              <a:latin typeface="Cambria Math" panose="02040503050406030204" pitchFamily="18" charset="0"/>
                            </a:rPr>
                            <m:t>𝜕</m:t>
                          </m:r>
                          <m:r>
                            <a:rPr lang="en-US" i="1">
                              <a:latin typeface="Cambria Math" panose="02040503050406030204" pitchFamily="18" charset="0"/>
                            </a:rPr>
                            <m:t>𝑟</m:t>
                          </m:r>
                        </m:den>
                      </m:f>
                      <m:r>
                        <a:rPr lang="en-US" i="1">
                          <a:latin typeface="Cambria Math" panose="02040503050406030204" pitchFamily="18" charset="0"/>
                        </a:rPr>
                        <m:t>=2⋅</m:t>
                      </m:r>
                      <m:d>
                        <m:dPr>
                          <m:ctrlPr>
                            <a:rPr lang="en-US" i="1">
                              <a:latin typeface="Cambria Math" panose="02040503050406030204" pitchFamily="18" charset="0"/>
                            </a:rPr>
                          </m:ctrlPr>
                        </m:dPr>
                        <m:e>
                          <m:r>
                            <a:rPr lang="en-US" i="1">
                              <a:latin typeface="Cambria Math" panose="02040503050406030204" pitchFamily="18" charset="0"/>
                            </a:rPr>
                            <m:t>1−2</m:t>
                          </m:r>
                        </m:e>
                      </m:d>
                      <m:r>
                        <a:rPr lang="en-US" i="1">
                          <a:latin typeface="Cambria Math" panose="02040503050406030204" pitchFamily="18" charset="0"/>
                        </a:rPr>
                        <m:t>=−</m:t>
                      </m:r>
                      <m:r>
                        <a:rPr lang="en-US" b="0" i="1" smtClean="0">
                          <a:latin typeface="Cambria Math" panose="02040503050406030204" pitchFamily="18" charset="0"/>
                        </a:rPr>
                        <m:t>2</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𝑟</m:t>
                          </m:r>
                        </m:num>
                        <m:den>
                          <m:r>
                            <a:rPr lang="en-US" i="1">
                              <a:latin typeface="Cambria Math" panose="02040503050406030204" pitchFamily="18" charset="0"/>
                            </a:rPr>
                            <m:t>𝜕</m:t>
                          </m:r>
                          <m:r>
                            <a:rPr lang="en-US" i="1">
                              <a:latin typeface="Cambria Math" panose="02040503050406030204" pitchFamily="18" charset="0"/>
                            </a:rPr>
                            <m:t>𝑥</m:t>
                          </m:r>
                        </m:den>
                      </m:f>
                      <m:r>
                        <a:rPr lang="en-US" i="1">
                          <a:latin typeface="Cambria Math" panose="02040503050406030204" pitchFamily="18" charset="0"/>
                        </a:rPr>
                        <m:t>=0→</m:t>
                      </m:r>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𝐿</m:t>
                          </m:r>
                        </m:num>
                        <m:den>
                          <m:r>
                            <a:rPr lang="en-US" i="1">
                              <a:latin typeface="Cambria Math" panose="02040503050406030204" pitchFamily="18" charset="0"/>
                            </a:rPr>
                            <m:t>𝜕</m:t>
                          </m:r>
                          <m:r>
                            <a:rPr lang="en-US" i="1">
                              <a:latin typeface="Cambria Math" panose="02040503050406030204" pitchFamily="18" charset="0"/>
                            </a:rPr>
                            <m:t>𝑥</m:t>
                          </m:r>
                        </m:den>
                      </m:f>
                      <m:r>
                        <a:rPr lang="en-US">
                          <a:latin typeface="Cambria Math" panose="02040503050406030204" pitchFamily="18" charset="0"/>
                        </a:rPr>
                        <m:t>=−</m:t>
                      </m:r>
                      <m:r>
                        <a:rPr lang="en-US" b="0" i="1" smtClean="0">
                          <a:latin typeface="Cambria Math" panose="02040503050406030204" pitchFamily="18" charset="0"/>
                        </a:rPr>
                        <m:t>2</m:t>
                      </m:r>
                      <m:r>
                        <a:rPr lang="en-US" i="1">
                          <a:latin typeface="Cambria Math" panose="02040503050406030204" pitchFamily="18" charset="0"/>
                        </a:rPr>
                        <m:t>⋅0=0</m:t>
                      </m:r>
                    </m:oMath>
                  </m:oMathPara>
                </a14:m>
                <a:endParaRPr lang="en-US" dirty="0"/>
              </a:p>
            </p:txBody>
          </p:sp>
        </mc:Choice>
        <mc:Fallback xmlns="">
          <p:sp>
            <p:nvSpPr>
              <p:cNvPr id="13" name="TextBox 12">
                <a:extLst>
                  <a:ext uri="{FF2B5EF4-FFF2-40B4-BE49-F238E27FC236}">
                    <a16:creationId xmlns:a16="http://schemas.microsoft.com/office/drawing/2014/main" id="{26CD9BED-CAE5-6B46-98E3-F09A34B9AB4A}"/>
                  </a:ext>
                </a:extLst>
              </p:cNvPr>
              <p:cNvSpPr txBox="1">
                <a:spLocks noRot="1" noChangeAspect="1" noMove="1" noResize="1" noEditPoints="1" noAdjustHandles="1" noChangeArrowheads="1" noChangeShapeType="1" noTextEdit="1"/>
              </p:cNvSpPr>
              <p:nvPr/>
            </p:nvSpPr>
            <p:spPr>
              <a:xfrm>
                <a:off x="1218198" y="5428437"/>
                <a:ext cx="6511334" cy="619016"/>
              </a:xfrm>
              <a:prstGeom prst="rect">
                <a:avLst/>
              </a:prstGeom>
              <a:blipFill>
                <a:blip r:embed="rId6"/>
                <a:stretch>
                  <a:fillRect b="-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E8FF6919-AC39-17F9-88C4-4A1EE318CA0B}"/>
                  </a:ext>
                </a:extLst>
              </p:cNvPr>
              <p:cNvSpPr txBox="1"/>
              <p:nvPr/>
            </p:nvSpPr>
            <p:spPr>
              <a:xfrm>
                <a:off x="1218198" y="5993447"/>
                <a:ext cx="6048707" cy="61901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b="0" i="1" smtClean="0">
                              <a:latin typeface="Cambria Math" panose="02040503050406030204" pitchFamily="18" charset="0"/>
                            </a:rPr>
                            <m:t>3</m:t>
                          </m:r>
                        </m:sub>
                      </m:sSub>
                      <m:r>
                        <a:rPr lang="en-US" i="1">
                          <a:latin typeface="Cambria Math" panose="02040503050406030204" pitchFamily="18" charset="0"/>
                        </a:rPr>
                        <m:t>=</m:t>
                      </m:r>
                      <m:r>
                        <a:rPr lang="en-US" b="0" i="1" smtClean="0">
                          <a:latin typeface="Cambria Math" panose="02040503050406030204" pitchFamily="18" charset="0"/>
                        </a:rPr>
                        <m:t>3</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𝐿</m:t>
                          </m:r>
                        </m:num>
                        <m:den>
                          <m:r>
                            <a:rPr lang="en-US" i="1">
                              <a:latin typeface="Cambria Math" panose="02040503050406030204" pitchFamily="18" charset="0"/>
                            </a:rPr>
                            <m:t>𝜕</m:t>
                          </m:r>
                          <m:r>
                            <a:rPr lang="en-US" i="1">
                              <a:latin typeface="Cambria Math" panose="02040503050406030204" pitchFamily="18" charset="0"/>
                            </a:rPr>
                            <m:t>𝑟</m:t>
                          </m:r>
                        </m:den>
                      </m:f>
                      <m:r>
                        <a:rPr lang="en-US" i="1">
                          <a:latin typeface="Cambria Math" panose="02040503050406030204" pitchFamily="18" charset="0"/>
                        </a:rPr>
                        <m:t>=2⋅</m:t>
                      </m:r>
                      <m:d>
                        <m:dPr>
                          <m:ctrlPr>
                            <a:rPr lang="en-US" i="1">
                              <a:latin typeface="Cambria Math" panose="02040503050406030204" pitchFamily="18" charset="0"/>
                            </a:rPr>
                          </m:ctrlPr>
                        </m:dPr>
                        <m:e>
                          <m:r>
                            <a:rPr lang="en-US" b="0" i="1" smtClean="0">
                              <a:latin typeface="Cambria Math" panose="02040503050406030204" pitchFamily="18" charset="0"/>
                            </a:rPr>
                            <m:t>3</m:t>
                          </m:r>
                          <m:r>
                            <a:rPr lang="en-US" i="1">
                              <a:latin typeface="Cambria Math" panose="02040503050406030204" pitchFamily="18" charset="0"/>
                            </a:rPr>
                            <m:t>−2</m:t>
                          </m:r>
                        </m:e>
                      </m:d>
                      <m:r>
                        <a:rPr lang="en-US" i="1">
                          <a:latin typeface="Cambria Math" panose="02040503050406030204" pitchFamily="18" charset="0"/>
                        </a:rPr>
                        <m:t>=2,→</m:t>
                      </m:r>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𝑟</m:t>
                          </m:r>
                        </m:num>
                        <m:den>
                          <m:r>
                            <a:rPr lang="en-US" i="1">
                              <a:latin typeface="Cambria Math" panose="02040503050406030204" pitchFamily="18" charset="0"/>
                            </a:rPr>
                            <m:t>𝜕</m:t>
                          </m:r>
                          <m:r>
                            <a:rPr lang="en-US" i="1">
                              <a:latin typeface="Cambria Math" panose="02040503050406030204" pitchFamily="18" charset="0"/>
                            </a:rPr>
                            <m:t>𝑥</m:t>
                          </m:r>
                        </m:den>
                      </m:f>
                      <m:r>
                        <a:rPr lang="en-US" i="1">
                          <a:latin typeface="Cambria Math" panose="02040503050406030204" pitchFamily="18" charset="0"/>
                        </a:rPr>
                        <m:t>=0→</m:t>
                      </m:r>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𝐿</m:t>
                          </m:r>
                        </m:num>
                        <m:den>
                          <m:r>
                            <a:rPr lang="en-US" i="1">
                              <a:latin typeface="Cambria Math" panose="02040503050406030204" pitchFamily="18" charset="0"/>
                            </a:rPr>
                            <m:t>𝜕</m:t>
                          </m:r>
                          <m:r>
                            <a:rPr lang="en-US" i="1">
                              <a:latin typeface="Cambria Math" panose="02040503050406030204" pitchFamily="18" charset="0"/>
                            </a:rPr>
                            <m:t>𝑥</m:t>
                          </m:r>
                        </m:den>
                      </m:f>
                      <m:r>
                        <a:rPr lang="en-US">
                          <a:latin typeface="Cambria Math" panose="02040503050406030204" pitchFamily="18" charset="0"/>
                        </a:rPr>
                        <m:t>=</m:t>
                      </m:r>
                      <m:r>
                        <a:rPr lang="en-US" i="1">
                          <a:latin typeface="Cambria Math" panose="02040503050406030204" pitchFamily="18" charset="0"/>
                        </a:rPr>
                        <m:t>2⋅0=0</m:t>
                      </m:r>
                    </m:oMath>
                  </m:oMathPara>
                </a14:m>
                <a:endParaRPr lang="en-US" dirty="0"/>
              </a:p>
            </p:txBody>
          </p:sp>
        </mc:Choice>
        <mc:Fallback xmlns="">
          <p:sp>
            <p:nvSpPr>
              <p:cNvPr id="14" name="TextBox 13">
                <a:extLst>
                  <a:ext uri="{FF2B5EF4-FFF2-40B4-BE49-F238E27FC236}">
                    <a16:creationId xmlns:a16="http://schemas.microsoft.com/office/drawing/2014/main" id="{E8FF6919-AC39-17F9-88C4-4A1EE318CA0B}"/>
                  </a:ext>
                </a:extLst>
              </p:cNvPr>
              <p:cNvSpPr txBox="1">
                <a:spLocks noRot="1" noChangeAspect="1" noMove="1" noResize="1" noEditPoints="1" noAdjustHandles="1" noChangeArrowheads="1" noChangeShapeType="1" noTextEdit="1"/>
              </p:cNvSpPr>
              <p:nvPr/>
            </p:nvSpPr>
            <p:spPr>
              <a:xfrm>
                <a:off x="1218198" y="5993447"/>
                <a:ext cx="6048707" cy="619016"/>
              </a:xfrm>
              <a:prstGeom prst="rect">
                <a:avLst/>
              </a:prstGeom>
              <a:blipFill>
                <a:blip r:embed="rId7"/>
                <a:stretch>
                  <a:fillRect b="-6000"/>
                </a:stretch>
              </a:blipFill>
            </p:spPr>
            <p:txBody>
              <a:bodyPr/>
              <a:lstStyle/>
              <a:p>
                <a:r>
                  <a:rPr lang="en-US">
                    <a:noFill/>
                  </a:rPr>
                  <a:t> </a:t>
                </a:r>
              </a:p>
            </p:txBody>
          </p:sp>
        </mc:Fallback>
      </mc:AlternateContent>
      <p:cxnSp>
        <p:nvCxnSpPr>
          <p:cNvPr id="16" name="Curved Connector 15">
            <a:extLst>
              <a:ext uri="{FF2B5EF4-FFF2-40B4-BE49-F238E27FC236}">
                <a16:creationId xmlns:a16="http://schemas.microsoft.com/office/drawing/2014/main" id="{09141BE0-763B-F768-6547-FA8970FC7D06}"/>
              </a:ext>
            </a:extLst>
          </p:cNvPr>
          <p:cNvCxnSpPr>
            <a:cxnSpLocks/>
            <a:stCxn id="5" idx="3"/>
            <a:endCxn id="12" idx="3"/>
          </p:cNvCxnSpPr>
          <p:nvPr/>
        </p:nvCxnSpPr>
        <p:spPr>
          <a:xfrm flipV="1">
            <a:off x="7913692" y="2464469"/>
            <a:ext cx="894830" cy="1733857"/>
          </a:xfrm>
          <a:prstGeom prst="curvedConnector3">
            <a:avLst>
              <a:gd name="adj1" fmla="val 346526"/>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6101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p:bldP spid="13" grpId="0"/>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29CE3-32FD-D94A-35FC-63009E0B5A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320023-964B-976C-6297-6C350808F840}"/>
              </a:ext>
            </a:extLst>
          </p:cNvPr>
          <p:cNvSpPr>
            <a:spLocks noGrp="1"/>
          </p:cNvSpPr>
          <p:nvPr>
            <p:ph type="title"/>
          </p:nvPr>
        </p:nvSpPr>
        <p:spPr/>
        <p:txBody>
          <a:bodyPr/>
          <a:lstStyle/>
          <a:p>
            <a:r>
              <a:rPr lang="en-US" dirty="0"/>
              <a:t>VQ-Wav2Vec</a:t>
            </a:r>
          </a:p>
        </p:txBody>
      </p:sp>
      <p:sp>
        <p:nvSpPr>
          <p:cNvPr id="4" name="Rectangle 3">
            <a:extLst>
              <a:ext uri="{FF2B5EF4-FFF2-40B4-BE49-F238E27FC236}">
                <a16:creationId xmlns:a16="http://schemas.microsoft.com/office/drawing/2014/main" id="{45055DA9-57C4-5904-05B2-D118A67F09C6}"/>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6" name="TextBox 5">
            <a:extLst>
              <a:ext uri="{FF2B5EF4-FFF2-40B4-BE49-F238E27FC236}">
                <a16:creationId xmlns:a16="http://schemas.microsoft.com/office/drawing/2014/main" id="{3BC2E42A-BBC7-B132-CF1B-8ADFDE4A904C}"/>
              </a:ext>
            </a:extLst>
          </p:cNvPr>
          <p:cNvSpPr txBox="1"/>
          <p:nvPr/>
        </p:nvSpPr>
        <p:spPr>
          <a:xfrm>
            <a:off x="1033556" y="3003182"/>
            <a:ext cx="10650756" cy="1754326"/>
          </a:xfrm>
          <a:prstGeom prst="rect">
            <a:avLst/>
          </a:prstGeom>
          <a:noFill/>
        </p:spPr>
        <p:txBody>
          <a:bodyPr wrap="square" rtlCol="0">
            <a:spAutoFit/>
          </a:bodyPr>
          <a:lstStyle/>
          <a:p>
            <a:r>
              <a:rPr lang="en-US" dirty="0"/>
              <a:t>As we have seen, with a quantization in a model that is updated via gradient descent, the forward pass works functionally the same but due to the quantization functions being constant everywhere except at discontinuities, the gradient is therefore 0, meaning we cannot update any parameters that occur </a:t>
            </a:r>
            <a:r>
              <a:rPr lang="en-US" b="1" dirty="0"/>
              <a:t>BEFORE</a:t>
            </a:r>
            <a:r>
              <a:rPr lang="en-US" dirty="0"/>
              <a:t> the quantization operation.</a:t>
            </a:r>
          </a:p>
          <a:p>
            <a:endParaRPr lang="en-US" dirty="0"/>
          </a:p>
          <a:p>
            <a:r>
              <a:rPr lang="en-US" dirty="0"/>
              <a:t>This is the </a:t>
            </a:r>
            <a:r>
              <a:rPr lang="en-US" b="1" dirty="0"/>
              <a:t>discretization problem</a:t>
            </a:r>
            <a:r>
              <a:rPr lang="en-US" dirty="0"/>
              <a:t>.</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2CC674B-9520-7944-1110-B1DA362D0CA7}"/>
                  </a:ext>
                </a:extLst>
              </p:cNvPr>
              <p:cNvSpPr txBox="1"/>
              <p:nvPr/>
            </p:nvSpPr>
            <p:spPr>
              <a:xfrm>
                <a:off x="5172978" y="2059394"/>
                <a:ext cx="6511334" cy="61901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b="0" i="1" smtClean="0">
                              <a:latin typeface="Cambria Math" panose="02040503050406030204" pitchFamily="18" charset="0"/>
                            </a:rPr>
                            <m:t>2</m:t>
                          </m:r>
                        </m:sub>
                      </m:sSub>
                      <m:r>
                        <a:rPr lang="en-US" i="1">
                          <a:latin typeface="Cambria Math" panose="02040503050406030204" pitchFamily="18" charset="0"/>
                        </a:rPr>
                        <m:t>=</m:t>
                      </m:r>
                      <m:r>
                        <a:rPr lang="en-US" b="0" i="1" smtClean="0">
                          <a:latin typeface="Cambria Math" panose="02040503050406030204" pitchFamily="18" charset="0"/>
                        </a:rPr>
                        <m:t>0.7</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𝐿</m:t>
                          </m:r>
                        </m:num>
                        <m:den>
                          <m:r>
                            <a:rPr lang="en-US" i="1">
                              <a:latin typeface="Cambria Math" panose="02040503050406030204" pitchFamily="18" charset="0"/>
                            </a:rPr>
                            <m:t>𝜕</m:t>
                          </m:r>
                          <m:r>
                            <a:rPr lang="en-US" i="1">
                              <a:latin typeface="Cambria Math" panose="02040503050406030204" pitchFamily="18" charset="0"/>
                            </a:rPr>
                            <m:t>𝑟</m:t>
                          </m:r>
                        </m:den>
                      </m:f>
                      <m:r>
                        <a:rPr lang="en-US" i="1">
                          <a:latin typeface="Cambria Math" panose="02040503050406030204" pitchFamily="18" charset="0"/>
                        </a:rPr>
                        <m:t>=2⋅</m:t>
                      </m:r>
                      <m:d>
                        <m:dPr>
                          <m:ctrlPr>
                            <a:rPr lang="en-US" i="1">
                              <a:latin typeface="Cambria Math" panose="02040503050406030204" pitchFamily="18" charset="0"/>
                            </a:rPr>
                          </m:ctrlPr>
                        </m:dPr>
                        <m:e>
                          <m:r>
                            <a:rPr lang="en-US" i="1">
                              <a:latin typeface="Cambria Math" panose="02040503050406030204" pitchFamily="18" charset="0"/>
                            </a:rPr>
                            <m:t>1−2</m:t>
                          </m:r>
                        </m:e>
                      </m:d>
                      <m:r>
                        <a:rPr lang="en-US" i="1">
                          <a:latin typeface="Cambria Math" panose="02040503050406030204" pitchFamily="18" charset="0"/>
                        </a:rPr>
                        <m:t>=−</m:t>
                      </m:r>
                      <m:r>
                        <a:rPr lang="en-US" b="0" i="1" smtClean="0">
                          <a:latin typeface="Cambria Math" panose="02040503050406030204" pitchFamily="18" charset="0"/>
                        </a:rPr>
                        <m:t>2</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𝑟</m:t>
                          </m:r>
                        </m:num>
                        <m:den>
                          <m:r>
                            <a:rPr lang="en-US" i="1">
                              <a:latin typeface="Cambria Math" panose="02040503050406030204" pitchFamily="18" charset="0"/>
                            </a:rPr>
                            <m:t>𝜕</m:t>
                          </m:r>
                          <m:r>
                            <a:rPr lang="en-US" i="1">
                              <a:latin typeface="Cambria Math" panose="02040503050406030204" pitchFamily="18" charset="0"/>
                            </a:rPr>
                            <m:t>𝑥</m:t>
                          </m:r>
                        </m:den>
                      </m:f>
                      <m:r>
                        <a:rPr lang="en-US" i="1">
                          <a:latin typeface="Cambria Math" panose="02040503050406030204" pitchFamily="18" charset="0"/>
                        </a:rPr>
                        <m:t>=0→</m:t>
                      </m:r>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𝐿</m:t>
                          </m:r>
                        </m:num>
                        <m:den>
                          <m:r>
                            <a:rPr lang="en-US" i="1">
                              <a:latin typeface="Cambria Math" panose="02040503050406030204" pitchFamily="18" charset="0"/>
                            </a:rPr>
                            <m:t>𝜕</m:t>
                          </m:r>
                          <m:r>
                            <a:rPr lang="en-US" i="1">
                              <a:latin typeface="Cambria Math" panose="02040503050406030204" pitchFamily="18" charset="0"/>
                            </a:rPr>
                            <m:t>𝑥</m:t>
                          </m:r>
                        </m:den>
                      </m:f>
                      <m:r>
                        <a:rPr lang="en-US">
                          <a:latin typeface="Cambria Math" panose="02040503050406030204" pitchFamily="18" charset="0"/>
                        </a:rPr>
                        <m:t>=−</m:t>
                      </m:r>
                      <m:r>
                        <a:rPr lang="en-US" b="0" i="1" smtClean="0">
                          <a:latin typeface="Cambria Math" panose="02040503050406030204" pitchFamily="18" charset="0"/>
                        </a:rPr>
                        <m:t>2</m:t>
                      </m:r>
                      <m:r>
                        <a:rPr lang="en-US" i="1">
                          <a:latin typeface="Cambria Math" panose="02040503050406030204" pitchFamily="18" charset="0"/>
                        </a:rPr>
                        <m:t>⋅0=0</m:t>
                      </m:r>
                    </m:oMath>
                  </m:oMathPara>
                </a14:m>
                <a:endParaRPr lang="en-US" dirty="0"/>
              </a:p>
            </p:txBody>
          </p:sp>
        </mc:Choice>
        <mc:Fallback xmlns="">
          <p:sp>
            <p:nvSpPr>
              <p:cNvPr id="9" name="TextBox 8">
                <a:extLst>
                  <a:ext uri="{FF2B5EF4-FFF2-40B4-BE49-F238E27FC236}">
                    <a16:creationId xmlns:a16="http://schemas.microsoft.com/office/drawing/2014/main" id="{02CC674B-9520-7944-1110-B1DA362D0CA7}"/>
                  </a:ext>
                </a:extLst>
              </p:cNvPr>
              <p:cNvSpPr txBox="1">
                <a:spLocks noRot="1" noChangeAspect="1" noMove="1" noResize="1" noEditPoints="1" noAdjustHandles="1" noChangeArrowheads="1" noChangeShapeType="1" noTextEdit="1"/>
              </p:cNvSpPr>
              <p:nvPr/>
            </p:nvSpPr>
            <p:spPr>
              <a:xfrm>
                <a:off x="5172978" y="2059394"/>
                <a:ext cx="6511334" cy="619016"/>
              </a:xfrm>
              <a:prstGeom prst="rect">
                <a:avLst/>
              </a:prstGeom>
              <a:blipFill>
                <a:blip r:embed="rId3"/>
                <a:stretch>
                  <a:fillRect b="-61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A46C8A6-D237-98F3-27C4-9FA61F8506A1}"/>
                  </a:ext>
                </a:extLst>
              </p:cNvPr>
              <p:cNvSpPr txBox="1"/>
              <p:nvPr/>
            </p:nvSpPr>
            <p:spPr>
              <a:xfrm>
                <a:off x="838200" y="2184236"/>
                <a:ext cx="419005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3</m:t>
                          </m:r>
                        </m:sub>
                      </m:sSub>
                      <m:r>
                        <a:rPr lang="en-US" b="0" i="1" smtClean="0">
                          <a:latin typeface="Cambria Math" panose="02040503050406030204" pitchFamily="18" charset="0"/>
                        </a:rPr>
                        <m:t>=3→</m:t>
                      </m:r>
                      <m:r>
                        <a:rPr lang="en-US" b="0" i="1" smtClean="0">
                          <a:latin typeface="Cambria Math" panose="02040503050406030204" pitchFamily="18" charset="0"/>
                        </a:rPr>
                        <m:t>𝑟</m:t>
                      </m:r>
                      <m:d>
                        <m:dPr>
                          <m:ctrlPr>
                            <a:rPr lang="en-US" b="0" i="1" smtClean="0">
                              <a:latin typeface="Cambria Math" panose="02040503050406030204" pitchFamily="18" charset="0"/>
                            </a:rPr>
                          </m:ctrlPr>
                        </m:dPr>
                        <m:e>
                          <m:r>
                            <a:rPr lang="en-US" b="0" i="1" smtClean="0">
                              <a:latin typeface="Cambria Math" panose="02040503050406030204" pitchFamily="18" charset="0"/>
                            </a:rPr>
                            <m:t>3</m:t>
                          </m:r>
                        </m:e>
                      </m:d>
                      <m:r>
                        <a:rPr lang="en-US" b="0" i="1" smtClean="0">
                          <a:latin typeface="Cambria Math" panose="02040503050406030204" pitchFamily="18" charset="0"/>
                        </a:rPr>
                        <m:t>=3→</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3</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3−2</m:t>
                              </m:r>
                            </m:e>
                          </m:d>
                        </m:e>
                        <m:sup>
                          <m:r>
                            <a:rPr lang="en-US" b="0" i="1" smtClean="0">
                              <a:latin typeface="Cambria Math" panose="02040503050406030204" pitchFamily="18" charset="0"/>
                            </a:rPr>
                            <m:t>2</m:t>
                          </m:r>
                        </m:sup>
                      </m:sSup>
                      <m:r>
                        <a:rPr lang="en-US" b="0" i="1" smtClean="0">
                          <a:latin typeface="Cambria Math" panose="02040503050406030204" pitchFamily="18" charset="0"/>
                        </a:rPr>
                        <m:t>=1</m:t>
                      </m:r>
                    </m:oMath>
                  </m:oMathPara>
                </a14:m>
                <a:endParaRPr lang="en-US" dirty="0"/>
              </a:p>
            </p:txBody>
          </p:sp>
        </mc:Choice>
        <mc:Fallback xmlns="">
          <p:sp>
            <p:nvSpPr>
              <p:cNvPr id="11" name="TextBox 10">
                <a:extLst>
                  <a:ext uri="{FF2B5EF4-FFF2-40B4-BE49-F238E27FC236}">
                    <a16:creationId xmlns:a16="http://schemas.microsoft.com/office/drawing/2014/main" id="{7A46C8A6-D237-98F3-27C4-9FA61F8506A1}"/>
                  </a:ext>
                </a:extLst>
              </p:cNvPr>
              <p:cNvSpPr txBox="1">
                <a:spLocks noRot="1" noChangeAspect="1" noMove="1" noResize="1" noEditPoints="1" noAdjustHandles="1" noChangeArrowheads="1" noChangeShapeType="1" noTextEdit="1"/>
              </p:cNvSpPr>
              <p:nvPr/>
            </p:nvSpPr>
            <p:spPr>
              <a:xfrm>
                <a:off x="838200" y="2184236"/>
                <a:ext cx="4190058" cy="369332"/>
              </a:xfrm>
              <a:prstGeom prst="rect">
                <a:avLst/>
              </a:prstGeom>
              <a:blipFill>
                <a:blip r:embed="rId4"/>
                <a:stretch>
                  <a:fillRect/>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3AF1C7F8-E5A4-9D96-C048-169F77F48F46}"/>
              </a:ext>
            </a:extLst>
          </p:cNvPr>
          <p:cNvSpPr txBox="1"/>
          <p:nvPr/>
        </p:nvSpPr>
        <p:spPr>
          <a:xfrm>
            <a:off x="838200" y="1733670"/>
            <a:ext cx="1045479" cy="369332"/>
          </a:xfrm>
          <a:prstGeom prst="rect">
            <a:avLst/>
          </a:prstGeom>
          <a:noFill/>
        </p:spPr>
        <p:txBody>
          <a:bodyPr wrap="none" rtlCol="0">
            <a:spAutoFit/>
          </a:bodyPr>
          <a:lstStyle/>
          <a:p>
            <a:r>
              <a:rPr lang="en-US" b="1" dirty="0"/>
              <a:t>Forward</a:t>
            </a:r>
          </a:p>
        </p:txBody>
      </p:sp>
      <p:sp>
        <p:nvSpPr>
          <p:cNvPr id="14" name="TextBox 13">
            <a:extLst>
              <a:ext uri="{FF2B5EF4-FFF2-40B4-BE49-F238E27FC236}">
                <a16:creationId xmlns:a16="http://schemas.microsoft.com/office/drawing/2014/main" id="{A58A90C6-CF8D-438A-898D-43FEAA5CB14F}"/>
              </a:ext>
            </a:extLst>
          </p:cNvPr>
          <p:cNvSpPr txBox="1"/>
          <p:nvPr/>
        </p:nvSpPr>
        <p:spPr>
          <a:xfrm>
            <a:off x="5172978" y="1734622"/>
            <a:ext cx="1223412" cy="369332"/>
          </a:xfrm>
          <a:prstGeom prst="rect">
            <a:avLst/>
          </a:prstGeom>
          <a:noFill/>
        </p:spPr>
        <p:txBody>
          <a:bodyPr wrap="none" rtlCol="0">
            <a:spAutoFit/>
          </a:bodyPr>
          <a:lstStyle/>
          <a:p>
            <a:r>
              <a:rPr lang="en-US" b="1" dirty="0"/>
              <a:t>Backward</a:t>
            </a:r>
          </a:p>
        </p:txBody>
      </p:sp>
    </p:spTree>
    <p:extLst>
      <p:ext uri="{BB962C8B-B14F-4D97-AF65-F5344CB8AC3E}">
        <p14:creationId xmlns:p14="http://schemas.microsoft.com/office/powerpoint/2010/main" val="1526421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76351-872F-6572-073A-B8089184A7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27930B-398A-D34B-9533-63FE672CA85A}"/>
              </a:ext>
            </a:extLst>
          </p:cNvPr>
          <p:cNvSpPr>
            <a:spLocks noGrp="1"/>
          </p:cNvSpPr>
          <p:nvPr>
            <p:ph type="title"/>
          </p:nvPr>
        </p:nvSpPr>
        <p:spPr/>
        <p:txBody>
          <a:bodyPr/>
          <a:lstStyle/>
          <a:p>
            <a:r>
              <a:rPr lang="en-US" dirty="0"/>
              <a:t>What are we going to talk about?</a:t>
            </a:r>
          </a:p>
        </p:txBody>
      </p:sp>
      <p:sp>
        <p:nvSpPr>
          <p:cNvPr id="11" name="TextBox 10">
            <a:extLst>
              <a:ext uri="{FF2B5EF4-FFF2-40B4-BE49-F238E27FC236}">
                <a16:creationId xmlns:a16="http://schemas.microsoft.com/office/drawing/2014/main" id="{3753B107-4FA2-D76E-6490-44A8E927772A}"/>
              </a:ext>
            </a:extLst>
          </p:cNvPr>
          <p:cNvSpPr txBox="1"/>
          <p:nvPr/>
        </p:nvSpPr>
        <p:spPr>
          <a:xfrm>
            <a:off x="1334760" y="2095169"/>
            <a:ext cx="8565144" cy="369332"/>
          </a:xfrm>
          <a:prstGeom prst="rect">
            <a:avLst/>
          </a:prstGeom>
          <a:noFill/>
        </p:spPr>
        <p:txBody>
          <a:bodyPr wrap="square" rtlCol="0">
            <a:spAutoFit/>
          </a:bodyPr>
          <a:lstStyle/>
          <a:p>
            <a:r>
              <a:rPr lang="en-US" dirty="0"/>
              <a:t>We are here to learn about how these models work. </a:t>
            </a:r>
          </a:p>
        </p:txBody>
      </p:sp>
      <p:sp>
        <p:nvSpPr>
          <p:cNvPr id="3" name="TextBox 2">
            <a:extLst>
              <a:ext uri="{FF2B5EF4-FFF2-40B4-BE49-F238E27FC236}">
                <a16:creationId xmlns:a16="http://schemas.microsoft.com/office/drawing/2014/main" id="{070E7BC2-2543-3560-1336-4833C415799F}"/>
              </a:ext>
            </a:extLst>
          </p:cNvPr>
          <p:cNvSpPr txBox="1"/>
          <p:nvPr/>
        </p:nvSpPr>
        <p:spPr>
          <a:xfrm>
            <a:off x="1334760" y="3377835"/>
            <a:ext cx="8431031" cy="369332"/>
          </a:xfrm>
          <a:prstGeom prst="rect">
            <a:avLst/>
          </a:prstGeom>
          <a:noFill/>
        </p:spPr>
        <p:txBody>
          <a:bodyPr wrap="square" rtlCol="0">
            <a:spAutoFit/>
          </a:bodyPr>
          <a:lstStyle/>
          <a:p>
            <a:r>
              <a:rPr lang="en-US" dirty="0"/>
              <a:t>All of these models build on each other. </a:t>
            </a:r>
          </a:p>
        </p:txBody>
      </p:sp>
      <p:sp>
        <p:nvSpPr>
          <p:cNvPr id="6" name="TextBox 5">
            <a:extLst>
              <a:ext uri="{FF2B5EF4-FFF2-40B4-BE49-F238E27FC236}">
                <a16:creationId xmlns:a16="http://schemas.microsoft.com/office/drawing/2014/main" id="{50D190EC-FD9A-F0DB-450F-76930FD8F6CC}"/>
              </a:ext>
            </a:extLst>
          </p:cNvPr>
          <p:cNvSpPr txBox="1"/>
          <p:nvPr/>
        </p:nvSpPr>
        <p:spPr>
          <a:xfrm>
            <a:off x="1334760" y="2736502"/>
            <a:ext cx="8674872" cy="369332"/>
          </a:xfrm>
          <a:prstGeom prst="rect">
            <a:avLst/>
          </a:prstGeom>
          <a:noFill/>
        </p:spPr>
        <p:txBody>
          <a:bodyPr wrap="square">
            <a:spAutoFit/>
          </a:bodyPr>
          <a:lstStyle/>
          <a:p>
            <a:r>
              <a:rPr lang="en-US" dirty="0"/>
              <a:t>No time is spent on the specific datasets or results.</a:t>
            </a:r>
          </a:p>
        </p:txBody>
      </p:sp>
      <p:sp>
        <p:nvSpPr>
          <p:cNvPr id="9" name="TextBox 8">
            <a:extLst>
              <a:ext uri="{FF2B5EF4-FFF2-40B4-BE49-F238E27FC236}">
                <a16:creationId xmlns:a16="http://schemas.microsoft.com/office/drawing/2014/main" id="{2FCDBC47-8A70-F7E9-BA2E-4F51F54D0FF6}"/>
              </a:ext>
            </a:extLst>
          </p:cNvPr>
          <p:cNvSpPr txBox="1"/>
          <p:nvPr/>
        </p:nvSpPr>
        <p:spPr>
          <a:xfrm>
            <a:off x="1334760" y="4019168"/>
            <a:ext cx="6096000" cy="369332"/>
          </a:xfrm>
          <a:prstGeom prst="rect">
            <a:avLst/>
          </a:prstGeom>
          <a:noFill/>
        </p:spPr>
        <p:txBody>
          <a:bodyPr wrap="square">
            <a:spAutoFit/>
          </a:bodyPr>
          <a:lstStyle/>
          <a:p>
            <a:r>
              <a:rPr lang="en-US" dirty="0"/>
              <a:t>Understanding one helps you understand the rest.</a:t>
            </a:r>
          </a:p>
        </p:txBody>
      </p:sp>
      <p:sp>
        <p:nvSpPr>
          <p:cNvPr id="13" name="TextBox 12">
            <a:extLst>
              <a:ext uri="{FF2B5EF4-FFF2-40B4-BE49-F238E27FC236}">
                <a16:creationId xmlns:a16="http://schemas.microsoft.com/office/drawing/2014/main" id="{60C61BF7-DFE5-BD8A-45C7-D8C822485FC4}"/>
              </a:ext>
            </a:extLst>
          </p:cNvPr>
          <p:cNvSpPr txBox="1"/>
          <p:nvPr/>
        </p:nvSpPr>
        <p:spPr>
          <a:xfrm>
            <a:off x="1334760" y="4660501"/>
            <a:ext cx="8114040" cy="646331"/>
          </a:xfrm>
          <a:prstGeom prst="rect">
            <a:avLst/>
          </a:prstGeom>
          <a:noFill/>
        </p:spPr>
        <p:txBody>
          <a:bodyPr wrap="square">
            <a:spAutoFit/>
          </a:bodyPr>
          <a:lstStyle/>
          <a:p>
            <a:r>
              <a:rPr lang="en-US" dirty="0"/>
              <a:t>After WaveNet, the tasks remain the same: </a:t>
            </a:r>
            <a:r>
              <a:rPr lang="en-US" b="1" dirty="0"/>
              <a:t>learn a representation that helps on downstream tasks</a:t>
            </a:r>
            <a:r>
              <a:rPr lang="en-US" dirty="0"/>
              <a:t>. </a:t>
            </a:r>
          </a:p>
        </p:txBody>
      </p:sp>
      <p:sp>
        <p:nvSpPr>
          <p:cNvPr id="14" name="TextBox 13">
            <a:extLst>
              <a:ext uri="{FF2B5EF4-FFF2-40B4-BE49-F238E27FC236}">
                <a16:creationId xmlns:a16="http://schemas.microsoft.com/office/drawing/2014/main" id="{D07BD3E2-D576-BBF0-6964-3627886DC63F}"/>
              </a:ext>
            </a:extLst>
          </p:cNvPr>
          <p:cNvSpPr txBox="1"/>
          <p:nvPr/>
        </p:nvSpPr>
        <p:spPr>
          <a:xfrm>
            <a:off x="1334760" y="5578833"/>
            <a:ext cx="6096000" cy="369332"/>
          </a:xfrm>
          <a:prstGeom prst="rect">
            <a:avLst/>
          </a:prstGeom>
          <a:noFill/>
        </p:spPr>
        <p:txBody>
          <a:bodyPr wrap="square">
            <a:spAutoFit/>
          </a:bodyPr>
          <a:lstStyle/>
          <a:p>
            <a:r>
              <a:rPr lang="en-US" dirty="0"/>
              <a:t>After Wav2Vec, the results improve for each iteration.</a:t>
            </a:r>
          </a:p>
        </p:txBody>
      </p:sp>
    </p:spTree>
    <p:extLst>
      <p:ext uri="{BB962C8B-B14F-4D97-AF65-F5344CB8AC3E}">
        <p14:creationId xmlns:p14="http://schemas.microsoft.com/office/powerpoint/2010/main" val="3412948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p:bldP spid="13" grpId="0"/>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75819-7172-4A55-A84B-D73C7F9402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EB4953-E78B-AE7C-0CFB-590E69E3F4F7}"/>
              </a:ext>
            </a:extLst>
          </p:cNvPr>
          <p:cNvSpPr>
            <a:spLocks noGrp="1"/>
          </p:cNvSpPr>
          <p:nvPr>
            <p:ph type="title"/>
          </p:nvPr>
        </p:nvSpPr>
        <p:spPr/>
        <p:txBody>
          <a:bodyPr/>
          <a:lstStyle/>
          <a:p>
            <a:r>
              <a:rPr lang="en-US" dirty="0"/>
              <a:t>VQ-Wav2Vec</a:t>
            </a:r>
          </a:p>
        </p:txBody>
      </p:sp>
      <p:sp>
        <p:nvSpPr>
          <p:cNvPr id="4" name="Rectangle 3">
            <a:extLst>
              <a:ext uri="{FF2B5EF4-FFF2-40B4-BE49-F238E27FC236}">
                <a16:creationId xmlns:a16="http://schemas.microsoft.com/office/drawing/2014/main" id="{B3196A72-FB5E-E804-0DBC-91C6208E7B99}"/>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6" name="TextBox 5">
            <a:extLst>
              <a:ext uri="{FF2B5EF4-FFF2-40B4-BE49-F238E27FC236}">
                <a16:creationId xmlns:a16="http://schemas.microsoft.com/office/drawing/2014/main" id="{91F18B20-309D-E400-9C5A-4E0BD262CD7B}"/>
              </a:ext>
            </a:extLst>
          </p:cNvPr>
          <p:cNvSpPr txBox="1"/>
          <p:nvPr/>
        </p:nvSpPr>
        <p:spPr>
          <a:xfrm>
            <a:off x="1228912" y="1751241"/>
            <a:ext cx="6987810" cy="369332"/>
          </a:xfrm>
          <a:prstGeom prst="rect">
            <a:avLst/>
          </a:prstGeom>
          <a:noFill/>
        </p:spPr>
        <p:txBody>
          <a:bodyPr wrap="none" rtlCol="0">
            <a:spAutoFit/>
          </a:bodyPr>
          <a:lstStyle/>
          <a:p>
            <a:r>
              <a:rPr lang="en-US" dirty="0"/>
              <a:t>Now let's see how ”hard” Gumbel Softmax aims to relax this problem.</a:t>
            </a:r>
          </a:p>
        </p:txBody>
      </p:sp>
    </p:spTree>
    <p:extLst>
      <p:ext uri="{BB962C8B-B14F-4D97-AF65-F5344CB8AC3E}">
        <p14:creationId xmlns:p14="http://schemas.microsoft.com/office/powerpoint/2010/main" val="12307127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CAD47-39DF-E416-E698-89F97E3781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0B8D6F-BFC6-0124-690F-FB11D1EA78F5}"/>
              </a:ext>
            </a:extLst>
          </p:cNvPr>
          <p:cNvSpPr>
            <a:spLocks noGrp="1"/>
          </p:cNvSpPr>
          <p:nvPr>
            <p:ph type="title"/>
          </p:nvPr>
        </p:nvSpPr>
        <p:spPr/>
        <p:txBody>
          <a:bodyPr/>
          <a:lstStyle/>
          <a:p>
            <a:r>
              <a:rPr lang="en-US" dirty="0"/>
              <a:t>VQ-Wav2Vec</a:t>
            </a:r>
          </a:p>
        </p:txBody>
      </p:sp>
      <p:sp>
        <p:nvSpPr>
          <p:cNvPr id="4" name="Rectangle 3">
            <a:extLst>
              <a:ext uri="{FF2B5EF4-FFF2-40B4-BE49-F238E27FC236}">
                <a16:creationId xmlns:a16="http://schemas.microsoft.com/office/drawing/2014/main" id="{E7D29321-D089-AF69-F003-37C0B15ECE38}"/>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5" name="Picture 4">
            <a:extLst>
              <a:ext uri="{FF2B5EF4-FFF2-40B4-BE49-F238E27FC236}">
                <a16:creationId xmlns:a16="http://schemas.microsoft.com/office/drawing/2014/main" id="{15F65A8F-6FDF-7B3E-111C-BAEADB2D3F89}"/>
              </a:ext>
            </a:extLst>
          </p:cNvPr>
          <p:cNvPicPr>
            <a:picLocks noChangeAspect="1"/>
          </p:cNvPicPr>
          <p:nvPr/>
        </p:nvPicPr>
        <p:blipFill>
          <a:blip r:embed="rId3"/>
          <a:srcRect l="-1" r="296"/>
          <a:stretch>
            <a:fillRect/>
          </a:stretch>
        </p:blipFill>
        <p:spPr>
          <a:xfrm>
            <a:off x="838200" y="2120573"/>
            <a:ext cx="5516880" cy="4034749"/>
          </a:xfrm>
          <a:prstGeom prst="rect">
            <a:avLst/>
          </a:prstGeom>
        </p:spPr>
      </p:pic>
      <p:sp>
        <p:nvSpPr>
          <p:cNvPr id="6" name="TextBox 5">
            <a:extLst>
              <a:ext uri="{FF2B5EF4-FFF2-40B4-BE49-F238E27FC236}">
                <a16:creationId xmlns:a16="http://schemas.microsoft.com/office/drawing/2014/main" id="{F0D0CF65-E02C-59F8-6E52-5DF5353FC43E}"/>
              </a:ext>
            </a:extLst>
          </p:cNvPr>
          <p:cNvSpPr txBox="1"/>
          <p:nvPr/>
        </p:nvSpPr>
        <p:spPr>
          <a:xfrm>
            <a:off x="1228912" y="1751241"/>
            <a:ext cx="4838184" cy="369332"/>
          </a:xfrm>
          <a:prstGeom prst="rect">
            <a:avLst/>
          </a:prstGeom>
          <a:noFill/>
        </p:spPr>
        <p:txBody>
          <a:bodyPr wrap="none" rtlCol="0">
            <a:spAutoFit/>
          </a:bodyPr>
          <a:lstStyle/>
          <a:p>
            <a:r>
              <a:rPr lang="en-US" dirty="0"/>
              <a:t>We first start from the continuous latent space.</a:t>
            </a:r>
          </a:p>
        </p:txBody>
      </p:sp>
      <p:sp>
        <p:nvSpPr>
          <p:cNvPr id="3" name="Rectangle 2">
            <a:extLst>
              <a:ext uri="{FF2B5EF4-FFF2-40B4-BE49-F238E27FC236}">
                <a16:creationId xmlns:a16="http://schemas.microsoft.com/office/drawing/2014/main" id="{F79BE04E-1864-5121-7198-20524B1368F3}"/>
              </a:ext>
            </a:extLst>
          </p:cNvPr>
          <p:cNvSpPr/>
          <p:nvPr/>
        </p:nvSpPr>
        <p:spPr>
          <a:xfrm>
            <a:off x="2628900" y="2120573"/>
            <a:ext cx="3680460" cy="24971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DFEF61A-E2F3-6105-01F1-09A39E267A03}"/>
              </a:ext>
            </a:extLst>
          </p:cNvPr>
          <p:cNvSpPr/>
          <p:nvPr/>
        </p:nvSpPr>
        <p:spPr>
          <a:xfrm>
            <a:off x="3164413" y="2369863"/>
            <a:ext cx="3680460" cy="24971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4723D4A-D48E-9E99-C1EC-8B61DA81242B}"/>
              </a:ext>
            </a:extLst>
          </p:cNvPr>
          <p:cNvSpPr/>
          <p:nvPr/>
        </p:nvSpPr>
        <p:spPr>
          <a:xfrm>
            <a:off x="4649818" y="3273161"/>
            <a:ext cx="425565" cy="24971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5926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A31C0-637B-E67B-0A9E-814D2D7952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969DC-3114-F43D-0FA1-97618CF94B75}"/>
              </a:ext>
            </a:extLst>
          </p:cNvPr>
          <p:cNvSpPr>
            <a:spLocks noGrp="1"/>
          </p:cNvSpPr>
          <p:nvPr>
            <p:ph type="title"/>
          </p:nvPr>
        </p:nvSpPr>
        <p:spPr/>
        <p:txBody>
          <a:bodyPr/>
          <a:lstStyle/>
          <a:p>
            <a:r>
              <a:rPr lang="en-US" dirty="0"/>
              <a:t>VQ-Wav2Vec</a:t>
            </a:r>
          </a:p>
        </p:txBody>
      </p:sp>
      <p:sp>
        <p:nvSpPr>
          <p:cNvPr id="4" name="Rectangle 3">
            <a:extLst>
              <a:ext uri="{FF2B5EF4-FFF2-40B4-BE49-F238E27FC236}">
                <a16:creationId xmlns:a16="http://schemas.microsoft.com/office/drawing/2014/main" id="{068409B6-1CDE-8BB3-ADAF-4C1DFF0FE85C}"/>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5" name="Picture 4">
            <a:extLst>
              <a:ext uri="{FF2B5EF4-FFF2-40B4-BE49-F238E27FC236}">
                <a16:creationId xmlns:a16="http://schemas.microsoft.com/office/drawing/2014/main" id="{71DDE4C1-057D-674C-599B-5E3D8E30EEDB}"/>
              </a:ext>
            </a:extLst>
          </p:cNvPr>
          <p:cNvPicPr>
            <a:picLocks noChangeAspect="1"/>
          </p:cNvPicPr>
          <p:nvPr/>
        </p:nvPicPr>
        <p:blipFill>
          <a:blip r:embed="rId3"/>
          <a:srcRect l="-1" r="296"/>
          <a:stretch>
            <a:fillRect/>
          </a:stretch>
        </p:blipFill>
        <p:spPr>
          <a:xfrm>
            <a:off x="838200" y="2120573"/>
            <a:ext cx="5516880" cy="4034749"/>
          </a:xfrm>
          <a:prstGeom prst="rect">
            <a:avLst/>
          </a:prstGeom>
        </p:spPr>
      </p:pic>
      <p:sp>
        <p:nvSpPr>
          <p:cNvPr id="6" name="TextBox 5">
            <a:extLst>
              <a:ext uri="{FF2B5EF4-FFF2-40B4-BE49-F238E27FC236}">
                <a16:creationId xmlns:a16="http://schemas.microsoft.com/office/drawing/2014/main" id="{751BB4B2-9B83-5B23-F3BD-F2C54C47201F}"/>
              </a:ext>
            </a:extLst>
          </p:cNvPr>
          <p:cNvSpPr txBox="1"/>
          <p:nvPr/>
        </p:nvSpPr>
        <p:spPr>
          <a:xfrm>
            <a:off x="1228912" y="1751241"/>
            <a:ext cx="9232319" cy="646331"/>
          </a:xfrm>
          <a:prstGeom prst="rect">
            <a:avLst/>
          </a:prstGeom>
          <a:noFill/>
        </p:spPr>
        <p:txBody>
          <a:bodyPr wrap="square" rtlCol="0">
            <a:spAutoFit/>
          </a:bodyPr>
          <a:lstStyle/>
          <a:p>
            <a:r>
              <a:rPr lang="en-US" dirty="0"/>
              <a:t>Next, we apply Gumbel-Softmax to the continuous vectors to get a probability distribution for each codeword. </a:t>
            </a:r>
          </a:p>
        </p:txBody>
      </p:sp>
      <p:sp>
        <p:nvSpPr>
          <p:cNvPr id="3" name="Rectangle 2">
            <a:extLst>
              <a:ext uri="{FF2B5EF4-FFF2-40B4-BE49-F238E27FC236}">
                <a16:creationId xmlns:a16="http://schemas.microsoft.com/office/drawing/2014/main" id="{BEABD8FB-DEC8-D267-7118-F23CC2D9C6E3}"/>
              </a:ext>
            </a:extLst>
          </p:cNvPr>
          <p:cNvSpPr/>
          <p:nvPr/>
        </p:nvSpPr>
        <p:spPr>
          <a:xfrm>
            <a:off x="2530628" y="2384854"/>
            <a:ext cx="3680460" cy="16603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40DE868-1854-E770-F30D-EA11CB63277D}"/>
              </a:ext>
            </a:extLst>
          </p:cNvPr>
          <p:cNvSpPr/>
          <p:nvPr/>
        </p:nvSpPr>
        <p:spPr>
          <a:xfrm>
            <a:off x="4665528" y="3648144"/>
            <a:ext cx="425565" cy="7293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BDD80A8-C084-6555-126E-2B2E3F3B3055}"/>
              </a:ext>
            </a:extLst>
          </p:cNvPr>
          <p:cNvPicPr>
            <a:picLocks noChangeAspect="1"/>
          </p:cNvPicPr>
          <p:nvPr/>
        </p:nvPicPr>
        <p:blipFill>
          <a:blip r:embed="rId4"/>
          <a:stretch>
            <a:fillRect/>
          </a:stretch>
        </p:blipFill>
        <p:spPr>
          <a:xfrm>
            <a:off x="6911355" y="2718030"/>
            <a:ext cx="4014131" cy="2589536"/>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88BF052-B3D4-0253-58C3-31B62BC07E37}"/>
                  </a:ext>
                </a:extLst>
              </p:cNvPr>
              <p:cNvSpPr txBox="1"/>
              <p:nvPr/>
            </p:nvSpPr>
            <p:spPr>
              <a:xfrm>
                <a:off x="6867528" y="5390140"/>
                <a:ext cx="4979773" cy="923330"/>
              </a:xfrm>
              <a:prstGeom prst="rect">
                <a:avLst/>
              </a:prstGeom>
              <a:noFill/>
            </p:spPr>
            <p:txBody>
              <a:bodyPr wrap="square" rtlCol="0">
                <a:spAutoFit/>
              </a:bodyPr>
              <a:lstStyle/>
              <a:p>
                <a14:m>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m:rPr>
                                <m:sty m:val="p"/>
                              </m:rPr>
                              <a:rPr lang="en-US" b="0" i="1" smtClean="0">
                                <a:latin typeface="Cambria Math" panose="02040503050406030204" pitchFamily="18" charset="0"/>
                              </a:rPr>
                              <m:t>i</m:t>
                            </m:r>
                          </m:sub>
                        </m:sSub>
                      </m:e>
                    </m:func>
                  </m:oMath>
                </a14:m>
                <a:r>
                  <a:rPr lang="en-US" dirty="0"/>
                  <a:t> is the score associated with a logit. </a:t>
                </a:r>
              </a:p>
              <a:p>
                <a:endParaRPr lang="en-US" b="0" i="1" dirty="0">
                  <a:latin typeface="Cambria Math" panose="02040503050406030204" pitchFamily="18" charset="0"/>
                </a:endParaRP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𝑖</m:t>
                        </m:r>
                      </m:sub>
                    </m:sSub>
                  </m:oMath>
                </a14:m>
                <a:r>
                  <a:rPr lang="en-US" dirty="0"/>
                  <a:t> is Gumbel noise added to the score.</a:t>
                </a:r>
              </a:p>
            </p:txBody>
          </p:sp>
        </mc:Choice>
        <mc:Fallback xmlns="">
          <p:sp>
            <p:nvSpPr>
              <p:cNvPr id="11" name="TextBox 10">
                <a:extLst>
                  <a:ext uri="{FF2B5EF4-FFF2-40B4-BE49-F238E27FC236}">
                    <a16:creationId xmlns:a16="http://schemas.microsoft.com/office/drawing/2014/main" id="{C88BF052-B3D4-0253-58C3-31B62BC07E37}"/>
                  </a:ext>
                </a:extLst>
              </p:cNvPr>
              <p:cNvSpPr txBox="1">
                <a:spLocks noRot="1" noChangeAspect="1" noMove="1" noResize="1" noEditPoints="1" noAdjustHandles="1" noChangeArrowheads="1" noChangeShapeType="1" noTextEdit="1"/>
              </p:cNvSpPr>
              <p:nvPr/>
            </p:nvSpPr>
            <p:spPr>
              <a:xfrm>
                <a:off x="6867528" y="5390140"/>
                <a:ext cx="4979773" cy="923330"/>
              </a:xfrm>
              <a:prstGeom prst="rect">
                <a:avLst/>
              </a:prstGeom>
              <a:blipFill>
                <a:blip r:embed="rId5"/>
                <a:stretch>
                  <a:fillRect l="-254" t="-2703" b="-9459"/>
                </a:stretch>
              </a:blipFill>
            </p:spPr>
            <p:txBody>
              <a:bodyPr/>
              <a:lstStyle/>
              <a:p>
                <a:r>
                  <a:rPr lang="en-US">
                    <a:noFill/>
                  </a:rPr>
                  <a:t> </a:t>
                </a:r>
              </a:p>
            </p:txBody>
          </p:sp>
        </mc:Fallback>
      </mc:AlternateContent>
      <p:cxnSp>
        <p:nvCxnSpPr>
          <p:cNvPr id="13" name="Curved Connector 12">
            <a:extLst>
              <a:ext uri="{FF2B5EF4-FFF2-40B4-BE49-F238E27FC236}">
                <a16:creationId xmlns:a16="http://schemas.microsoft.com/office/drawing/2014/main" id="{156E49BB-BD40-A098-71CB-5D6A3E905311}"/>
              </a:ext>
            </a:extLst>
          </p:cNvPr>
          <p:cNvCxnSpPr>
            <a:cxnSpLocks/>
          </p:cNvCxnSpPr>
          <p:nvPr/>
        </p:nvCxnSpPr>
        <p:spPr>
          <a:xfrm flipV="1">
            <a:off x="6211088" y="4012798"/>
            <a:ext cx="1759020" cy="758471"/>
          </a:xfrm>
          <a:prstGeom prst="curvedConnector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7636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C10F2-BCF1-51B6-9D5D-9AF69893EC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90D36A-49BA-DD95-F6A1-757F389A08EC}"/>
              </a:ext>
            </a:extLst>
          </p:cNvPr>
          <p:cNvSpPr>
            <a:spLocks noGrp="1"/>
          </p:cNvSpPr>
          <p:nvPr>
            <p:ph type="title"/>
          </p:nvPr>
        </p:nvSpPr>
        <p:spPr/>
        <p:txBody>
          <a:bodyPr/>
          <a:lstStyle/>
          <a:p>
            <a:r>
              <a:rPr lang="en-US" dirty="0"/>
              <a:t>VQ-Wav2Vec</a:t>
            </a:r>
          </a:p>
        </p:txBody>
      </p:sp>
      <p:sp>
        <p:nvSpPr>
          <p:cNvPr id="4" name="Rectangle 3">
            <a:extLst>
              <a:ext uri="{FF2B5EF4-FFF2-40B4-BE49-F238E27FC236}">
                <a16:creationId xmlns:a16="http://schemas.microsoft.com/office/drawing/2014/main" id="{30504273-6C4D-B898-44C2-EAE33EEA91CE}"/>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5" name="Picture 4">
            <a:extLst>
              <a:ext uri="{FF2B5EF4-FFF2-40B4-BE49-F238E27FC236}">
                <a16:creationId xmlns:a16="http://schemas.microsoft.com/office/drawing/2014/main" id="{BCA968F1-F2F5-21C4-E51A-F97283F1EA61}"/>
              </a:ext>
            </a:extLst>
          </p:cNvPr>
          <p:cNvPicPr>
            <a:picLocks noChangeAspect="1"/>
          </p:cNvPicPr>
          <p:nvPr/>
        </p:nvPicPr>
        <p:blipFill>
          <a:blip r:embed="rId3"/>
          <a:srcRect l="-1" r="296"/>
          <a:stretch>
            <a:fillRect/>
          </a:stretch>
        </p:blipFill>
        <p:spPr>
          <a:xfrm>
            <a:off x="838200" y="2120573"/>
            <a:ext cx="5516880" cy="4034749"/>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18A5A52-ABA7-9790-6CA1-CA59B266C784}"/>
                  </a:ext>
                </a:extLst>
              </p:cNvPr>
              <p:cNvSpPr txBox="1"/>
              <p:nvPr/>
            </p:nvSpPr>
            <p:spPr>
              <a:xfrm>
                <a:off x="1228912" y="1751241"/>
                <a:ext cx="9232319" cy="646331"/>
              </a:xfrm>
              <a:prstGeom prst="rect">
                <a:avLst/>
              </a:prstGeom>
              <a:noFill/>
            </p:spPr>
            <p:txBody>
              <a:bodyPr wrap="square" rtlCol="0">
                <a:spAutoFit/>
              </a:bodyPr>
              <a:lstStyle/>
              <a:p>
                <a:r>
                  <a:rPr lang="en-US" dirty="0"/>
                  <a:t>Using ”hard” Gumbel-Softmax, we compute the argmax of the distribution (also achieved as </a:t>
                </a:r>
                <a14:m>
                  <m:oMath xmlns:m="http://schemas.openxmlformats.org/officeDocument/2006/math">
                    <m:r>
                      <m:rPr>
                        <m:sty m:val="p"/>
                      </m:rPr>
                      <a:rPr lang="en-US" b="0" i="1" smtClean="0">
                        <a:latin typeface="Cambria Math" panose="02040503050406030204" pitchFamily="18" charset="0"/>
                      </a:rPr>
                      <m:t>λ</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0</m:t>
                        </m:r>
                      </m:e>
                      <m:sup>
                        <m:r>
                          <a:rPr lang="en-US" b="0" i="1" smtClean="0">
                            <a:latin typeface="Cambria Math" panose="02040503050406030204" pitchFamily="18" charset="0"/>
                          </a:rPr>
                          <m:t>+</m:t>
                        </m:r>
                      </m:sup>
                    </m:sSup>
                  </m:oMath>
                </a14:m>
                <a:r>
                  <a:rPr lang="en-US" dirty="0"/>
                  <a:t>).</a:t>
                </a:r>
              </a:p>
            </p:txBody>
          </p:sp>
        </mc:Choice>
        <mc:Fallback xmlns="">
          <p:sp>
            <p:nvSpPr>
              <p:cNvPr id="6" name="TextBox 5">
                <a:extLst>
                  <a:ext uri="{FF2B5EF4-FFF2-40B4-BE49-F238E27FC236}">
                    <a16:creationId xmlns:a16="http://schemas.microsoft.com/office/drawing/2014/main" id="{218A5A52-ABA7-9790-6CA1-CA59B266C784}"/>
                  </a:ext>
                </a:extLst>
              </p:cNvPr>
              <p:cNvSpPr txBox="1">
                <a:spLocks noRot="1" noChangeAspect="1" noMove="1" noResize="1" noEditPoints="1" noAdjustHandles="1" noChangeArrowheads="1" noChangeShapeType="1" noTextEdit="1"/>
              </p:cNvSpPr>
              <p:nvPr/>
            </p:nvSpPr>
            <p:spPr>
              <a:xfrm>
                <a:off x="1228912" y="1751241"/>
                <a:ext cx="9232319" cy="646331"/>
              </a:xfrm>
              <a:prstGeom prst="rect">
                <a:avLst/>
              </a:prstGeom>
              <a:blipFill>
                <a:blip r:embed="rId4"/>
                <a:stretch>
                  <a:fillRect l="-549" t="-3846" r="-275" b="-13462"/>
                </a:stretch>
              </a:blipFill>
            </p:spPr>
            <p:txBody>
              <a:bodyPr/>
              <a:lstStyle/>
              <a:p>
                <a:r>
                  <a:rPr lang="en-US">
                    <a:noFill/>
                  </a:rPr>
                  <a:t> </a:t>
                </a:r>
              </a:p>
            </p:txBody>
          </p:sp>
        </mc:Fallback>
      </mc:AlternateContent>
      <p:sp>
        <p:nvSpPr>
          <p:cNvPr id="3" name="Rectangle 2">
            <a:extLst>
              <a:ext uri="{FF2B5EF4-FFF2-40B4-BE49-F238E27FC236}">
                <a16:creationId xmlns:a16="http://schemas.microsoft.com/office/drawing/2014/main" id="{55545928-FEC6-2279-3829-5017FD43CE96}"/>
              </a:ext>
            </a:extLst>
          </p:cNvPr>
          <p:cNvSpPr/>
          <p:nvPr/>
        </p:nvSpPr>
        <p:spPr>
          <a:xfrm>
            <a:off x="2530628" y="2384854"/>
            <a:ext cx="3680460" cy="8649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6D046AD-7317-C4AB-4D18-7EF594DAFFBB}"/>
              </a:ext>
            </a:extLst>
          </p:cNvPr>
          <p:cNvSpPr/>
          <p:nvPr/>
        </p:nvSpPr>
        <p:spPr>
          <a:xfrm>
            <a:off x="4638071" y="2756357"/>
            <a:ext cx="1430472" cy="7293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30815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86AA1-D332-4D41-D91B-B40A8F9551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2BD6BA-B931-97C7-8A5B-0ABE961697CA}"/>
              </a:ext>
            </a:extLst>
          </p:cNvPr>
          <p:cNvSpPr>
            <a:spLocks noGrp="1"/>
          </p:cNvSpPr>
          <p:nvPr>
            <p:ph type="title"/>
          </p:nvPr>
        </p:nvSpPr>
        <p:spPr/>
        <p:txBody>
          <a:bodyPr/>
          <a:lstStyle/>
          <a:p>
            <a:r>
              <a:rPr lang="en-US" dirty="0"/>
              <a:t>VQ-Wav2Vec</a:t>
            </a:r>
          </a:p>
        </p:txBody>
      </p:sp>
      <p:sp>
        <p:nvSpPr>
          <p:cNvPr id="4" name="Rectangle 3">
            <a:extLst>
              <a:ext uri="{FF2B5EF4-FFF2-40B4-BE49-F238E27FC236}">
                <a16:creationId xmlns:a16="http://schemas.microsoft.com/office/drawing/2014/main" id="{AF9A53E1-B889-4760-CF43-C9AD328CDA70}"/>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5" name="Picture 4">
            <a:extLst>
              <a:ext uri="{FF2B5EF4-FFF2-40B4-BE49-F238E27FC236}">
                <a16:creationId xmlns:a16="http://schemas.microsoft.com/office/drawing/2014/main" id="{FB822FFC-7878-CB88-7E17-C4A9904B19D2}"/>
              </a:ext>
            </a:extLst>
          </p:cNvPr>
          <p:cNvPicPr>
            <a:picLocks noChangeAspect="1"/>
          </p:cNvPicPr>
          <p:nvPr/>
        </p:nvPicPr>
        <p:blipFill>
          <a:blip r:embed="rId3"/>
          <a:srcRect l="-1" r="296"/>
          <a:stretch>
            <a:fillRect/>
          </a:stretch>
        </p:blipFill>
        <p:spPr>
          <a:xfrm>
            <a:off x="838200" y="2120573"/>
            <a:ext cx="5516880" cy="4034749"/>
          </a:xfrm>
          <a:prstGeom prst="rect">
            <a:avLst/>
          </a:prstGeom>
        </p:spPr>
      </p:pic>
      <p:sp>
        <p:nvSpPr>
          <p:cNvPr id="6" name="TextBox 5">
            <a:extLst>
              <a:ext uri="{FF2B5EF4-FFF2-40B4-BE49-F238E27FC236}">
                <a16:creationId xmlns:a16="http://schemas.microsoft.com/office/drawing/2014/main" id="{A53AC62B-A1CD-5F75-5A08-A753CEFF53F2}"/>
              </a:ext>
            </a:extLst>
          </p:cNvPr>
          <p:cNvSpPr txBox="1"/>
          <p:nvPr/>
        </p:nvSpPr>
        <p:spPr>
          <a:xfrm>
            <a:off x="1228912" y="1751241"/>
            <a:ext cx="9232319" cy="369332"/>
          </a:xfrm>
          <a:prstGeom prst="rect">
            <a:avLst/>
          </a:prstGeom>
          <a:noFill/>
        </p:spPr>
        <p:txBody>
          <a:bodyPr wrap="square" rtlCol="0">
            <a:spAutoFit/>
          </a:bodyPr>
          <a:lstStyle/>
          <a:p>
            <a:r>
              <a:rPr lang="en-US" dirty="0"/>
              <a:t>Using the one-hot vector we compute the codeword using an embedding layer.</a:t>
            </a:r>
          </a:p>
        </p:txBody>
      </p:sp>
    </p:spTree>
    <p:extLst>
      <p:ext uri="{BB962C8B-B14F-4D97-AF65-F5344CB8AC3E}">
        <p14:creationId xmlns:p14="http://schemas.microsoft.com/office/powerpoint/2010/main" val="30213752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C50F5-F93F-39AC-5467-2B06689446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ED4D9E-899D-8ED0-FA06-6BC4BA294FDD}"/>
              </a:ext>
            </a:extLst>
          </p:cNvPr>
          <p:cNvSpPr>
            <a:spLocks noGrp="1"/>
          </p:cNvSpPr>
          <p:nvPr>
            <p:ph type="title"/>
          </p:nvPr>
        </p:nvSpPr>
        <p:spPr/>
        <p:txBody>
          <a:bodyPr/>
          <a:lstStyle/>
          <a:p>
            <a:r>
              <a:rPr lang="en-US" dirty="0"/>
              <a:t>VQ-Wav2Vec</a:t>
            </a:r>
          </a:p>
        </p:txBody>
      </p:sp>
      <p:sp>
        <p:nvSpPr>
          <p:cNvPr id="4" name="Rectangle 3">
            <a:extLst>
              <a:ext uri="{FF2B5EF4-FFF2-40B4-BE49-F238E27FC236}">
                <a16:creationId xmlns:a16="http://schemas.microsoft.com/office/drawing/2014/main" id="{2E8C04BD-6858-C13F-BC85-F144CCF59439}"/>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6" name="TextBox 5">
            <a:extLst>
              <a:ext uri="{FF2B5EF4-FFF2-40B4-BE49-F238E27FC236}">
                <a16:creationId xmlns:a16="http://schemas.microsoft.com/office/drawing/2014/main" id="{5DA1743A-4013-50C9-24D2-A1DCB67EFEE4}"/>
              </a:ext>
            </a:extLst>
          </p:cNvPr>
          <p:cNvSpPr txBox="1"/>
          <p:nvPr/>
        </p:nvSpPr>
        <p:spPr>
          <a:xfrm>
            <a:off x="1228912" y="1751241"/>
            <a:ext cx="9501398" cy="369332"/>
          </a:xfrm>
          <a:prstGeom prst="rect">
            <a:avLst/>
          </a:prstGeom>
          <a:noFill/>
        </p:spPr>
        <p:txBody>
          <a:bodyPr wrap="square" rtlCol="0">
            <a:spAutoFit/>
          </a:bodyPr>
          <a:lstStyle/>
          <a:p>
            <a:r>
              <a:rPr lang="en-US" dirty="0"/>
              <a:t>But wait, didn’t we show that the quantization (i.e., the argmax operation) is non-differentiable.</a:t>
            </a:r>
          </a:p>
        </p:txBody>
      </p:sp>
      <p:sp>
        <p:nvSpPr>
          <p:cNvPr id="3" name="TextBox 2">
            <a:extLst>
              <a:ext uri="{FF2B5EF4-FFF2-40B4-BE49-F238E27FC236}">
                <a16:creationId xmlns:a16="http://schemas.microsoft.com/office/drawing/2014/main" id="{DCE66226-901A-6C02-6BB3-7824D518FC76}"/>
              </a:ext>
            </a:extLst>
          </p:cNvPr>
          <p:cNvSpPr txBox="1"/>
          <p:nvPr/>
        </p:nvSpPr>
        <p:spPr>
          <a:xfrm>
            <a:off x="1228911" y="2285605"/>
            <a:ext cx="9232319" cy="369332"/>
          </a:xfrm>
          <a:prstGeom prst="rect">
            <a:avLst/>
          </a:prstGeom>
          <a:noFill/>
        </p:spPr>
        <p:txBody>
          <a:bodyPr wrap="square" rtlCol="0">
            <a:spAutoFit/>
          </a:bodyPr>
          <a:lstStyle/>
          <a:p>
            <a:r>
              <a:rPr lang="en-US" dirty="0"/>
              <a:t>The solution to this problem is a </a:t>
            </a:r>
            <a:r>
              <a:rPr lang="en-US" b="1" dirty="0"/>
              <a:t>straight through estimator</a:t>
            </a:r>
            <a:r>
              <a:rPr lang="en-US" dirty="0"/>
              <a:t>.</a:t>
            </a:r>
          </a:p>
        </p:txBody>
      </p:sp>
      <p:sp>
        <p:nvSpPr>
          <p:cNvPr id="7" name="TextBox 6">
            <a:extLst>
              <a:ext uri="{FF2B5EF4-FFF2-40B4-BE49-F238E27FC236}">
                <a16:creationId xmlns:a16="http://schemas.microsoft.com/office/drawing/2014/main" id="{E9D2F490-1028-4B06-0835-E8136BE10754}"/>
              </a:ext>
            </a:extLst>
          </p:cNvPr>
          <p:cNvSpPr txBox="1"/>
          <p:nvPr/>
        </p:nvSpPr>
        <p:spPr>
          <a:xfrm>
            <a:off x="1228911" y="2819969"/>
            <a:ext cx="9232319" cy="646331"/>
          </a:xfrm>
          <a:prstGeom prst="rect">
            <a:avLst/>
          </a:prstGeom>
          <a:noFill/>
        </p:spPr>
        <p:txBody>
          <a:bodyPr wrap="square" rtlCol="0">
            <a:spAutoFit/>
          </a:bodyPr>
          <a:lstStyle/>
          <a:p>
            <a:r>
              <a:rPr lang="en-US" dirty="0">
                <a:solidFill>
                  <a:schemeClr val="accent5">
                    <a:lumMod val="75000"/>
                  </a:schemeClr>
                </a:solidFill>
              </a:rPr>
              <a:t>def</a:t>
            </a:r>
            <a:r>
              <a:rPr lang="en-US" dirty="0"/>
              <a:t> </a:t>
            </a:r>
            <a:r>
              <a:rPr lang="en-US" dirty="0">
                <a:solidFill>
                  <a:schemeClr val="accent2">
                    <a:lumMod val="75000"/>
                  </a:schemeClr>
                </a:solidFill>
              </a:rPr>
              <a:t>straight_through_estimator</a:t>
            </a:r>
            <a:r>
              <a:rPr lang="en-US" dirty="0"/>
              <a:t>(</a:t>
            </a:r>
            <a:r>
              <a:rPr lang="en-US" dirty="0">
                <a:solidFill>
                  <a:schemeClr val="accent1">
                    <a:lumMod val="75000"/>
                  </a:schemeClr>
                </a:solidFill>
              </a:rPr>
              <a:t>self</a:t>
            </a:r>
            <a:r>
              <a:rPr lang="en-US" dirty="0"/>
              <a:t>):</a:t>
            </a:r>
          </a:p>
          <a:p>
            <a:r>
              <a:rPr lang="en-US" dirty="0"/>
              <a:t>        </a:t>
            </a:r>
            <a:r>
              <a:rPr lang="en-US" dirty="0">
                <a:solidFill>
                  <a:schemeClr val="accent5">
                    <a:lumMod val="75000"/>
                  </a:schemeClr>
                </a:solidFill>
              </a:rPr>
              <a:t>return</a:t>
            </a:r>
            <a:r>
              <a:rPr lang="en-US" dirty="0"/>
              <a:t> </a:t>
            </a:r>
            <a:r>
              <a:rPr lang="en-US" dirty="0">
                <a:solidFill>
                  <a:schemeClr val="tx2">
                    <a:lumMod val="50000"/>
                    <a:lumOff val="50000"/>
                  </a:schemeClr>
                </a:solidFill>
              </a:rPr>
              <a:t>y_hard</a:t>
            </a:r>
            <a:r>
              <a:rPr lang="en-US" dirty="0"/>
              <a:t> - </a:t>
            </a:r>
            <a:r>
              <a:rPr lang="en-US" dirty="0">
                <a:solidFill>
                  <a:schemeClr val="tx2">
                    <a:lumMod val="50000"/>
                    <a:lumOff val="50000"/>
                  </a:schemeClr>
                </a:solidFill>
              </a:rPr>
              <a:t>y_soft</a:t>
            </a:r>
            <a:r>
              <a:rPr lang="en-US" dirty="0"/>
              <a:t>.</a:t>
            </a:r>
            <a:r>
              <a:rPr lang="en-US" dirty="0">
                <a:solidFill>
                  <a:schemeClr val="accent6">
                    <a:lumMod val="75000"/>
                  </a:schemeClr>
                </a:solidFill>
              </a:rPr>
              <a:t>detach</a:t>
            </a:r>
            <a:r>
              <a:rPr lang="en-US" dirty="0"/>
              <a:t>() + </a:t>
            </a:r>
            <a:r>
              <a:rPr lang="en-US" dirty="0">
                <a:solidFill>
                  <a:schemeClr val="tx2">
                    <a:lumMod val="50000"/>
                    <a:lumOff val="50000"/>
                  </a:schemeClr>
                </a:solidFill>
              </a:rPr>
              <a:t>y_soft</a:t>
            </a:r>
          </a:p>
        </p:txBody>
      </p:sp>
    </p:spTree>
    <p:extLst>
      <p:ext uri="{BB962C8B-B14F-4D97-AF65-F5344CB8AC3E}">
        <p14:creationId xmlns:p14="http://schemas.microsoft.com/office/powerpoint/2010/main" val="775167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412F6-E204-6E18-A17D-26DAF3B512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4ED7FA-7725-B6D5-D4AD-B8CFD652E8C1}"/>
              </a:ext>
            </a:extLst>
          </p:cNvPr>
          <p:cNvSpPr>
            <a:spLocks noGrp="1"/>
          </p:cNvSpPr>
          <p:nvPr>
            <p:ph type="title"/>
          </p:nvPr>
        </p:nvSpPr>
        <p:spPr/>
        <p:txBody>
          <a:bodyPr/>
          <a:lstStyle/>
          <a:p>
            <a:r>
              <a:rPr lang="en-US" dirty="0"/>
              <a:t>VQ-Wav2Vec</a:t>
            </a:r>
          </a:p>
        </p:txBody>
      </p:sp>
      <p:sp>
        <p:nvSpPr>
          <p:cNvPr id="4" name="Rectangle 3">
            <a:extLst>
              <a:ext uri="{FF2B5EF4-FFF2-40B4-BE49-F238E27FC236}">
                <a16:creationId xmlns:a16="http://schemas.microsoft.com/office/drawing/2014/main" id="{C161A462-BB42-BAF9-E32C-A904AFF6E0D2}"/>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6" name="TextBox 5">
            <a:extLst>
              <a:ext uri="{FF2B5EF4-FFF2-40B4-BE49-F238E27FC236}">
                <a16:creationId xmlns:a16="http://schemas.microsoft.com/office/drawing/2014/main" id="{F100BA84-1473-8F43-6DB5-CB817CC99137}"/>
              </a:ext>
            </a:extLst>
          </p:cNvPr>
          <p:cNvSpPr txBox="1"/>
          <p:nvPr/>
        </p:nvSpPr>
        <p:spPr>
          <a:xfrm>
            <a:off x="1228912" y="1751241"/>
            <a:ext cx="9501398" cy="369332"/>
          </a:xfrm>
          <a:prstGeom prst="rect">
            <a:avLst/>
          </a:prstGeom>
          <a:noFill/>
        </p:spPr>
        <p:txBody>
          <a:bodyPr wrap="square" rtlCol="0">
            <a:spAutoFit/>
          </a:bodyPr>
          <a:lstStyle/>
          <a:p>
            <a:r>
              <a:rPr lang="en-US" dirty="0"/>
              <a:t>But wait, didn’t we show that the quantization (i.e., the argmax operation) is non-differentiable.</a:t>
            </a:r>
          </a:p>
        </p:txBody>
      </p:sp>
      <p:sp>
        <p:nvSpPr>
          <p:cNvPr id="3" name="TextBox 2">
            <a:extLst>
              <a:ext uri="{FF2B5EF4-FFF2-40B4-BE49-F238E27FC236}">
                <a16:creationId xmlns:a16="http://schemas.microsoft.com/office/drawing/2014/main" id="{B16D0E04-93C7-C6FE-A27A-5E9D67FE825F}"/>
              </a:ext>
            </a:extLst>
          </p:cNvPr>
          <p:cNvSpPr txBox="1"/>
          <p:nvPr/>
        </p:nvSpPr>
        <p:spPr>
          <a:xfrm>
            <a:off x="1228911" y="2285605"/>
            <a:ext cx="9232319" cy="369332"/>
          </a:xfrm>
          <a:prstGeom prst="rect">
            <a:avLst/>
          </a:prstGeom>
          <a:noFill/>
        </p:spPr>
        <p:txBody>
          <a:bodyPr wrap="square" rtlCol="0">
            <a:spAutoFit/>
          </a:bodyPr>
          <a:lstStyle/>
          <a:p>
            <a:r>
              <a:rPr lang="en-US" dirty="0"/>
              <a:t>The solution to this problem is a </a:t>
            </a:r>
            <a:r>
              <a:rPr lang="en-US" b="1" dirty="0"/>
              <a:t>straight through estimator</a:t>
            </a:r>
            <a:r>
              <a:rPr lang="en-US" dirty="0"/>
              <a:t>.</a:t>
            </a:r>
          </a:p>
        </p:txBody>
      </p:sp>
      <p:sp>
        <p:nvSpPr>
          <p:cNvPr id="7" name="TextBox 6">
            <a:extLst>
              <a:ext uri="{FF2B5EF4-FFF2-40B4-BE49-F238E27FC236}">
                <a16:creationId xmlns:a16="http://schemas.microsoft.com/office/drawing/2014/main" id="{06795EF3-9A34-C50C-FFE8-619455666851}"/>
              </a:ext>
            </a:extLst>
          </p:cNvPr>
          <p:cNvSpPr txBox="1"/>
          <p:nvPr/>
        </p:nvSpPr>
        <p:spPr>
          <a:xfrm>
            <a:off x="1228911" y="2819969"/>
            <a:ext cx="9232319" cy="646331"/>
          </a:xfrm>
          <a:prstGeom prst="rect">
            <a:avLst/>
          </a:prstGeom>
          <a:noFill/>
        </p:spPr>
        <p:txBody>
          <a:bodyPr wrap="square" rtlCol="0">
            <a:spAutoFit/>
          </a:bodyPr>
          <a:lstStyle/>
          <a:p>
            <a:r>
              <a:rPr lang="en-US" dirty="0">
                <a:solidFill>
                  <a:schemeClr val="accent5">
                    <a:lumMod val="75000"/>
                  </a:schemeClr>
                </a:solidFill>
              </a:rPr>
              <a:t>def</a:t>
            </a:r>
            <a:r>
              <a:rPr lang="en-US" dirty="0"/>
              <a:t> </a:t>
            </a:r>
            <a:r>
              <a:rPr lang="en-US" dirty="0">
                <a:solidFill>
                  <a:schemeClr val="accent2">
                    <a:lumMod val="75000"/>
                  </a:schemeClr>
                </a:solidFill>
              </a:rPr>
              <a:t>straight_through_estimator</a:t>
            </a:r>
            <a:r>
              <a:rPr lang="en-US" dirty="0"/>
              <a:t>(</a:t>
            </a:r>
            <a:r>
              <a:rPr lang="en-US" dirty="0">
                <a:solidFill>
                  <a:schemeClr val="accent1">
                    <a:lumMod val="75000"/>
                  </a:schemeClr>
                </a:solidFill>
              </a:rPr>
              <a:t>self</a:t>
            </a:r>
            <a:r>
              <a:rPr lang="en-US" dirty="0"/>
              <a:t>):</a:t>
            </a:r>
          </a:p>
          <a:p>
            <a:r>
              <a:rPr lang="en-US" dirty="0"/>
              <a:t>        </a:t>
            </a:r>
            <a:r>
              <a:rPr lang="en-US" dirty="0">
                <a:solidFill>
                  <a:schemeClr val="accent5">
                    <a:lumMod val="75000"/>
                  </a:schemeClr>
                </a:solidFill>
              </a:rPr>
              <a:t>return</a:t>
            </a:r>
            <a:r>
              <a:rPr lang="en-US" dirty="0"/>
              <a:t> </a:t>
            </a:r>
            <a:r>
              <a:rPr lang="en-US" dirty="0">
                <a:solidFill>
                  <a:schemeClr val="tx2">
                    <a:lumMod val="50000"/>
                    <a:lumOff val="50000"/>
                  </a:schemeClr>
                </a:solidFill>
              </a:rPr>
              <a:t>y_hard</a:t>
            </a:r>
            <a:r>
              <a:rPr lang="en-US" dirty="0"/>
              <a:t> - </a:t>
            </a:r>
            <a:r>
              <a:rPr lang="en-US" dirty="0">
                <a:solidFill>
                  <a:schemeClr val="tx2">
                    <a:lumMod val="50000"/>
                    <a:lumOff val="50000"/>
                  </a:schemeClr>
                </a:solidFill>
              </a:rPr>
              <a:t>y_soft</a:t>
            </a:r>
            <a:r>
              <a:rPr lang="en-US" dirty="0"/>
              <a:t>.</a:t>
            </a:r>
            <a:r>
              <a:rPr lang="en-US" dirty="0">
                <a:solidFill>
                  <a:schemeClr val="accent6">
                    <a:lumMod val="75000"/>
                  </a:schemeClr>
                </a:solidFill>
              </a:rPr>
              <a:t>detach</a:t>
            </a:r>
            <a:r>
              <a:rPr lang="en-US" dirty="0"/>
              <a:t>() + </a:t>
            </a:r>
            <a:r>
              <a:rPr lang="en-US" dirty="0">
                <a:solidFill>
                  <a:schemeClr val="tx2">
                    <a:lumMod val="50000"/>
                    <a:lumOff val="50000"/>
                  </a:schemeClr>
                </a:solidFill>
              </a:rPr>
              <a:t>y_soft</a:t>
            </a:r>
          </a:p>
        </p:txBody>
      </p:sp>
      <p:sp>
        <p:nvSpPr>
          <p:cNvPr id="5" name="TextBox 4">
            <a:extLst>
              <a:ext uri="{FF2B5EF4-FFF2-40B4-BE49-F238E27FC236}">
                <a16:creationId xmlns:a16="http://schemas.microsoft.com/office/drawing/2014/main" id="{F26559B6-CD0B-28BC-1266-A6B38C596121}"/>
              </a:ext>
            </a:extLst>
          </p:cNvPr>
          <p:cNvSpPr txBox="1"/>
          <p:nvPr/>
        </p:nvSpPr>
        <p:spPr>
          <a:xfrm>
            <a:off x="1228910" y="3631332"/>
            <a:ext cx="9232319" cy="646331"/>
          </a:xfrm>
          <a:prstGeom prst="rect">
            <a:avLst/>
          </a:prstGeom>
          <a:noFill/>
        </p:spPr>
        <p:txBody>
          <a:bodyPr wrap="square" rtlCol="0">
            <a:spAutoFit/>
          </a:bodyPr>
          <a:lstStyle/>
          <a:p>
            <a:r>
              <a:rPr lang="en-US" dirty="0"/>
              <a:t>During the </a:t>
            </a:r>
            <a:r>
              <a:rPr lang="en-US" b="1" dirty="0"/>
              <a:t>forward pass</a:t>
            </a:r>
            <a:r>
              <a:rPr lang="en-US" dirty="0"/>
              <a:t>, both the second and third terms cancel, so the argmax is computed correctly.</a:t>
            </a:r>
          </a:p>
        </p:txBody>
      </p:sp>
      <p:sp>
        <p:nvSpPr>
          <p:cNvPr id="8" name="Multiply 7">
            <a:extLst>
              <a:ext uri="{FF2B5EF4-FFF2-40B4-BE49-F238E27FC236}">
                <a16:creationId xmlns:a16="http://schemas.microsoft.com/office/drawing/2014/main" id="{2AB4DE0A-5B30-106C-8771-8EFE887E9348}"/>
              </a:ext>
            </a:extLst>
          </p:cNvPr>
          <p:cNvSpPr/>
          <p:nvPr/>
        </p:nvSpPr>
        <p:spPr>
          <a:xfrm>
            <a:off x="2426183" y="3096968"/>
            <a:ext cx="3553428" cy="422158"/>
          </a:xfrm>
          <a:prstGeom prst="mathMultiply">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5465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55D10-DA22-D137-D73A-1F242E444C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CFAD8F-A968-A105-F3F7-639613081A21}"/>
              </a:ext>
            </a:extLst>
          </p:cNvPr>
          <p:cNvSpPr>
            <a:spLocks noGrp="1"/>
          </p:cNvSpPr>
          <p:nvPr>
            <p:ph type="title"/>
          </p:nvPr>
        </p:nvSpPr>
        <p:spPr/>
        <p:txBody>
          <a:bodyPr/>
          <a:lstStyle/>
          <a:p>
            <a:r>
              <a:rPr lang="en-US" dirty="0"/>
              <a:t>VQ-Wav2Vec</a:t>
            </a:r>
          </a:p>
        </p:txBody>
      </p:sp>
      <p:sp>
        <p:nvSpPr>
          <p:cNvPr id="4" name="Rectangle 3">
            <a:extLst>
              <a:ext uri="{FF2B5EF4-FFF2-40B4-BE49-F238E27FC236}">
                <a16:creationId xmlns:a16="http://schemas.microsoft.com/office/drawing/2014/main" id="{DEEBEA12-D2A9-A3F0-FA27-740AA4F6B38B}"/>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6" name="TextBox 5">
            <a:extLst>
              <a:ext uri="{FF2B5EF4-FFF2-40B4-BE49-F238E27FC236}">
                <a16:creationId xmlns:a16="http://schemas.microsoft.com/office/drawing/2014/main" id="{789966AE-0A29-410C-996D-458C0ED6EAAD}"/>
              </a:ext>
            </a:extLst>
          </p:cNvPr>
          <p:cNvSpPr txBox="1"/>
          <p:nvPr/>
        </p:nvSpPr>
        <p:spPr>
          <a:xfrm>
            <a:off x="1228912" y="1751241"/>
            <a:ext cx="9501398" cy="369332"/>
          </a:xfrm>
          <a:prstGeom prst="rect">
            <a:avLst/>
          </a:prstGeom>
          <a:noFill/>
        </p:spPr>
        <p:txBody>
          <a:bodyPr wrap="square" rtlCol="0">
            <a:spAutoFit/>
          </a:bodyPr>
          <a:lstStyle/>
          <a:p>
            <a:r>
              <a:rPr lang="en-US" dirty="0"/>
              <a:t>But wait, didn’t we show that the quantization (i.e., the argmax operation) is non-differentiable.</a:t>
            </a:r>
          </a:p>
        </p:txBody>
      </p:sp>
      <p:sp>
        <p:nvSpPr>
          <p:cNvPr id="3" name="TextBox 2">
            <a:extLst>
              <a:ext uri="{FF2B5EF4-FFF2-40B4-BE49-F238E27FC236}">
                <a16:creationId xmlns:a16="http://schemas.microsoft.com/office/drawing/2014/main" id="{5A63934F-E77F-22BD-45C4-C7621D9CE6F1}"/>
              </a:ext>
            </a:extLst>
          </p:cNvPr>
          <p:cNvSpPr txBox="1"/>
          <p:nvPr/>
        </p:nvSpPr>
        <p:spPr>
          <a:xfrm>
            <a:off x="1228911" y="2285605"/>
            <a:ext cx="9232319" cy="369332"/>
          </a:xfrm>
          <a:prstGeom prst="rect">
            <a:avLst/>
          </a:prstGeom>
          <a:noFill/>
        </p:spPr>
        <p:txBody>
          <a:bodyPr wrap="square" rtlCol="0">
            <a:spAutoFit/>
          </a:bodyPr>
          <a:lstStyle/>
          <a:p>
            <a:r>
              <a:rPr lang="en-US" dirty="0"/>
              <a:t>The solution to this problem is a </a:t>
            </a:r>
            <a:r>
              <a:rPr lang="en-US" b="1" dirty="0"/>
              <a:t>straight through estimator</a:t>
            </a:r>
            <a:r>
              <a:rPr lang="en-US" dirty="0"/>
              <a:t>.</a:t>
            </a:r>
          </a:p>
        </p:txBody>
      </p:sp>
      <p:sp>
        <p:nvSpPr>
          <p:cNvPr id="7" name="TextBox 6">
            <a:extLst>
              <a:ext uri="{FF2B5EF4-FFF2-40B4-BE49-F238E27FC236}">
                <a16:creationId xmlns:a16="http://schemas.microsoft.com/office/drawing/2014/main" id="{6B608DB7-B0F8-B255-7FCC-64B3F2B89160}"/>
              </a:ext>
            </a:extLst>
          </p:cNvPr>
          <p:cNvSpPr txBox="1"/>
          <p:nvPr/>
        </p:nvSpPr>
        <p:spPr>
          <a:xfrm>
            <a:off x="1228911" y="2819969"/>
            <a:ext cx="9232319" cy="646331"/>
          </a:xfrm>
          <a:prstGeom prst="rect">
            <a:avLst/>
          </a:prstGeom>
          <a:noFill/>
        </p:spPr>
        <p:txBody>
          <a:bodyPr wrap="square" rtlCol="0">
            <a:spAutoFit/>
          </a:bodyPr>
          <a:lstStyle/>
          <a:p>
            <a:r>
              <a:rPr lang="en-US" dirty="0">
                <a:solidFill>
                  <a:schemeClr val="accent5">
                    <a:lumMod val="75000"/>
                  </a:schemeClr>
                </a:solidFill>
              </a:rPr>
              <a:t>def</a:t>
            </a:r>
            <a:r>
              <a:rPr lang="en-US" dirty="0"/>
              <a:t> </a:t>
            </a:r>
            <a:r>
              <a:rPr lang="en-US" dirty="0">
                <a:solidFill>
                  <a:schemeClr val="accent2">
                    <a:lumMod val="75000"/>
                  </a:schemeClr>
                </a:solidFill>
              </a:rPr>
              <a:t>straight_through_estimator</a:t>
            </a:r>
            <a:r>
              <a:rPr lang="en-US" dirty="0"/>
              <a:t>(</a:t>
            </a:r>
            <a:r>
              <a:rPr lang="en-US" dirty="0">
                <a:solidFill>
                  <a:schemeClr val="accent1">
                    <a:lumMod val="75000"/>
                  </a:schemeClr>
                </a:solidFill>
              </a:rPr>
              <a:t>self</a:t>
            </a:r>
            <a:r>
              <a:rPr lang="en-US" dirty="0"/>
              <a:t>):</a:t>
            </a:r>
          </a:p>
          <a:p>
            <a:r>
              <a:rPr lang="en-US" dirty="0"/>
              <a:t>        </a:t>
            </a:r>
            <a:r>
              <a:rPr lang="en-US" dirty="0">
                <a:solidFill>
                  <a:schemeClr val="accent5">
                    <a:lumMod val="75000"/>
                  </a:schemeClr>
                </a:solidFill>
              </a:rPr>
              <a:t>return</a:t>
            </a:r>
            <a:r>
              <a:rPr lang="en-US" dirty="0"/>
              <a:t> </a:t>
            </a:r>
            <a:r>
              <a:rPr lang="en-US" dirty="0">
                <a:solidFill>
                  <a:schemeClr val="tx2">
                    <a:lumMod val="50000"/>
                    <a:lumOff val="50000"/>
                  </a:schemeClr>
                </a:solidFill>
              </a:rPr>
              <a:t>y_hard</a:t>
            </a:r>
            <a:r>
              <a:rPr lang="en-US" dirty="0"/>
              <a:t> - </a:t>
            </a:r>
            <a:r>
              <a:rPr lang="en-US" dirty="0">
                <a:solidFill>
                  <a:schemeClr val="tx2">
                    <a:lumMod val="50000"/>
                    <a:lumOff val="50000"/>
                  </a:schemeClr>
                </a:solidFill>
              </a:rPr>
              <a:t>y_soft</a:t>
            </a:r>
            <a:r>
              <a:rPr lang="en-US" dirty="0"/>
              <a:t>.</a:t>
            </a:r>
            <a:r>
              <a:rPr lang="en-US" dirty="0">
                <a:solidFill>
                  <a:schemeClr val="accent6">
                    <a:lumMod val="75000"/>
                  </a:schemeClr>
                </a:solidFill>
              </a:rPr>
              <a:t>detach</a:t>
            </a:r>
            <a:r>
              <a:rPr lang="en-US" dirty="0"/>
              <a:t>() + </a:t>
            </a:r>
            <a:r>
              <a:rPr lang="en-US" dirty="0">
                <a:solidFill>
                  <a:schemeClr val="tx2">
                    <a:lumMod val="50000"/>
                    <a:lumOff val="50000"/>
                  </a:schemeClr>
                </a:solidFill>
              </a:rPr>
              <a:t>y_soft</a:t>
            </a:r>
          </a:p>
        </p:txBody>
      </p:sp>
      <p:sp>
        <p:nvSpPr>
          <p:cNvPr id="5" name="TextBox 4">
            <a:extLst>
              <a:ext uri="{FF2B5EF4-FFF2-40B4-BE49-F238E27FC236}">
                <a16:creationId xmlns:a16="http://schemas.microsoft.com/office/drawing/2014/main" id="{21C91AD3-2D65-B51A-9C60-995473BFC2DE}"/>
              </a:ext>
            </a:extLst>
          </p:cNvPr>
          <p:cNvSpPr txBox="1"/>
          <p:nvPr/>
        </p:nvSpPr>
        <p:spPr>
          <a:xfrm>
            <a:off x="1228910" y="3631332"/>
            <a:ext cx="9232319" cy="923330"/>
          </a:xfrm>
          <a:prstGeom prst="rect">
            <a:avLst/>
          </a:prstGeom>
          <a:noFill/>
        </p:spPr>
        <p:txBody>
          <a:bodyPr wrap="square" rtlCol="0">
            <a:spAutoFit/>
          </a:bodyPr>
          <a:lstStyle/>
          <a:p>
            <a:r>
              <a:rPr lang="en-US" dirty="0"/>
              <a:t>During the </a:t>
            </a:r>
            <a:r>
              <a:rPr lang="en-US" b="1" dirty="0"/>
              <a:t>backward pass</a:t>
            </a:r>
            <a:r>
              <a:rPr lang="en-US" dirty="0"/>
              <a:t>, both the first and second terms have gradients that are zero everywhere, but the third term has well defined gradients which correspond to the Gumbel-Softmax distribution of the encoded vectors.</a:t>
            </a:r>
          </a:p>
        </p:txBody>
      </p:sp>
      <p:sp>
        <p:nvSpPr>
          <p:cNvPr id="8" name="Multiply 7">
            <a:extLst>
              <a:ext uri="{FF2B5EF4-FFF2-40B4-BE49-F238E27FC236}">
                <a16:creationId xmlns:a16="http://schemas.microsoft.com/office/drawing/2014/main" id="{DD553959-CC24-7C12-A0B5-A7A586E23D78}"/>
              </a:ext>
            </a:extLst>
          </p:cNvPr>
          <p:cNvSpPr/>
          <p:nvPr/>
        </p:nvSpPr>
        <p:spPr>
          <a:xfrm>
            <a:off x="1730770" y="3096968"/>
            <a:ext cx="3553428" cy="422158"/>
          </a:xfrm>
          <a:prstGeom prst="mathMultiply">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E374987-CCC5-F1EC-A462-878AA3CBC829}"/>
              </a:ext>
            </a:extLst>
          </p:cNvPr>
          <p:cNvSpPr txBox="1"/>
          <p:nvPr/>
        </p:nvSpPr>
        <p:spPr>
          <a:xfrm>
            <a:off x="1228910" y="4666868"/>
            <a:ext cx="9232319" cy="646331"/>
          </a:xfrm>
          <a:prstGeom prst="rect">
            <a:avLst/>
          </a:prstGeom>
          <a:noFill/>
        </p:spPr>
        <p:txBody>
          <a:bodyPr wrap="square" rtlCol="0">
            <a:spAutoFit/>
          </a:bodyPr>
          <a:lstStyle/>
          <a:p>
            <a:r>
              <a:rPr lang="en-US" dirty="0"/>
              <a:t>Although the gradient signal can be a little noisy, given that the gradient is w.r.t the one-hot vector and not the dense representation, overtime it is fairly stable.</a:t>
            </a:r>
          </a:p>
        </p:txBody>
      </p:sp>
    </p:spTree>
    <p:extLst>
      <p:ext uri="{BB962C8B-B14F-4D97-AF65-F5344CB8AC3E}">
        <p14:creationId xmlns:p14="http://schemas.microsoft.com/office/powerpoint/2010/main" val="2536971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DC889-637F-62B8-2EDB-E5423BF248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625F7-14BF-2AFD-2403-FBA474C449E7}"/>
              </a:ext>
            </a:extLst>
          </p:cNvPr>
          <p:cNvSpPr>
            <a:spLocks noGrp="1"/>
          </p:cNvSpPr>
          <p:nvPr>
            <p:ph type="title"/>
          </p:nvPr>
        </p:nvSpPr>
        <p:spPr/>
        <p:txBody>
          <a:bodyPr/>
          <a:lstStyle/>
          <a:p>
            <a:r>
              <a:rPr lang="en-US" dirty="0"/>
              <a:t>VQ-Wav2Vec</a:t>
            </a:r>
          </a:p>
        </p:txBody>
      </p:sp>
      <p:sp>
        <p:nvSpPr>
          <p:cNvPr id="4" name="Rectangle 3">
            <a:extLst>
              <a:ext uri="{FF2B5EF4-FFF2-40B4-BE49-F238E27FC236}">
                <a16:creationId xmlns:a16="http://schemas.microsoft.com/office/drawing/2014/main" id="{4093D2EC-0559-6280-647F-F8BB0E39B200}"/>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6" name="TextBox 5">
            <a:extLst>
              <a:ext uri="{FF2B5EF4-FFF2-40B4-BE49-F238E27FC236}">
                <a16:creationId xmlns:a16="http://schemas.microsoft.com/office/drawing/2014/main" id="{7BE3FED1-3850-2866-C723-7F536D63FCA0}"/>
              </a:ext>
            </a:extLst>
          </p:cNvPr>
          <p:cNvSpPr txBox="1"/>
          <p:nvPr/>
        </p:nvSpPr>
        <p:spPr>
          <a:xfrm>
            <a:off x="1228912" y="1751241"/>
            <a:ext cx="9232319" cy="1477328"/>
          </a:xfrm>
          <a:prstGeom prst="rect">
            <a:avLst/>
          </a:prstGeom>
          <a:noFill/>
        </p:spPr>
        <p:txBody>
          <a:bodyPr wrap="square" rtlCol="0">
            <a:spAutoFit/>
          </a:bodyPr>
          <a:lstStyle/>
          <a:p>
            <a:r>
              <a:rPr lang="en-US" dirty="0"/>
              <a:t>We now know, (1) how the Gumbel-Softmax method approximates categorical distributions and (2) how straight through estimators can enable quantization in gradient descent optimization.</a:t>
            </a:r>
          </a:p>
          <a:p>
            <a:endParaRPr lang="en-US" dirty="0"/>
          </a:p>
          <a:p>
            <a:r>
              <a:rPr lang="en-US" dirty="0"/>
              <a:t>The rest of </a:t>
            </a:r>
            <a:r>
              <a:rPr lang="en-US" b="1" dirty="0"/>
              <a:t>VQ-Wav2Vec</a:t>
            </a:r>
            <a:r>
              <a:rPr lang="en-US" dirty="0"/>
              <a:t> remains the exact same as </a:t>
            </a:r>
            <a:r>
              <a:rPr lang="en-US" b="1" dirty="0"/>
              <a:t>Wav2Vec</a:t>
            </a:r>
            <a:r>
              <a:rPr lang="en-US" dirty="0"/>
              <a:t>.</a:t>
            </a:r>
          </a:p>
        </p:txBody>
      </p:sp>
    </p:spTree>
    <p:extLst>
      <p:ext uri="{BB962C8B-B14F-4D97-AF65-F5344CB8AC3E}">
        <p14:creationId xmlns:p14="http://schemas.microsoft.com/office/powerpoint/2010/main" val="15366686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8CBEC-076F-5906-DF6F-CEC97392BB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1A7B9C-835D-0870-4FEF-46C672BF3F59}"/>
              </a:ext>
            </a:extLst>
          </p:cNvPr>
          <p:cNvSpPr>
            <a:spLocks noGrp="1"/>
          </p:cNvSpPr>
          <p:nvPr>
            <p:ph type="title"/>
          </p:nvPr>
        </p:nvSpPr>
        <p:spPr/>
        <p:txBody>
          <a:bodyPr/>
          <a:lstStyle/>
          <a:p>
            <a:r>
              <a:rPr lang="en-US" dirty="0"/>
              <a:t>Wav2Vec 2.0</a:t>
            </a:r>
          </a:p>
        </p:txBody>
      </p:sp>
      <p:grpSp>
        <p:nvGrpSpPr>
          <p:cNvPr id="7" name="Group 6">
            <a:extLst>
              <a:ext uri="{FF2B5EF4-FFF2-40B4-BE49-F238E27FC236}">
                <a16:creationId xmlns:a16="http://schemas.microsoft.com/office/drawing/2014/main" id="{C465F64C-601D-C131-134F-C9A5AA0D68A7}"/>
              </a:ext>
            </a:extLst>
          </p:cNvPr>
          <p:cNvGrpSpPr/>
          <p:nvPr/>
        </p:nvGrpSpPr>
        <p:grpSpPr>
          <a:xfrm rot="5400000">
            <a:off x="1262085" y="-693895"/>
            <a:ext cx="199244" cy="2118040"/>
            <a:chOff x="5996378" y="2369980"/>
            <a:chExt cx="199244" cy="2118040"/>
          </a:xfrm>
        </p:grpSpPr>
        <p:sp>
          <p:nvSpPr>
            <p:cNvPr id="5" name="Rectangle 4">
              <a:extLst>
                <a:ext uri="{FF2B5EF4-FFF2-40B4-BE49-F238E27FC236}">
                  <a16:creationId xmlns:a16="http://schemas.microsoft.com/office/drawing/2014/main" id="{51902EEE-8C43-E444-8119-66A826B3AD2F}"/>
                </a:ext>
              </a:extLst>
            </p:cNvPr>
            <p:cNvSpPr/>
            <p:nvPr/>
          </p:nvSpPr>
          <p:spPr>
            <a:xfrm>
              <a:off x="6076842" y="2469602"/>
              <a:ext cx="38316" cy="2018418"/>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6" name="Oval 5">
              <a:extLst>
                <a:ext uri="{FF2B5EF4-FFF2-40B4-BE49-F238E27FC236}">
                  <a16:creationId xmlns:a16="http://schemas.microsoft.com/office/drawing/2014/main" id="{3C7A8D5C-C769-B747-1824-543AD44BD402}"/>
                </a:ext>
              </a:extLst>
            </p:cNvPr>
            <p:cNvSpPr/>
            <p:nvPr/>
          </p:nvSpPr>
          <p:spPr>
            <a:xfrm>
              <a:off x="5996378" y="2369980"/>
              <a:ext cx="199244" cy="19924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sp>
        <p:nvSpPr>
          <p:cNvPr id="3" name="Rectangle 2">
            <a:extLst>
              <a:ext uri="{FF2B5EF4-FFF2-40B4-BE49-F238E27FC236}">
                <a16:creationId xmlns:a16="http://schemas.microsoft.com/office/drawing/2014/main" id="{7ABB721D-98C2-ED79-93C8-E9CE49D0AD66}"/>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8" name="Picture 7">
            <a:extLst>
              <a:ext uri="{FF2B5EF4-FFF2-40B4-BE49-F238E27FC236}">
                <a16:creationId xmlns:a16="http://schemas.microsoft.com/office/drawing/2014/main" id="{F7776995-E9C0-3FF3-7E3F-277EF01454D8}"/>
              </a:ext>
            </a:extLst>
          </p:cNvPr>
          <p:cNvPicPr>
            <a:picLocks noChangeAspect="1"/>
          </p:cNvPicPr>
          <p:nvPr/>
        </p:nvPicPr>
        <p:blipFill>
          <a:blip r:embed="rId3"/>
          <a:srcRect r="249"/>
          <a:stretch>
            <a:fillRect/>
          </a:stretch>
        </p:blipFill>
        <p:spPr>
          <a:xfrm>
            <a:off x="2221483" y="1903920"/>
            <a:ext cx="7753046" cy="1063591"/>
          </a:xfrm>
          <a:prstGeom prst="rect">
            <a:avLst/>
          </a:prstGeom>
        </p:spPr>
      </p:pic>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4850345E-A4A6-78F2-2B09-1B10A9100733}"/>
                  </a:ext>
                </a:extLst>
              </p:cNvPr>
              <p:cNvSpPr/>
              <p:nvPr/>
            </p:nvSpPr>
            <p:spPr>
              <a:xfrm>
                <a:off x="2321105" y="3219178"/>
                <a:ext cx="1738648" cy="134262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𝑧</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𝑧</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≠1</m:t>
                          </m:r>
                        </m:sub>
                      </m:sSub>
                    </m:oMath>
                  </m:oMathPara>
                </a14:m>
                <a:endParaRPr lang="en-US" dirty="0"/>
              </a:p>
            </p:txBody>
          </p:sp>
        </mc:Choice>
        <mc:Fallback xmlns="">
          <p:sp>
            <p:nvSpPr>
              <p:cNvPr id="9" name="Rectangle 8">
                <a:extLst>
                  <a:ext uri="{FF2B5EF4-FFF2-40B4-BE49-F238E27FC236}">
                    <a16:creationId xmlns:a16="http://schemas.microsoft.com/office/drawing/2014/main" id="{4850345E-A4A6-78F2-2B09-1B10A9100733}"/>
                  </a:ext>
                </a:extLst>
              </p:cNvPr>
              <p:cNvSpPr>
                <a:spLocks noRot="1" noChangeAspect="1" noMove="1" noResize="1" noEditPoints="1" noAdjustHandles="1" noChangeArrowheads="1" noChangeShapeType="1" noTextEdit="1"/>
              </p:cNvSpPr>
              <p:nvPr/>
            </p:nvSpPr>
            <p:spPr>
              <a:xfrm>
                <a:off x="2321105" y="3219178"/>
                <a:ext cx="1738648" cy="134262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A568A6E1-789A-8CDC-C5B7-80D400AADB96}"/>
                  </a:ext>
                </a:extLst>
              </p:cNvPr>
              <p:cNvSpPr/>
              <p:nvPr/>
            </p:nvSpPr>
            <p:spPr>
              <a:xfrm>
                <a:off x="4357352" y="3220247"/>
                <a:ext cx="1738648" cy="134262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𝑧</m:t>
                      </m:r>
                      <m:sSub>
                        <m:sSubPr>
                          <m:ctrlPr>
                            <a:rPr lang="en-US" i="1">
                              <a:latin typeface="Cambria Math" panose="02040503050406030204" pitchFamily="18" charset="0"/>
                            </a:rPr>
                          </m:ctrlPr>
                        </m:sSubPr>
                        <m:e>
                          <m:r>
                            <a:rPr lang="en-US" i="1">
                              <a:latin typeface="Cambria Math" panose="02040503050406030204" pitchFamily="18" charset="0"/>
                            </a:rPr>
                            <m:t>̂</m:t>
                          </m:r>
                        </m:e>
                        <m:sub>
                          <m:r>
                            <a:rPr lang="en-US" b="0" i="1" smtClean="0">
                              <a:latin typeface="Cambria Math" panose="02040503050406030204" pitchFamily="18" charset="0"/>
                            </a:rPr>
                            <m:t>2</m:t>
                          </m:r>
                        </m:sub>
                      </m:sSub>
                      <m:r>
                        <a:rPr lang="en-US" i="1">
                          <a:latin typeface="Cambria Math" panose="02040503050406030204" pitchFamily="18" charset="0"/>
                        </a:rPr>
                        <m:t>|</m:t>
                      </m:r>
                      <m:r>
                        <a:rPr lang="en-US" i="1">
                          <a:latin typeface="Cambria Math" panose="02040503050406030204" pitchFamily="18" charset="0"/>
                        </a:rPr>
                        <m:t>𝑧</m:t>
                      </m:r>
                      <m:sSub>
                        <m:sSubPr>
                          <m:ctrlPr>
                            <a:rPr lang="en-US" i="1">
                              <a:latin typeface="Cambria Math" panose="02040503050406030204" pitchFamily="18" charset="0"/>
                            </a:rPr>
                          </m:ctrlPr>
                        </m:sSubPr>
                        <m:e>
                          <m:r>
                            <a:rPr lang="en-US" i="1">
                              <a:latin typeface="Cambria Math" panose="02040503050406030204" pitchFamily="18" charset="0"/>
                            </a:rPr>
                            <m:t>̂</m:t>
                          </m:r>
                        </m:e>
                        <m:sub>
                          <m:r>
                            <a:rPr lang="en-US" b="0" i="1" smtClean="0">
                              <a:latin typeface="Cambria Math" panose="02040503050406030204" pitchFamily="18" charset="0"/>
                            </a:rPr>
                            <m:t>∃</m:t>
                          </m:r>
                          <m:r>
                            <a:rPr lang="en-US" i="1">
                              <a:latin typeface="Cambria Math" panose="02040503050406030204" pitchFamily="18" charset="0"/>
                            </a:rPr>
                            <m:t>𝑖</m:t>
                          </m:r>
                          <m:r>
                            <a:rPr lang="en-US" i="1">
                              <a:latin typeface="Cambria Math" panose="02040503050406030204" pitchFamily="18" charset="0"/>
                            </a:rPr>
                            <m:t>≠2</m:t>
                          </m:r>
                        </m:sub>
                      </m:sSub>
                    </m:oMath>
                  </m:oMathPara>
                </a14:m>
                <a:endParaRPr lang="en-US" dirty="0"/>
              </a:p>
            </p:txBody>
          </p:sp>
        </mc:Choice>
        <mc:Fallback xmlns="">
          <p:sp>
            <p:nvSpPr>
              <p:cNvPr id="10" name="Rectangle 9">
                <a:extLst>
                  <a:ext uri="{FF2B5EF4-FFF2-40B4-BE49-F238E27FC236}">
                    <a16:creationId xmlns:a16="http://schemas.microsoft.com/office/drawing/2014/main" id="{A568A6E1-789A-8CDC-C5B7-80D400AADB96}"/>
                  </a:ext>
                </a:extLst>
              </p:cNvPr>
              <p:cNvSpPr>
                <a:spLocks noRot="1" noChangeAspect="1" noMove="1" noResize="1" noEditPoints="1" noAdjustHandles="1" noChangeArrowheads="1" noChangeShapeType="1" noTextEdit="1"/>
              </p:cNvSpPr>
              <p:nvPr/>
            </p:nvSpPr>
            <p:spPr>
              <a:xfrm>
                <a:off x="4357352" y="3220247"/>
                <a:ext cx="1738648" cy="134262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45653E3B-E5CF-7542-3AF3-DD4BD6D10EEC}"/>
                  </a:ext>
                </a:extLst>
              </p:cNvPr>
              <p:cNvSpPr/>
              <p:nvPr/>
            </p:nvSpPr>
            <p:spPr>
              <a:xfrm>
                <a:off x="8132249" y="3180743"/>
                <a:ext cx="1738648" cy="134262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𝑧</m:t>
                      </m:r>
                      <m:sSub>
                        <m:sSubPr>
                          <m:ctrlPr>
                            <a:rPr lang="en-US" i="1">
                              <a:latin typeface="Cambria Math" panose="02040503050406030204" pitchFamily="18" charset="0"/>
                            </a:rPr>
                          </m:ctrlPr>
                        </m:sSubPr>
                        <m:e>
                          <m:r>
                            <a:rPr lang="en-US" i="1">
                              <a:latin typeface="Cambria Math" panose="02040503050406030204" pitchFamily="18" charset="0"/>
                            </a:rPr>
                            <m:t>̂</m:t>
                          </m:r>
                        </m:e>
                        <m:sub>
                          <m:r>
                            <m:rPr>
                              <m:sty m:val="p"/>
                            </m:rPr>
                            <a:rPr lang="en-US" b="0" i="1" smtClean="0">
                              <a:latin typeface="Cambria Math" panose="02040503050406030204" pitchFamily="18" charset="0"/>
                            </a:rPr>
                            <m:t>N</m:t>
                          </m:r>
                        </m:sub>
                      </m:sSub>
                      <m:r>
                        <a:rPr lang="en-US" i="1">
                          <a:latin typeface="Cambria Math" panose="02040503050406030204" pitchFamily="18" charset="0"/>
                        </a:rPr>
                        <m:t>|</m:t>
                      </m:r>
                      <m:r>
                        <a:rPr lang="en-US" i="1">
                          <a:latin typeface="Cambria Math" panose="02040503050406030204" pitchFamily="18" charset="0"/>
                        </a:rPr>
                        <m:t>𝑧</m:t>
                      </m:r>
                      <m:sSub>
                        <m:sSubPr>
                          <m:ctrlPr>
                            <a:rPr lang="en-US" i="1">
                              <a:latin typeface="Cambria Math" panose="02040503050406030204" pitchFamily="18" charset="0"/>
                            </a:rPr>
                          </m:ctrlPr>
                        </m:sSubPr>
                        <m:e>
                          <m:r>
                            <a:rPr lang="en-US" i="1">
                              <a:latin typeface="Cambria Math" panose="02040503050406030204" pitchFamily="18" charset="0"/>
                            </a:rPr>
                            <m:t>̂</m:t>
                          </m:r>
                        </m:e>
                        <m:sub>
                          <m:r>
                            <a:rPr lang="en-US" b="0" i="1" smtClean="0">
                              <a:latin typeface="Cambria Math" panose="02040503050406030204" pitchFamily="18" charset="0"/>
                            </a:rPr>
                            <m:t>∃</m:t>
                          </m:r>
                          <m:r>
                            <a:rPr lang="en-US" i="1">
                              <a:latin typeface="Cambria Math" panose="02040503050406030204" pitchFamily="18" charset="0"/>
                            </a:rPr>
                            <m:t>𝑖</m:t>
                          </m:r>
                          <m:r>
                            <a:rPr lang="en-US" i="1">
                              <a:latin typeface="Cambria Math" panose="02040503050406030204" pitchFamily="18" charset="0"/>
                            </a:rPr>
                            <m:t>≠</m:t>
                          </m:r>
                          <m:r>
                            <m:rPr>
                              <m:sty m:val="p"/>
                            </m:rPr>
                            <a:rPr lang="en-US" b="0" i="1" smtClean="0">
                              <a:latin typeface="Cambria Math" panose="02040503050406030204" pitchFamily="18" charset="0"/>
                            </a:rPr>
                            <m:t>N</m:t>
                          </m:r>
                        </m:sub>
                      </m:sSub>
                    </m:oMath>
                  </m:oMathPara>
                </a14:m>
                <a:endParaRPr lang="en-US" dirty="0"/>
              </a:p>
            </p:txBody>
          </p:sp>
        </mc:Choice>
        <mc:Fallback xmlns="">
          <p:sp>
            <p:nvSpPr>
              <p:cNvPr id="11" name="Rectangle 10">
                <a:extLst>
                  <a:ext uri="{FF2B5EF4-FFF2-40B4-BE49-F238E27FC236}">
                    <a16:creationId xmlns:a16="http://schemas.microsoft.com/office/drawing/2014/main" id="{45653E3B-E5CF-7542-3AF3-DD4BD6D10EEC}"/>
                  </a:ext>
                </a:extLst>
              </p:cNvPr>
              <p:cNvSpPr>
                <a:spLocks noRot="1" noChangeAspect="1" noMove="1" noResize="1" noEditPoints="1" noAdjustHandles="1" noChangeArrowheads="1" noChangeShapeType="1" noTextEdit="1"/>
              </p:cNvSpPr>
              <p:nvPr/>
            </p:nvSpPr>
            <p:spPr>
              <a:xfrm>
                <a:off x="8132249" y="3180743"/>
                <a:ext cx="1738648" cy="1342623"/>
              </a:xfrm>
              <a:prstGeom prst="rect">
                <a:avLst/>
              </a:prstGeom>
              <a:blipFill>
                <a:blip r:embed="rId6"/>
                <a:stretch>
                  <a:fillRect/>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5305A6B1-9C2B-64CA-07F6-4C696FF83EDF}"/>
              </a:ext>
            </a:extLst>
          </p:cNvPr>
          <p:cNvSpPr txBox="1"/>
          <p:nvPr/>
        </p:nvSpPr>
        <p:spPr>
          <a:xfrm>
            <a:off x="6876719" y="3667388"/>
            <a:ext cx="474810" cy="369332"/>
          </a:xfrm>
          <a:prstGeom prst="rect">
            <a:avLst/>
          </a:prstGeom>
          <a:noFill/>
        </p:spPr>
        <p:txBody>
          <a:bodyPr wrap="none" rtlCol="0">
            <a:spAutoFit/>
          </a:bodyPr>
          <a:lstStyle/>
          <a:p>
            <a:r>
              <a:rPr lang="en-US" dirty="0"/>
              <a:t>. . .</a:t>
            </a:r>
          </a:p>
        </p:txBody>
      </p:sp>
      <p:sp>
        <p:nvSpPr>
          <p:cNvPr id="13" name="TextBox 12">
            <a:extLst>
              <a:ext uri="{FF2B5EF4-FFF2-40B4-BE49-F238E27FC236}">
                <a16:creationId xmlns:a16="http://schemas.microsoft.com/office/drawing/2014/main" id="{9C91E0E3-A56B-C1E9-6B99-582265CD719A}"/>
              </a:ext>
            </a:extLst>
          </p:cNvPr>
          <p:cNvSpPr txBox="1"/>
          <p:nvPr/>
        </p:nvSpPr>
        <p:spPr>
          <a:xfrm>
            <a:off x="1435974" y="5041557"/>
            <a:ext cx="9734946" cy="646331"/>
          </a:xfrm>
          <a:prstGeom prst="rect">
            <a:avLst/>
          </a:prstGeom>
          <a:noFill/>
        </p:spPr>
        <p:txBody>
          <a:bodyPr wrap="square" rtlCol="0">
            <a:spAutoFit/>
          </a:bodyPr>
          <a:lstStyle/>
          <a:p>
            <a:r>
              <a:rPr lang="en-US" dirty="0"/>
              <a:t>The goal of </a:t>
            </a:r>
            <a:r>
              <a:rPr lang="en-US" b="1" dirty="0"/>
              <a:t>Wav2Vec 2.0 </a:t>
            </a:r>
            <a:r>
              <a:rPr lang="en-US" dirty="0"/>
              <a:t>is the same, learning a representation. We now aim to identify the latent quantized targets from the other latents.</a:t>
            </a:r>
          </a:p>
        </p:txBody>
      </p:sp>
      <p:sp>
        <p:nvSpPr>
          <p:cNvPr id="14" name="TextBox 13">
            <a:extLst>
              <a:ext uri="{FF2B5EF4-FFF2-40B4-BE49-F238E27FC236}">
                <a16:creationId xmlns:a16="http://schemas.microsoft.com/office/drawing/2014/main" id="{7B67B83F-1AB0-3757-36FD-D628E2A6B9CC}"/>
              </a:ext>
            </a:extLst>
          </p:cNvPr>
          <p:cNvSpPr txBox="1"/>
          <p:nvPr/>
        </p:nvSpPr>
        <p:spPr>
          <a:xfrm>
            <a:off x="1435974" y="5788523"/>
            <a:ext cx="9734946" cy="646331"/>
          </a:xfrm>
          <a:prstGeom prst="rect">
            <a:avLst/>
          </a:prstGeom>
          <a:noFill/>
        </p:spPr>
        <p:txBody>
          <a:bodyPr wrap="square" rtlCol="0">
            <a:spAutoFit/>
          </a:bodyPr>
          <a:lstStyle/>
          <a:p>
            <a:r>
              <a:rPr lang="en-US" b="1" dirty="0"/>
              <a:t>Wav2Vec 2.0 </a:t>
            </a:r>
            <a:r>
              <a:rPr lang="en-US" dirty="0"/>
              <a:t>builds upon </a:t>
            </a:r>
            <a:r>
              <a:rPr lang="en-US" b="1" dirty="0"/>
              <a:t>VQ-Wav2Vec</a:t>
            </a:r>
            <a:r>
              <a:rPr lang="en-US" dirty="0"/>
              <a:t> by (1)  changing the objective, (2) changing the context network architecture, and (3) using masked prediction.</a:t>
            </a:r>
          </a:p>
        </p:txBody>
      </p:sp>
    </p:spTree>
    <p:extLst>
      <p:ext uri="{BB962C8B-B14F-4D97-AF65-F5344CB8AC3E}">
        <p14:creationId xmlns:p14="http://schemas.microsoft.com/office/powerpoint/2010/main" val="585216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690E-6B5B-A357-5B62-98697D5522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767D46-78C3-5DDD-6A59-120508D20BA6}"/>
              </a:ext>
            </a:extLst>
          </p:cNvPr>
          <p:cNvSpPr>
            <a:spLocks noGrp="1"/>
          </p:cNvSpPr>
          <p:nvPr>
            <p:ph type="title"/>
          </p:nvPr>
        </p:nvSpPr>
        <p:spPr/>
        <p:txBody>
          <a:bodyPr/>
          <a:lstStyle/>
          <a:p>
            <a:r>
              <a:rPr lang="en-US" dirty="0"/>
              <a:t>What are we going to talk about?</a:t>
            </a:r>
          </a:p>
        </p:txBody>
      </p:sp>
      <p:sp>
        <p:nvSpPr>
          <p:cNvPr id="11" name="TextBox 10">
            <a:extLst>
              <a:ext uri="{FF2B5EF4-FFF2-40B4-BE49-F238E27FC236}">
                <a16:creationId xmlns:a16="http://schemas.microsoft.com/office/drawing/2014/main" id="{F3CCF4AD-D6AA-1C12-1226-45941EB796C3}"/>
              </a:ext>
            </a:extLst>
          </p:cNvPr>
          <p:cNvSpPr txBox="1"/>
          <p:nvPr/>
        </p:nvSpPr>
        <p:spPr>
          <a:xfrm>
            <a:off x="1334760" y="2095169"/>
            <a:ext cx="8565144" cy="369332"/>
          </a:xfrm>
          <a:prstGeom prst="rect">
            <a:avLst/>
          </a:prstGeom>
          <a:noFill/>
        </p:spPr>
        <p:txBody>
          <a:bodyPr wrap="square" rtlCol="0">
            <a:spAutoFit/>
          </a:bodyPr>
          <a:lstStyle/>
          <a:p>
            <a:r>
              <a:rPr lang="en-US" dirty="0"/>
              <a:t>This is just one of those things that are good for you. </a:t>
            </a:r>
          </a:p>
        </p:txBody>
      </p:sp>
    </p:spTree>
    <p:extLst>
      <p:ext uri="{BB962C8B-B14F-4D97-AF65-F5344CB8AC3E}">
        <p14:creationId xmlns:p14="http://schemas.microsoft.com/office/powerpoint/2010/main" val="1731048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4FB4E-3642-963A-D949-D3D44FC058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A29C3D-B1EF-40E0-507D-6D8B7D55A626}"/>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F2CF0078-CD79-CC21-8A9B-6311F1FDC46E}"/>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5" name="Picture 4">
            <a:extLst>
              <a:ext uri="{FF2B5EF4-FFF2-40B4-BE49-F238E27FC236}">
                <a16:creationId xmlns:a16="http://schemas.microsoft.com/office/drawing/2014/main" id="{2315AC6F-F798-1710-832B-AE46F9707C5D}"/>
              </a:ext>
            </a:extLst>
          </p:cNvPr>
          <p:cNvPicPr>
            <a:picLocks noChangeAspect="1"/>
          </p:cNvPicPr>
          <p:nvPr/>
        </p:nvPicPr>
        <p:blipFill>
          <a:blip r:embed="rId3"/>
          <a:stretch>
            <a:fillRect/>
          </a:stretch>
        </p:blipFill>
        <p:spPr>
          <a:xfrm>
            <a:off x="1299549" y="1991146"/>
            <a:ext cx="5239095" cy="3163497"/>
          </a:xfrm>
          <a:prstGeom prst="rect">
            <a:avLst/>
          </a:prstGeom>
        </p:spPr>
      </p:pic>
      <p:sp>
        <p:nvSpPr>
          <p:cNvPr id="8" name="TextBox 7">
            <a:extLst>
              <a:ext uri="{FF2B5EF4-FFF2-40B4-BE49-F238E27FC236}">
                <a16:creationId xmlns:a16="http://schemas.microsoft.com/office/drawing/2014/main" id="{7E549828-82D8-6503-B6C9-D8E7D1CF1133}"/>
              </a:ext>
            </a:extLst>
          </p:cNvPr>
          <p:cNvSpPr txBox="1"/>
          <p:nvPr/>
        </p:nvSpPr>
        <p:spPr>
          <a:xfrm>
            <a:off x="3294630" y="1703357"/>
            <a:ext cx="1481496" cy="369332"/>
          </a:xfrm>
          <a:prstGeom prst="rect">
            <a:avLst/>
          </a:prstGeom>
          <a:noFill/>
        </p:spPr>
        <p:txBody>
          <a:bodyPr wrap="none" rtlCol="0">
            <a:spAutoFit/>
          </a:bodyPr>
          <a:lstStyle/>
          <a:p>
            <a:r>
              <a:rPr lang="en-US" i="1" dirty="0"/>
              <a:t>VQ-Wav2Vec</a:t>
            </a:r>
          </a:p>
        </p:txBody>
      </p:sp>
      <p:sp>
        <p:nvSpPr>
          <p:cNvPr id="9" name="TextBox 8">
            <a:extLst>
              <a:ext uri="{FF2B5EF4-FFF2-40B4-BE49-F238E27FC236}">
                <a16:creationId xmlns:a16="http://schemas.microsoft.com/office/drawing/2014/main" id="{2F1C9939-15EF-AA95-3E78-5103F36244E6}"/>
              </a:ext>
            </a:extLst>
          </p:cNvPr>
          <p:cNvSpPr txBox="1"/>
          <p:nvPr/>
        </p:nvSpPr>
        <p:spPr>
          <a:xfrm>
            <a:off x="8348182" y="1703357"/>
            <a:ext cx="1462260" cy="369332"/>
          </a:xfrm>
          <a:prstGeom prst="rect">
            <a:avLst/>
          </a:prstGeom>
          <a:noFill/>
          <a:ln>
            <a:noFill/>
          </a:ln>
        </p:spPr>
        <p:txBody>
          <a:bodyPr wrap="none" rtlCol="0">
            <a:spAutoFit/>
          </a:bodyPr>
          <a:lstStyle/>
          <a:p>
            <a:r>
              <a:rPr lang="en-US" i="1" dirty="0"/>
              <a:t>Wav2Vec 2.0</a:t>
            </a:r>
          </a:p>
        </p:txBody>
      </p:sp>
      <p:sp>
        <p:nvSpPr>
          <p:cNvPr id="10" name="TextBox 9">
            <a:extLst>
              <a:ext uri="{FF2B5EF4-FFF2-40B4-BE49-F238E27FC236}">
                <a16:creationId xmlns:a16="http://schemas.microsoft.com/office/drawing/2014/main" id="{76DB9FF5-22E1-C868-4479-5EE048EE6CB9}"/>
              </a:ext>
            </a:extLst>
          </p:cNvPr>
          <p:cNvSpPr txBox="1"/>
          <p:nvPr/>
        </p:nvSpPr>
        <p:spPr>
          <a:xfrm rot="16200000">
            <a:off x="101369" y="3388227"/>
            <a:ext cx="1517723" cy="369332"/>
          </a:xfrm>
          <a:prstGeom prst="rect">
            <a:avLst/>
          </a:prstGeom>
          <a:noFill/>
        </p:spPr>
        <p:txBody>
          <a:bodyPr wrap="none" rtlCol="0">
            <a:spAutoFit/>
          </a:bodyPr>
          <a:lstStyle/>
          <a:p>
            <a:r>
              <a:rPr lang="en-US" i="1" u="sng" dirty="0"/>
              <a:t>Architectures</a:t>
            </a:r>
          </a:p>
        </p:txBody>
      </p:sp>
      <p:sp>
        <p:nvSpPr>
          <p:cNvPr id="11" name="TextBox 10">
            <a:extLst>
              <a:ext uri="{FF2B5EF4-FFF2-40B4-BE49-F238E27FC236}">
                <a16:creationId xmlns:a16="http://schemas.microsoft.com/office/drawing/2014/main" id="{4108F2DB-7A09-1B8A-7422-DE1F41B6A355}"/>
              </a:ext>
            </a:extLst>
          </p:cNvPr>
          <p:cNvSpPr txBox="1"/>
          <p:nvPr/>
        </p:nvSpPr>
        <p:spPr>
          <a:xfrm rot="16200000">
            <a:off x="232740" y="5728835"/>
            <a:ext cx="1242648" cy="369332"/>
          </a:xfrm>
          <a:prstGeom prst="rect">
            <a:avLst/>
          </a:prstGeom>
          <a:noFill/>
        </p:spPr>
        <p:txBody>
          <a:bodyPr wrap="none" rtlCol="0">
            <a:spAutoFit/>
          </a:bodyPr>
          <a:lstStyle/>
          <a:p>
            <a:r>
              <a:rPr lang="en-US" i="1" u="sng" dirty="0"/>
              <a:t>Objectives</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F74B395-6513-04BB-8544-707FE02352A3}"/>
                  </a:ext>
                </a:extLst>
              </p:cNvPr>
              <p:cNvSpPr txBox="1"/>
              <p:nvPr/>
            </p:nvSpPr>
            <p:spPr>
              <a:xfrm>
                <a:off x="1299548" y="5562251"/>
                <a:ext cx="5239095" cy="70250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𝐿</m:t>
                          </m:r>
                        </m:e>
                        <m:sub>
                          <m:r>
                            <a:rPr lang="en-US" sz="1400" b="0" i="1" smtClean="0">
                              <a:latin typeface="Cambria Math" panose="02040503050406030204" pitchFamily="18" charset="0"/>
                            </a:rPr>
                            <m:t>𝑘</m:t>
                          </m:r>
                        </m:sub>
                      </m:sSub>
                      <m:r>
                        <a:rPr lang="en-US" sz="1400" b="0" i="1" smtClean="0">
                          <a:latin typeface="Cambria Math" panose="02040503050406030204" pitchFamily="18" charset="0"/>
                        </a:rPr>
                        <m:t>=−</m:t>
                      </m:r>
                      <m:nary>
                        <m:naryPr>
                          <m:chr m:val="∑"/>
                          <m:ctrlPr>
                            <a:rPr lang="en-US" sz="1400" b="0" i="1" smtClean="0">
                              <a:latin typeface="Cambria Math" panose="02040503050406030204" pitchFamily="18" charset="0"/>
                            </a:rPr>
                          </m:ctrlPr>
                        </m:naryPr>
                        <m:sub>
                          <m:r>
                            <a:rPr lang="en-US" sz="1400" b="0" i="1" smtClean="0">
                              <a:latin typeface="Cambria Math" panose="02040503050406030204" pitchFamily="18" charset="0"/>
                            </a:rPr>
                            <m:t>𝑖</m:t>
                          </m:r>
                          <m:r>
                            <a:rPr lang="en-US" sz="1400" b="0" i="1" smtClean="0">
                              <a:latin typeface="Cambria Math" panose="02040503050406030204" pitchFamily="18" charset="0"/>
                            </a:rPr>
                            <m:t>=1</m:t>
                          </m:r>
                        </m:sub>
                        <m:sup>
                          <m:r>
                            <a:rPr lang="en-US" sz="1400" b="0" i="1" smtClean="0">
                              <a:latin typeface="Cambria Math" panose="02040503050406030204" pitchFamily="18" charset="0"/>
                            </a:rPr>
                            <m:t>𝑇</m:t>
                          </m:r>
                          <m:r>
                            <a:rPr lang="en-US" sz="1400" b="0" i="1" smtClean="0">
                              <a:latin typeface="Cambria Math" panose="02040503050406030204" pitchFamily="18" charset="0"/>
                            </a:rPr>
                            <m:t>−</m:t>
                          </m:r>
                          <m:r>
                            <a:rPr lang="en-US" sz="1400" b="0" i="1" smtClean="0">
                              <a:latin typeface="Cambria Math" panose="02040503050406030204" pitchFamily="18" charset="0"/>
                            </a:rPr>
                            <m:t>𝑘</m:t>
                          </m:r>
                        </m:sup>
                        <m:e>
                          <m:r>
                            <a:rPr lang="en-US" sz="1400" b="0" i="1" smtClean="0">
                              <a:latin typeface="Cambria Math" panose="02040503050406030204" pitchFamily="18" charset="0"/>
                            </a:rPr>
                            <m:t>​</m:t>
                          </m:r>
                        </m:e>
                      </m:nary>
                      <m:func>
                        <m:funcPr>
                          <m:ctrlPr>
                            <a:rPr lang="en-US" sz="1400" b="0" i="1" smtClean="0">
                              <a:latin typeface="Cambria Math" panose="02040503050406030204" pitchFamily="18" charset="0"/>
                            </a:rPr>
                          </m:ctrlPr>
                        </m:funcPr>
                        <m:fName>
                          <m:r>
                            <m:rPr>
                              <m:sty m:val="p"/>
                            </m:rPr>
                            <a:rPr lang="en-US" sz="1400" b="0" i="0" smtClean="0">
                              <a:latin typeface="Cambria Math" panose="02040503050406030204" pitchFamily="18" charset="0"/>
                            </a:rPr>
                            <m:t>log</m:t>
                          </m:r>
                        </m:fName>
                        <m:e>
                          <m:r>
                            <a:rPr lang="en-US" sz="1400" b="0" i="1" smtClean="0">
                              <a:latin typeface="Cambria Math" panose="02040503050406030204" pitchFamily="18" charset="0"/>
                            </a:rPr>
                            <m:t>𝜎</m:t>
                          </m:r>
                          <m:d>
                            <m:dPr>
                              <m:ctrlPr>
                                <a:rPr lang="en-US" sz="1400" b="0" i="1" smtClean="0">
                                  <a:latin typeface="Cambria Math" panose="02040503050406030204" pitchFamily="18" charset="0"/>
                                </a:rPr>
                              </m:ctrlPr>
                            </m:dPr>
                            <m:e>
                              <m:sSubSup>
                                <m:sSubSupPr>
                                  <m:ctrlPr>
                                    <a:rPr lang="en-US" sz="1400" b="0" i="1" smtClean="0">
                                      <a:latin typeface="Cambria Math" panose="02040503050406030204" pitchFamily="18" charset="0"/>
                                    </a:rPr>
                                  </m:ctrlPr>
                                </m:sSubSupPr>
                                <m:e>
                                  <m:r>
                                    <a:rPr lang="en-US" sz="1400" b="0" i="1" smtClean="0">
                                      <a:latin typeface="Cambria Math" panose="02040503050406030204" pitchFamily="18" charset="0"/>
                                    </a:rPr>
                                    <m:t>𝑧</m:t>
                                  </m:r>
                                  <m:r>
                                    <a:rPr lang="en-US" sz="1400" b="0" i="1" smtClean="0">
                                      <a:latin typeface="Cambria Math" panose="02040503050406030204" pitchFamily="18" charset="0"/>
                                    </a:rPr>
                                    <m:t>̂</m:t>
                                  </m:r>
                                </m:e>
                                <m:sub>
                                  <m:r>
                                    <a:rPr lang="en-US" sz="1400" b="0" i="1" smtClean="0">
                                      <a:latin typeface="Cambria Math" panose="02040503050406030204" pitchFamily="18" charset="0"/>
                                    </a:rPr>
                                    <m:t>𝑖</m:t>
                                  </m:r>
                                  <m:r>
                                    <a:rPr lang="en-US" sz="1400" b="0" i="1" smtClean="0">
                                      <a:latin typeface="Cambria Math" panose="02040503050406030204" pitchFamily="18" charset="0"/>
                                    </a:rPr>
                                    <m:t>+</m:t>
                                  </m:r>
                                  <m:r>
                                    <a:rPr lang="en-US" sz="1400" b="0" i="1" smtClean="0">
                                      <a:latin typeface="Cambria Math" panose="02040503050406030204" pitchFamily="18" charset="0"/>
                                    </a:rPr>
                                    <m:t>𝑘</m:t>
                                  </m:r>
                                </m:sub>
                                <m:sup>
                                  <m:r>
                                    <a:rPr lang="en-US" sz="1400" b="0" i="1" smtClean="0">
                                      <a:latin typeface="Cambria Math" panose="02040503050406030204" pitchFamily="18" charset="0"/>
                                    </a:rPr>
                                    <m:t>⊤</m:t>
                                  </m:r>
                                </m:sup>
                              </m:sSubSup>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h</m:t>
                                  </m:r>
                                </m:e>
                                <m:sub>
                                  <m:r>
                                    <a:rPr lang="en-US" sz="1400" b="0" i="1" smtClean="0">
                                      <a:latin typeface="Cambria Math" panose="02040503050406030204" pitchFamily="18" charset="0"/>
                                    </a:rPr>
                                    <m:t>𝑘</m:t>
                                  </m:r>
                                </m:sub>
                              </m:sSub>
                              <m:d>
                                <m:dPr>
                                  <m:ctrlPr>
                                    <a:rPr lang="en-US" sz="1400" b="0" i="1" smtClean="0">
                                      <a:latin typeface="Cambria Math" panose="02040503050406030204" pitchFamily="18" charset="0"/>
                                    </a:rPr>
                                  </m:ctrlPr>
                                </m:dPr>
                                <m:e>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𝑐</m:t>
                                      </m:r>
                                    </m:e>
                                    <m:sub>
                                      <m:r>
                                        <a:rPr lang="en-US" sz="1400" b="0" i="1" smtClean="0">
                                          <a:latin typeface="Cambria Math" panose="02040503050406030204" pitchFamily="18" charset="0"/>
                                        </a:rPr>
                                        <m:t>𝑖</m:t>
                                      </m:r>
                                    </m:sub>
                                  </m:sSub>
                                </m:e>
                              </m:d>
                            </m:e>
                          </m:d>
                        </m:e>
                      </m:func>
                      <m:r>
                        <a:rPr lang="en-US" sz="1400" b="0" i="1" smtClean="0">
                          <a:latin typeface="Cambria Math" panose="02040503050406030204" pitchFamily="18" charset="0"/>
                        </a:rPr>
                        <m:t>+</m:t>
                      </m:r>
                      <m:r>
                        <a:rPr lang="en-US" sz="1400" b="0" i="1" smtClean="0">
                          <a:latin typeface="Cambria Math" panose="02040503050406030204" pitchFamily="18" charset="0"/>
                        </a:rPr>
                        <m:t>𝜆</m:t>
                      </m:r>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𝐸</m:t>
                          </m:r>
                        </m:e>
                        <m:sub>
                          <m:acc>
                            <m:accPr>
                              <m:chr m:val="̃"/>
                              <m:ctrlPr>
                                <a:rPr lang="en-US" sz="1400" b="0" i="1" smtClean="0">
                                  <a:latin typeface="Cambria Math" panose="02040503050406030204" pitchFamily="18" charset="0"/>
                                </a:rPr>
                              </m:ctrlPr>
                            </m:accPr>
                            <m:e>
                              <m:r>
                                <a:rPr lang="en-US" sz="1400" b="0" i="1" smtClean="0">
                                  <a:latin typeface="Cambria Math" panose="02040503050406030204" pitchFamily="18" charset="0"/>
                                </a:rPr>
                                <m:t>𝑧</m:t>
                              </m:r>
                            </m:e>
                          </m:acc>
                          <m:r>
                            <a:rPr lang="en-US" sz="1400" b="0" i="1" smtClean="0">
                              <a:latin typeface="Cambria Math" panose="02040503050406030204" pitchFamily="18" charset="0"/>
                            </a:rPr>
                            <m:t>∼</m:t>
                          </m:r>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𝑝</m:t>
                              </m:r>
                            </m:e>
                            <m:sub>
                              <m:r>
                                <a:rPr lang="en-US" sz="1400" b="0" i="1" smtClean="0">
                                  <a:latin typeface="Cambria Math" panose="02040503050406030204" pitchFamily="18" charset="0"/>
                                </a:rPr>
                                <m:t>𝑛</m:t>
                              </m:r>
                            </m:sub>
                          </m:sSub>
                        </m:sub>
                      </m:sSub>
                      <m:d>
                        <m:dPr>
                          <m:begChr m:val="["/>
                          <m:endChr m:val="]"/>
                          <m:ctrlPr>
                            <a:rPr lang="en-US" sz="1400" b="0" i="1" smtClean="0">
                              <a:latin typeface="Cambria Math" panose="02040503050406030204" pitchFamily="18" charset="0"/>
                            </a:rPr>
                          </m:ctrlPr>
                        </m:dPr>
                        <m:e>
                          <m:func>
                            <m:funcPr>
                              <m:ctrlPr>
                                <a:rPr lang="en-US" sz="1400" b="0" i="1" smtClean="0">
                                  <a:latin typeface="Cambria Math" panose="02040503050406030204" pitchFamily="18" charset="0"/>
                                </a:rPr>
                              </m:ctrlPr>
                            </m:funcPr>
                            <m:fName>
                              <m:r>
                                <m:rPr>
                                  <m:sty m:val="p"/>
                                </m:rPr>
                                <a:rPr lang="en-US" sz="1400" b="0" i="0" smtClean="0">
                                  <a:latin typeface="Cambria Math" panose="02040503050406030204" pitchFamily="18" charset="0"/>
                                </a:rPr>
                                <m:t>log</m:t>
                              </m:r>
                            </m:fName>
                            <m:e>
                              <m:r>
                                <a:rPr lang="en-US" sz="1400" b="0" i="1" smtClean="0">
                                  <a:latin typeface="Cambria Math" panose="02040503050406030204" pitchFamily="18" charset="0"/>
                                </a:rPr>
                                <m:t>𝜎</m:t>
                              </m:r>
                              <m:d>
                                <m:dPr>
                                  <m:ctrlPr>
                                    <a:rPr lang="en-US" sz="1400" b="0" i="1" smtClean="0">
                                      <a:latin typeface="Cambria Math" panose="02040503050406030204" pitchFamily="18" charset="0"/>
                                    </a:rPr>
                                  </m:ctrlPr>
                                </m:dPr>
                                <m:e>
                                  <m:r>
                                    <a:rPr lang="en-US" sz="1400" b="0" i="1" smtClean="0">
                                      <a:latin typeface="Cambria Math" panose="02040503050406030204" pitchFamily="18" charset="0"/>
                                    </a:rPr>
                                    <m:t>−</m:t>
                                  </m:r>
                                  <m:sSup>
                                    <m:sSupPr>
                                      <m:ctrlPr>
                                        <a:rPr lang="en-US" sz="1400" b="0" i="1" smtClean="0">
                                          <a:latin typeface="Cambria Math" panose="02040503050406030204" pitchFamily="18" charset="0"/>
                                        </a:rPr>
                                      </m:ctrlPr>
                                    </m:sSupPr>
                                    <m:e>
                                      <m:acc>
                                        <m:accPr>
                                          <m:chr m:val="̃"/>
                                          <m:ctrlPr>
                                            <a:rPr lang="en-US" sz="1400" b="0" i="1" smtClean="0">
                                              <a:latin typeface="Cambria Math" panose="02040503050406030204" pitchFamily="18" charset="0"/>
                                            </a:rPr>
                                          </m:ctrlPr>
                                        </m:accPr>
                                        <m:e>
                                          <m:r>
                                            <a:rPr lang="en-US" sz="1400" b="0" i="1" smtClean="0">
                                              <a:latin typeface="Cambria Math" panose="02040503050406030204" pitchFamily="18" charset="0"/>
                                            </a:rPr>
                                            <m:t>𝑧</m:t>
                                          </m:r>
                                          <m:r>
                                            <a:rPr lang="en-US" sz="1400" b="0" i="1" smtClean="0">
                                              <a:latin typeface="Cambria Math" panose="02040503050406030204" pitchFamily="18" charset="0"/>
                                            </a:rPr>
                                            <m:t>̂</m:t>
                                          </m:r>
                                        </m:e>
                                      </m:acc>
                                    </m:e>
                                    <m:sup>
                                      <m:r>
                                        <a:rPr lang="en-US" sz="1400" b="0" i="1" smtClean="0">
                                          <a:latin typeface="Cambria Math" panose="02040503050406030204" pitchFamily="18" charset="0"/>
                                        </a:rPr>
                                        <m:t>⊤</m:t>
                                      </m:r>
                                    </m:sup>
                                  </m:sSup>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h</m:t>
                                      </m:r>
                                    </m:e>
                                    <m:sub>
                                      <m:r>
                                        <a:rPr lang="en-US" sz="1400" b="0" i="1" smtClean="0">
                                          <a:latin typeface="Cambria Math" panose="02040503050406030204" pitchFamily="18" charset="0"/>
                                        </a:rPr>
                                        <m:t>𝑘</m:t>
                                      </m:r>
                                    </m:sub>
                                  </m:sSub>
                                  <m:d>
                                    <m:dPr>
                                      <m:ctrlPr>
                                        <a:rPr lang="en-US" sz="1400" b="0" i="1" smtClean="0">
                                          <a:latin typeface="Cambria Math" panose="02040503050406030204" pitchFamily="18" charset="0"/>
                                        </a:rPr>
                                      </m:ctrlPr>
                                    </m:dPr>
                                    <m:e>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𝑐</m:t>
                                          </m:r>
                                        </m:e>
                                        <m:sub>
                                          <m:r>
                                            <a:rPr lang="en-US" sz="1400" b="0" i="1" smtClean="0">
                                              <a:latin typeface="Cambria Math" panose="02040503050406030204" pitchFamily="18" charset="0"/>
                                            </a:rPr>
                                            <m:t>𝑖</m:t>
                                          </m:r>
                                        </m:sub>
                                      </m:sSub>
                                    </m:e>
                                  </m:d>
                                </m:e>
                              </m:d>
                            </m:e>
                          </m:func>
                        </m:e>
                      </m:d>
                    </m:oMath>
                  </m:oMathPara>
                </a14:m>
                <a:endParaRPr lang="en-US" sz="1400" dirty="0"/>
              </a:p>
            </p:txBody>
          </p:sp>
        </mc:Choice>
        <mc:Fallback xmlns="">
          <p:sp>
            <p:nvSpPr>
              <p:cNvPr id="13" name="TextBox 12">
                <a:extLst>
                  <a:ext uri="{FF2B5EF4-FFF2-40B4-BE49-F238E27FC236}">
                    <a16:creationId xmlns:a16="http://schemas.microsoft.com/office/drawing/2014/main" id="{3F74B395-6513-04BB-8544-707FE02352A3}"/>
                  </a:ext>
                </a:extLst>
              </p:cNvPr>
              <p:cNvSpPr txBox="1">
                <a:spLocks noRot="1" noChangeAspect="1" noMove="1" noResize="1" noEditPoints="1" noAdjustHandles="1" noChangeArrowheads="1" noChangeShapeType="1" noTextEdit="1"/>
              </p:cNvSpPr>
              <p:nvPr/>
            </p:nvSpPr>
            <p:spPr>
              <a:xfrm>
                <a:off x="1299548" y="5562251"/>
                <a:ext cx="5239095" cy="702500"/>
              </a:xfrm>
              <a:prstGeom prst="rect">
                <a:avLst/>
              </a:prstGeom>
              <a:blipFill>
                <a:blip r:embed="rId4"/>
                <a:stretch>
                  <a:fillRect t="-87719" b="-145614"/>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5E165924-8391-D21E-AE0A-7B8CCFAD0193}"/>
              </a:ext>
            </a:extLst>
          </p:cNvPr>
          <p:cNvPicPr>
            <a:picLocks noChangeAspect="1"/>
          </p:cNvPicPr>
          <p:nvPr/>
        </p:nvPicPr>
        <p:blipFill>
          <a:blip r:embed="rId5"/>
          <a:srcRect l="19973"/>
          <a:stretch>
            <a:fillRect/>
          </a:stretch>
        </p:blipFill>
        <p:spPr>
          <a:xfrm>
            <a:off x="6735438" y="2022628"/>
            <a:ext cx="4687747" cy="3207682"/>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1696028-007B-F4BA-3C9C-359BF8C1EAE8}"/>
                  </a:ext>
                </a:extLst>
              </p:cNvPr>
              <p:cNvSpPr txBox="1"/>
              <p:nvPr/>
            </p:nvSpPr>
            <p:spPr>
              <a:xfrm>
                <a:off x="6459763" y="5540835"/>
                <a:ext cx="5239095" cy="72391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sz="1400" b="0" i="1" smtClean="0">
                          <a:latin typeface="Cambria Math" panose="02040503050406030204" pitchFamily="18" charset="0"/>
                        </a:rPr>
                        <m:t>L</m:t>
                      </m:r>
                      <m:r>
                        <a:rPr lang="en-US" sz="1400" b="0" i="1" smtClean="0">
                          <a:latin typeface="Cambria Math" panose="02040503050406030204" pitchFamily="18" charset="0"/>
                        </a:rPr>
                        <m:t>=−</m:t>
                      </m:r>
                      <m:func>
                        <m:funcPr>
                          <m:ctrlPr>
                            <a:rPr lang="en-US" sz="1400" i="1">
                              <a:latin typeface="Cambria Math" panose="02040503050406030204" pitchFamily="18" charset="0"/>
                            </a:rPr>
                          </m:ctrlPr>
                        </m:funcPr>
                        <m:fName>
                          <m:r>
                            <m:rPr>
                              <m:sty m:val="p"/>
                            </m:rPr>
                            <a:rPr lang="en-US" sz="1400">
                              <a:latin typeface="Cambria Math" panose="02040503050406030204" pitchFamily="18" charset="0"/>
                            </a:rPr>
                            <m:t>log</m:t>
                          </m:r>
                        </m:fName>
                        <m:e>
                          <m:f>
                            <m:fPr>
                              <m:ctrlPr>
                                <a:rPr lang="en-US" sz="1400" i="1">
                                  <a:latin typeface="Cambria Math" panose="02040503050406030204" pitchFamily="18" charset="0"/>
                                </a:rPr>
                              </m:ctrlPr>
                            </m:fPr>
                            <m:num>
                              <m:sSup>
                                <m:sSupPr>
                                  <m:ctrlPr>
                                    <a:rPr lang="en-US" sz="1400" i="1">
                                      <a:latin typeface="Cambria Math" panose="02040503050406030204" pitchFamily="18" charset="0"/>
                                    </a:rPr>
                                  </m:ctrlPr>
                                </m:sSupPr>
                                <m:e>
                                  <m:r>
                                    <a:rPr lang="en-US" sz="1400" i="1">
                                      <a:latin typeface="Cambria Math" panose="02040503050406030204" pitchFamily="18" charset="0"/>
                                    </a:rPr>
                                    <m:t>𝑒</m:t>
                                  </m:r>
                                </m:e>
                                <m:sup>
                                  <m:r>
                                    <a:rPr lang="en-US" sz="1400" i="1">
                                      <a:latin typeface="Cambria Math" panose="02040503050406030204" pitchFamily="18" charset="0"/>
                                    </a:rPr>
                                    <m:t>𝑠</m:t>
                                  </m:r>
                                  <m:d>
                                    <m:dPr>
                                      <m:ctrlPr>
                                        <a:rPr lang="en-US" sz="1400" i="1">
                                          <a:latin typeface="Cambria Math" panose="02040503050406030204" pitchFamily="18" charset="0"/>
                                        </a:rPr>
                                      </m:ctrlPr>
                                    </m:dPr>
                                    <m:e>
                                      <m:sSub>
                                        <m:sSubPr>
                                          <m:ctrlPr>
                                            <a:rPr lang="en-US" sz="1400" i="1">
                                              <a:latin typeface="Cambria Math" panose="02040503050406030204" pitchFamily="18" charset="0"/>
                                            </a:rPr>
                                          </m:ctrlPr>
                                        </m:sSubPr>
                                        <m:e>
                                          <m:r>
                                            <a:rPr lang="en-US" sz="1400" i="1">
                                              <a:latin typeface="Cambria Math" panose="02040503050406030204" pitchFamily="18" charset="0"/>
                                            </a:rPr>
                                            <m:t>𝑐</m:t>
                                          </m:r>
                                        </m:e>
                                        <m:sub>
                                          <m:r>
                                            <a:rPr lang="en-US" sz="1400" i="1">
                                              <a:latin typeface="Cambria Math" panose="02040503050406030204" pitchFamily="18" charset="0"/>
                                            </a:rPr>
                                            <m:t>𝑡</m:t>
                                          </m:r>
                                        </m:sub>
                                      </m:sSub>
                                      <m:r>
                                        <a:rPr lang="en-US" sz="1400" i="1">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𝑞</m:t>
                                          </m:r>
                                        </m:e>
                                        <m:sub>
                                          <m:r>
                                            <a:rPr lang="en-US" sz="1400" i="1">
                                              <a:latin typeface="Cambria Math" panose="02040503050406030204" pitchFamily="18" charset="0"/>
                                            </a:rPr>
                                            <m:t>𝑡</m:t>
                                          </m:r>
                                        </m:sub>
                                      </m:sSub>
                                    </m:e>
                                  </m:d>
                                  <m:r>
                                    <m:rPr>
                                      <m:lit/>
                                    </m:rPr>
                                    <a:rPr lang="en-US" sz="1400" i="1">
                                      <a:latin typeface="Cambria Math" panose="02040503050406030204" pitchFamily="18" charset="0"/>
                                    </a:rPr>
                                    <m:t>/</m:t>
                                  </m:r>
                                  <m:r>
                                    <a:rPr lang="en-US" sz="1400" i="1">
                                      <a:latin typeface="Cambria Math" panose="02040503050406030204" pitchFamily="18" charset="0"/>
                                    </a:rPr>
                                    <m:t>𝜅</m:t>
                                  </m:r>
                                </m:sup>
                              </m:sSup>
                            </m:num>
                            <m:den>
                              <m:nary>
                                <m:naryPr>
                                  <m:chr m:val="∑"/>
                                  <m:supHide m:val="on"/>
                                  <m:ctrlPr>
                                    <a:rPr lang="en-US" sz="1400" i="1">
                                      <a:latin typeface="Cambria Math" panose="02040503050406030204" pitchFamily="18" charset="0"/>
                                    </a:rPr>
                                  </m:ctrlPr>
                                </m:naryPr>
                                <m:sub>
                                  <m:acc>
                                    <m:accPr>
                                      <m:chr m:val="̃"/>
                                      <m:ctrlPr>
                                        <a:rPr lang="en-US" sz="1400" i="1">
                                          <a:latin typeface="Cambria Math" panose="02040503050406030204" pitchFamily="18" charset="0"/>
                                        </a:rPr>
                                      </m:ctrlPr>
                                    </m:accPr>
                                    <m:e>
                                      <m:r>
                                        <a:rPr lang="en-US" sz="1400" i="1">
                                          <a:latin typeface="Cambria Math" panose="02040503050406030204" pitchFamily="18" charset="0"/>
                                        </a:rPr>
                                        <m:t>𝑞</m:t>
                                      </m:r>
                                    </m:e>
                                  </m:acc>
                                  <m:r>
                                    <a:rPr lang="en-US" sz="1400" i="1">
                                      <a:latin typeface="Cambria Math" panose="020405030504060302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𝑄</m:t>
                                      </m:r>
                                    </m:e>
                                    <m:sub>
                                      <m:r>
                                        <a:rPr lang="en-US" sz="1400" i="1">
                                          <a:latin typeface="Cambria Math" panose="02040503050406030204" pitchFamily="18" charset="0"/>
                                        </a:rPr>
                                        <m:t>𝑡</m:t>
                                      </m:r>
                                    </m:sub>
                                  </m:sSub>
                                </m:sub>
                                <m:sup/>
                                <m:e>
                                  <m:sSup>
                                    <m:sSupPr>
                                      <m:ctrlPr>
                                        <a:rPr lang="en-US" sz="1400" i="1">
                                          <a:latin typeface="Cambria Math" panose="02040503050406030204" pitchFamily="18" charset="0"/>
                                        </a:rPr>
                                      </m:ctrlPr>
                                    </m:sSupPr>
                                    <m:e>
                                      <m:r>
                                        <a:rPr lang="en-US" sz="1400" i="1">
                                          <a:latin typeface="Cambria Math" panose="02040503050406030204" pitchFamily="18" charset="0"/>
                                        </a:rPr>
                                        <m:t>𝑒</m:t>
                                      </m:r>
                                    </m:e>
                                    <m:sup>
                                      <m:r>
                                        <a:rPr lang="en-US" sz="1400" i="1">
                                          <a:latin typeface="Cambria Math" panose="02040503050406030204" pitchFamily="18" charset="0"/>
                                        </a:rPr>
                                        <m:t>𝑠</m:t>
                                      </m:r>
                                      <m:d>
                                        <m:dPr>
                                          <m:ctrlPr>
                                            <a:rPr lang="en-US" sz="1400" i="1">
                                              <a:latin typeface="Cambria Math" panose="02040503050406030204" pitchFamily="18" charset="0"/>
                                            </a:rPr>
                                          </m:ctrlPr>
                                        </m:dPr>
                                        <m:e>
                                          <m:sSub>
                                            <m:sSubPr>
                                              <m:ctrlPr>
                                                <a:rPr lang="en-US" sz="1400" i="1">
                                                  <a:latin typeface="Cambria Math" panose="02040503050406030204" pitchFamily="18" charset="0"/>
                                                </a:rPr>
                                              </m:ctrlPr>
                                            </m:sSubPr>
                                            <m:e>
                                              <m:r>
                                                <a:rPr lang="en-US" sz="1400" i="1">
                                                  <a:latin typeface="Cambria Math" panose="02040503050406030204" pitchFamily="18" charset="0"/>
                                                </a:rPr>
                                                <m:t>𝑐</m:t>
                                              </m:r>
                                            </m:e>
                                            <m:sub>
                                              <m:r>
                                                <a:rPr lang="en-US" sz="1400" i="1">
                                                  <a:latin typeface="Cambria Math" panose="02040503050406030204" pitchFamily="18" charset="0"/>
                                                </a:rPr>
                                                <m:t>𝑡</m:t>
                                              </m:r>
                                            </m:sub>
                                          </m:sSub>
                                          <m:r>
                                            <a:rPr lang="en-US" sz="1400" i="1">
                                              <a:latin typeface="Cambria Math" panose="02040503050406030204" pitchFamily="18" charset="0"/>
                                            </a:rPr>
                                            <m:t>,</m:t>
                                          </m:r>
                                          <m:acc>
                                            <m:accPr>
                                              <m:chr m:val="̃"/>
                                              <m:ctrlPr>
                                                <a:rPr lang="en-US" sz="1400" i="1">
                                                  <a:latin typeface="Cambria Math" panose="02040503050406030204" pitchFamily="18" charset="0"/>
                                                </a:rPr>
                                              </m:ctrlPr>
                                            </m:accPr>
                                            <m:e>
                                              <m:r>
                                                <a:rPr lang="en-US" sz="1400" i="1">
                                                  <a:latin typeface="Cambria Math" panose="02040503050406030204" pitchFamily="18" charset="0"/>
                                                </a:rPr>
                                                <m:t>𝑞</m:t>
                                              </m:r>
                                            </m:e>
                                          </m:acc>
                                        </m:e>
                                      </m:d>
                                      <m:r>
                                        <m:rPr>
                                          <m:lit/>
                                        </m:rPr>
                                        <a:rPr lang="en-US" sz="1400" i="1">
                                          <a:latin typeface="Cambria Math" panose="02040503050406030204" pitchFamily="18" charset="0"/>
                                        </a:rPr>
                                        <m:t>/</m:t>
                                      </m:r>
                                      <m:r>
                                        <a:rPr lang="en-US" sz="1400" i="1">
                                          <a:latin typeface="Cambria Math" panose="02040503050406030204" pitchFamily="18" charset="0"/>
                                        </a:rPr>
                                        <m:t>𝜅</m:t>
                                      </m:r>
                                    </m:sup>
                                  </m:sSup>
                                </m:e>
                              </m:nary>
                            </m:den>
                          </m:f>
                        </m:e>
                      </m:func>
                      <m:r>
                        <a:rPr lang="en-US" sz="1400" i="1">
                          <a:latin typeface="Cambria Math" panose="02040503050406030204" pitchFamily="18" charset="0"/>
                        </a:rPr>
                        <m:t>+</m:t>
                      </m:r>
                      <m:f>
                        <m:fPr>
                          <m:ctrlPr>
                            <a:rPr lang="en-US" sz="1400" i="1">
                              <a:latin typeface="Cambria Math" panose="02040503050406030204" pitchFamily="18" charset="0"/>
                            </a:rPr>
                          </m:ctrlPr>
                        </m:fPr>
                        <m:num>
                          <m:r>
                            <m:rPr>
                              <m:sty m:val="p"/>
                            </m:rPr>
                            <a:rPr lang="en-US" sz="1400" i="1">
                              <a:latin typeface="Cambria Math" panose="02040503050406030204" pitchFamily="18" charset="0"/>
                            </a:rPr>
                            <m:t>α</m:t>
                          </m:r>
                        </m:num>
                        <m:den>
                          <m:r>
                            <a:rPr lang="en-US" sz="1400" i="1">
                              <a:latin typeface="Cambria Math" panose="02040503050406030204" pitchFamily="18" charset="0"/>
                            </a:rPr>
                            <m:t>𝐺𝑉</m:t>
                          </m:r>
                        </m:den>
                      </m:f>
                      <m:nary>
                        <m:naryPr>
                          <m:chr m:val="∑"/>
                          <m:ctrlPr>
                            <a:rPr lang="en-US" sz="1400" i="1">
                              <a:latin typeface="Cambria Math" panose="02040503050406030204" pitchFamily="18" charset="0"/>
                            </a:rPr>
                          </m:ctrlPr>
                        </m:naryPr>
                        <m:sub>
                          <m:r>
                            <a:rPr lang="en-US" sz="1400" i="1">
                              <a:latin typeface="Cambria Math" panose="02040503050406030204" pitchFamily="18" charset="0"/>
                            </a:rPr>
                            <m:t>𝑔</m:t>
                          </m:r>
                          <m:r>
                            <a:rPr lang="en-US" sz="1400" i="1">
                              <a:latin typeface="Cambria Math" panose="02040503050406030204" pitchFamily="18" charset="0"/>
                            </a:rPr>
                            <m:t>=1</m:t>
                          </m:r>
                        </m:sub>
                        <m:sup>
                          <m:r>
                            <a:rPr lang="en-US" sz="1400" i="1">
                              <a:latin typeface="Cambria Math" panose="02040503050406030204" pitchFamily="18" charset="0"/>
                            </a:rPr>
                            <m:t>𝐺</m:t>
                          </m:r>
                        </m:sup>
                        <m:e>
                          <m:nary>
                            <m:naryPr>
                              <m:chr m:val="∑"/>
                              <m:ctrlPr>
                                <a:rPr lang="en-US" sz="1400" i="1">
                                  <a:latin typeface="Cambria Math" panose="02040503050406030204" pitchFamily="18" charset="0"/>
                                </a:rPr>
                              </m:ctrlPr>
                            </m:naryPr>
                            <m:sub>
                              <m:r>
                                <a:rPr lang="en-US" sz="1400" i="1">
                                  <a:latin typeface="Cambria Math" panose="02040503050406030204" pitchFamily="18" charset="0"/>
                                </a:rPr>
                                <m:t>𝑣</m:t>
                              </m:r>
                              <m:r>
                                <a:rPr lang="en-US" sz="1400" i="1">
                                  <a:latin typeface="Cambria Math" panose="02040503050406030204" pitchFamily="18" charset="0"/>
                                </a:rPr>
                                <m:t>=1</m:t>
                              </m:r>
                            </m:sub>
                            <m:sup>
                              <m:r>
                                <a:rPr lang="en-US" sz="1400" i="1">
                                  <a:latin typeface="Cambria Math" panose="02040503050406030204" pitchFamily="18" charset="0"/>
                                </a:rPr>
                                <m:t>𝑉</m:t>
                              </m:r>
                            </m:sup>
                            <m:e>
                              <m:r>
                                <a:rPr lang="en-US" sz="1400" i="1">
                                  <a:latin typeface="Cambria Math" panose="02040503050406030204" pitchFamily="18" charset="0"/>
                                </a:rPr>
                                <m:t>𝑝</m:t>
                              </m:r>
                              <m:sSub>
                                <m:sSubPr>
                                  <m:ctrlPr>
                                    <a:rPr lang="en-US" sz="1400" i="1">
                                      <a:latin typeface="Cambria Math" panose="02040503050406030204" pitchFamily="18" charset="0"/>
                                    </a:rPr>
                                  </m:ctrlPr>
                                </m:sSubPr>
                                <m:e>
                                  <m:r>
                                    <a:rPr lang="en-US" sz="1400" i="1">
                                      <a:latin typeface="Cambria Math" panose="02040503050406030204" pitchFamily="18" charset="0"/>
                                    </a:rPr>
                                    <m:t>̅</m:t>
                                  </m:r>
                                </m:e>
                                <m:sub>
                                  <m:r>
                                    <a:rPr lang="en-US" sz="1400" i="1">
                                      <a:latin typeface="Cambria Math" panose="02040503050406030204" pitchFamily="18" charset="0"/>
                                    </a:rPr>
                                    <m:t>𝑔</m:t>
                                  </m:r>
                                  <m:r>
                                    <a:rPr lang="en-US" sz="1400" i="1">
                                      <a:latin typeface="Cambria Math" panose="02040503050406030204" pitchFamily="18" charset="0"/>
                                    </a:rPr>
                                    <m:t>,</m:t>
                                  </m:r>
                                  <m:r>
                                    <a:rPr lang="en-US" sz="1400" i="1">
                                      <a:latin typeface="Cambria Math" panose="02040503050406030204" pitchFamily="18" charset="0"/>
                                    </a:rPr>
                                    <m:t>𝑣</m:t>
                                  </m:r>
                                </m:sub>
                              </m:sSub>
                              <m:func>
                                <m:funcPr>
                                  <m:ctrlPr>
                                    <a:rPr lang="en-US" sz="1400" i="1">
                                      <a:latin typeface="Cambria Math" panose="02040503050406030204" pitchFamily="18" charset="0"/>
                                    </a:rPr>
                                  </m:ctrlPr>
                                </m:funcPr>
                                <m:fName>
                                  <m:r>
                                    <a:rPr lang="en-US" sz="1400" i="1">
                                      <a:latin typeface="Cambria Math" panose="02040503050406030204" pitchFamily="18" charset="0"/>
                                    </a:rPr>
                                    <m:t>𝑙𝑜𝑔</m:t>
                                  </m:r>
                                </m:fName>
                                <m:e>
                                  <m:r>
                                    <a:rPr lang="en-US" sz="1400" i="1">
                                      <a:latin typeface="Cambria Math" panose="02040503050406030204" pitchFamily="18" charset="0"/>
                                    </a:rPr>
                                    <m:t>𝑝</m:t>
                                  </m:r>
                                  <m:sSub>
                                    <m:sSubPr>
                                      <m:ctrlPr>
                                        <a:rPr lang="en-US" sz="1400" i="1">
                                          <a:latin typeface="Cambria Math" panose="02040503050406030204" pitchFamily="18" charset="0"/>
                                        </a:rPr>
                                      </m:ctrlPr>
                                    </m:sSubPr>
                                    <m:e>
                                      <m:r>
                                        <a:rPr lang="en-US" sz="1400" i="1">
                                          <a:latin typeface="Cambria Math" panose="02040503050406030204" pitchFamily="18" charset="0"/>
                                        </a:rPr>
                                        <m:t>̅</m:t>
                                      </m:r>
                                    </m:e>
                                    <m:sub>
                                      <m:r>
                                        <a:rPr lang="en-US" sz="1400" i="1">
                                          <a:latin typeface="Cambria Math" panose="02040503050406030204" pitchFamily="18" charset="0"/>
                                        </a:rPr>
                                        <m:t>𝑔</m:t>
                                      </m:r>
                                      <m:r>
                                        <a:rPr lang="en-US" sz="1400" i="1">
                                          <a:latin typeface="Cambria Math" panose="02040503050406030204" pitchFamily="18" charset="0"/>
                                        </a:rPr>
                                        <m:t>,</m:t>
                                      </m:r>
                                      <m:r>
                                        <a:rPr lang="en-US" sz="1400" i="1">
                                          <a:latin typeface="Cambria Math" panose="02040503050406030204" pitchFamily="18" charset="0"/>
                                        </a:rPr>
                                        <m:t>𝑣</m:t>
                                      </m:r>
                                    </m:sub>
                                  </m:sSub>
                                </m:e>
                              </m:func>
                            </m:e>
                          </m:nary>
                        </m:e>
                      </m:nary>
                    </m:oMath>
                  </m:oMathPara>
                </a14:m>
                <a:endParaRPr lang="en-US" sz="1400" dirty="0"/>
              </a:p>
            </p:txBody>
          </p:sp>
        </mc:Choice>
        <mc:Fallback xmlns="">
          <p:sp>
            <p:nvSpPr>
              <p:cNvPr id="7" name="TextBox 6">
                <a:extLst>
                  <a:ext uri="{FF2B5EF4-FFF2-40B4-BE49-F238E27FC236}">
                    <a16:creationId xmlns:a16="http://schemas.microsoft.com/office/drawing/2014/main" id="{C1696028-007B-F4BA-3C9C-359BF8C1EAE8}"/>
                  </a:ext>
                </a:extLst>
              </p:cNvPr>
              <p:cNvSpPr txBox="1">
                <a:spLocks noRot="1" noChangeAspect="1" noMove="1" noResize="1" noEditPoints="1" noAdjustHandles="1" noChangeArrowheads="1" noChangeShapeType="1" noTextEdit="1"/>
              </p:cNvSpPr>
              <p:nvPr/>
            </p:nvSpPr>
            <p:spPr>
              <a:xfrm>
                <a:off x="6459763" y="5540835"/>
                <a:ext cx="5239095" cy="723916"/>
              </a:xfrm>
              <a:prstGeom prst="rect">
                <a:avLst/>
              </a:prstGeom>
              <a:blipFill>
                <a:blip r:embed="rId6"/>
                <a:stretch>
                  <a:fillRect t="-89655" b="-139655"/>
                </a:stretch>
              </a:blipFill>
            </p:spPr>
            <p:txBody>
              <a:bodyPr/>
              <a:lstStyle/>
              <a:p>
                <a:r>
                  <a:rPr lang="en-US">
                    <a:noFill/>
                  </a:rPr>
                  <a:t> </a:t>
                </a:r>
              </a:p>
            </p:txBody>
          </p:sp>
        </mc:Fallback>
      </mc:AlternateContent>
    </p:spTree>
    <p:extLst>
      <p:ext uri="{BB962C8B-B14F-4D97-AF65-F5344CB8AC3E}">
        <p14:creationId xmlns:p14="http://schemas.microsoft.com/office/powerpoint/2010/main" val="34975657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9BDDB-9C46-025E-4ACE-3FF4DF3E88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9F94AE-3DDD-E18E-7C7D-8C18DECBF1BD}"/>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5185BF08-EF9B-9C11-4416-896756304DE9}"/>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0" name="TextBox 9">
            <a:extLst>
              <a:ext uri="{FF2B5EF4-FFF2-40B4-BE49-F238E27FC236}">
                <a16:creationId xmlns:a16="http://schemas.microsoft.com/office/drawing/2014/main" id="{92EC1223-5A41-B67B-EB87-EE2A61F361C8}"/>
              </a:ext>
            </a:extLst>
          </p:cNvPr>
          <p:cNvSpPr txBox="1"/>
          <p:nvPr/>
        </p:nvSpPr>
        <p:spPr>
          <a:xfrm>
            <a:off x="1228912" y="1751241"/>
            <a:ext cx="9232319" cy="646331"/>
          </a:xfrm>
          <a:prstGeom prst="rect">
            <a:avLst/>
          </a:prstGeom>
          <a:noFill/>
        </p:spPr>
        <p:txBody>
          <a:bodyPr wrap="square" rtlCol="0">
            <a:spAutoFit/>
          </a:bodyPr>
          <a:lstStyle/>
          <a:p>
            <a:r>
              <a:rPr lang="en-US" dirty="0"/>
              <a:t>The first change is the architecture. We do not use </a:t>
            </a:r>
            <a:r>
              <a:rPr lang="en-US" b="1" dirty="0"/>
              <a:t>causal convolution </a:t>
            </a:r>
            <a:r>
              <a:rPr lang="en-US" dirty="0"/>
              <a:t>blocks in the context network anymore.</a:t>
            </a:r>
          </a:p>
        </p:txBody>
      </p:sp>
    </p:spTree>
    <p:extLst>
      <p:ext uri="{BB962C8B-B14F-4D97-AF65-F5344CB8AC3E}">
        <p14:creationId xmlns:p14="http://schemas.microsoft.com/office/powerpoint/2010/main" val="16855100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1BCF0-1E6F-955C-5D72-0FECA0F4EE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9B0001-089A-1EDB-CE95-4F778F3061CD}"/>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1B470F2C-43ED-A907-CBA1-435C92F1348F}"/>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5" name="Picture 4" descr="Foundation Models, Transformers, BERT and GPT | Niklas Heidloff">
            <a:extLst>
              <a:ext uri="{FF2B5EF4-FFF2-40B4-BE49-F238E27FC236}">
                <a16:creationId xmlns:a16="http://schemas.microsoft.com/office/drawing/2014/main" id="{8CDBCDD6-9E51-692E-6405-BEE70D837555}"/>
              </a:ext>
            </a:extLst>
          </p:cNvPr>
          <p:cNvPicPr>
            <a:picLocks noChangeAspect="1"/>
          </p:cNvPicPr>
          <p:nvPr/>
        </p:nvPicPr>
        <p:blipFill>
          <a:blip r:embed="rId3"/>
          <a:srcRect l="291" r="219"/>
          <a:stretch>
            <a:fillRect/>
          </a:stretch>
        </p:blipFill>
        <p:spPr>
          <a:xfrm>
            <a:off x="1593166" y="1547754"/>
            <a:ext cx="9012367" cy="4945121"/>
          </a:xfrm>
          <a:prstGeom prst="rect">
            <a:avLst/>
          </a:prstGeom>
        </p:spPr>
      </p:pic>
      <p:sp>
        <p:nvSpPr>
          <p:cNvPr id="6" name="TextBox 5">
            <a:extLst>
              <a:ext uri="{FF2B5EF4-FFF2-40B4-BE49-F238E27FC236}">
                <a16:creationId xmlns:a16="http://schemas.microsoft.com/office/drawing/2014/main" id="{9F6541EE-7090-EB81-E06C-4C9B6AF3F408}"/>
              </a:ext>
            </a:extLst>
          </p:cNvPr>
          <p:cNvSpPr txBox="1"/>
          <p:nvPr/>
        </p:nvSpPr>
        <p:spPr>
          <a:xfrm>
            <a:off x="1228912" y="1751241"/>
            <a:ext cx="4031429" cy="369332"/>
          </a:xfrm>
          <a:prstGeom prst="rect">
            <a:avLst/>
          </a:prstGeom>
          <a:noFill/>
        </p:spPr>
        <p:txBody>
          <a:bodyPr wrap="square" rtlCol="0">
            <a:spAutoFit/>
          </a:bodyPr>
          <a:lstStyle/>
          <a:p>
            <a:r>
              <a:rPr lang="en-US" dirty="0"/>
              <a:t>We now use a </a:t>
            </a:r>
            <a:r>
              <a:rPr lang="en-US" b="1" dirty="0"/>
              <a:t>Transformer</a:t>
            </a:r>
            <a:r>
              <a:rPr lang="en-US" dirty="0"/>
              <a:t>.</a:t>
            </a:r>
          </a:p>
        </p:txBody>
      </p:sp>
    </p:spTree>
    <p:extLst>
      <p:ext uri="{BB962C8B-B14F-4D97-AF65-F5344CB8AC3E}">
        <p14:creationId xmlns:p14="http://schemas.microsoft.com/office/powerpoint/2010/main" val="16502564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437CE-2164-6D50-DDBB-0C5E88E22F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28ACDB-9670-3A9E-62F9-50C0DAAF1E8F}"/>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4F75B6AC-0B4C-75F2-0FB0-722160C631A4}"/>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9" name="Picture 8" descr="Foundation Models, Transformers, BERT and GPT | Niklas Heidloff">
            <a:extLst>
              <a:ext uri="{FF2B5EF4-FFF2-40B4-BE49-F238E27FC236}">
                <a16:creationId xmlns:a16="http://schemas.microsoft.com/office/drawing/2014/main" id="{3839E7C6-48F3-3547-4E88-A89F1DA46963}"/>
              </a:ext>
            </a:extLst>
          </p:cNvPr>
          <p:cNvPicPr>
            <a:picLocks noChangeAspect="1"/>
          </p:cNvPicPr>
          <p:nvPr/>
        </p:nvPicPr>
        <p:blipFill>
          <a:blip r:embed="rId3"/>
          <a:srcRect l="50000" r="2169"/>
          <a:stretch>
            <a:fillRect/>
          </a:stretch>
        </p:blipFill>
        <p:spPr>
          <a:xfrm>
            <a:off x="6096000" y="1547754"/>
            <a:ext cx="4332790" cy="4945121"/>
          </a:xfrm>
          <a:prstGeom prst="rect">
            <a:avLst/>
          </a:prstGeom>
        </p:spPr>
      </p:pic>
      <p:sp>
        <p:nvSpPr>
          <p:cNvPr id="3" name="Rectangle 2">
            <a:extLst>
              <a:ext uri="{FF2B5EF4-FFF2-40B4-BE49-F238E27FC236}">
                <a16:creationId xmlns:a16="http://schemas.microsoft.com/office/drawing/2014/main" id="{743EF2FC-A63A-6D08-41C8-6F2373E935E0}"/>
              </a:ext>
            </a:extLst>
          </p:cNvPr>
          <p:cNvSpPr/>
          <p:nvPr/>
        </p:nvSpPr>
        <p:spPr>
          <a:xfrm>
            <a:off x="6016625" y="3241675"/>
            <a:ext cx="168275" cy="9556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0504EC9-8C60-822D-93CA-C639A1404F9C}"/>
              </a:ext>
            </a:extLst>
          </p:cNvPr>
          <p:cNvSpPr txBox="1"/>
          <p:nvPr/>
        </p:nvSpPr>
        <p:spPr>
          <a:xfrm>
            <a:off x="1228912" y="1751241"/>
            <a:ext cx="4006279" cy="923330"/>
          </a:xfrm>
          <a:prstGeom prst="rect">
            <a:avLst/>
          </a:prstGeom>
          <a:noFill/>
        </p:spPr>
        <p:txBody>
          <a:bodyPr wrap="square" rtlCol="0">
            <a:spAutoFit/>
          </a:bodyPr>
          <a:lstStyle/>
          <a:p>
            <a:r>
              <a:rPr lang="en-US" dirty="0"/>
              <a:t>First, throw away the decoder as this is a generative branch that we do not need/have use for.</a:t>
            </a:r>
          </a:p>
        </p:txBody>
      </p:sp>
    </p:spTree>
    <p:extLst>
      <p:ext uri="{BB962C8B-B14F-4D97-AF65-F5344CB8AC3E}">
        <p14:creationId xmlns:p14="http://schemas.microsoft.com/office/powerpoint/2010/main" val="25722736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715CD-FC41-3DEE-5301-F2F3EEE78A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1F5C5D-7D69-FCF4-DBD9-75E35972CDF1}"/>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89A2D573-5912-E29F-B2C8-EAA49DD8FE8F}"/>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9" name="Picture 8" descr="Foundation Models, Transformers, BERT and GPT | Niklas Heidloff">
            <a:extLst>
              <a:ext uri="{FF2B5EF4-FFF2-40B4-BE49-F238E27FC236}">
                <a16:creationId xmlns:a16="http://schemas.microsoft.com/office/drawing/2014/main" id="{7CCA90DE-6FD2-E516-6F09-F700F27F5757}"/>
              </a:ext>
            </a:extLst>
          </p:cNvPr>
          <p:cNvPicPr>
            <a:picLocks noChangeAspect="1"/>
          </p:cNvPicPr>
          <p:nvPr/>
        </p:nvPicPr>
        <p:blipFill>
          <a:blip r:embed="rId3"/>
          <a:srcRect l="25878" r="50000"/>
          <a:stretch>
            <a:fillRect/>
          </a:stretch>
        </p:blipFill>
        <p:spPr>
          <a:xfrm>
            <a:off x="3599148" y="1655820"/>
            <a:ext cx="2185125" cy="4945121"/>
          </a:xfrm>
          <a:prstGeom prst="rect">
            <a:avLst/>
          </a:prstGeom>
        </p:spPr>
      </p:pic>
      <p:sp>
        <p:nvSpPr>
          <p:cNvPr id="3" name="Rectangle 2">
            <a:extLst>
              <a:ext uri="{FF2B5EF4-FFF2-40B4-BE49-F238E27FC236}">
                <a16:creationId xmlns:a16="http://schemas.microsoft.com/office/drawing/2014/main" id="{3616BC32-C160-D3AA-1C7A-AD26EB57ABB6}"/>
              </a:ext>
            </a:extLst>
          </p:cNvPr>
          <p:cNvSpPr/>
          <p:nvPr/>
        </p:nvSpPr>
        <p:spPr>
          <a:xfrm>
            <a:off x="4626033" y="3129973"/>
            <a:ext cx="1379912" cy="4239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70DBFF4-A910-2CC4-887C-3F2614520DAA}"/>
              </a:ext>
            </a:extLst>
          </p:cNvPr>
          <p:cNvSpPr/>
          <p:nvPr/>
        </p:nvSpPr>
        <p:spPr>
          <a:xfrm rot="5400000">
            <a:off x="5235633" y="3556463"/>
            <a:ext cx="1379912" cy="4239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Foundation Models, Transformers, BERT and GPT | Niklas Heidloff">
            <a:extLst>
              <a:ext uri="{FF2B5EF4-FFF2-40B4-BE49-F238E27FC236}">
                <a16:creationId xmlns:a16="http://schemas.microsoft.com/office/drawing/2014/main" id="{5C67C231-8A45-1DA9-4BB9-4063468D46FA}"/>
              </a:ext>
            </a:extLst>
          </p:cNvPr>
          <p:cNvPicPr>
            <a:picLocks noChangeAspect="1"/>
          </p:cNvPicPr>
          <p:nvPr/>
        </p:nvPicPr>
        <p:blipFill>
          <a:blip r:embed="rId3"/>
          <a:srcRect l="5947" t="21544" r="75878" b="40538"/>
          <a:stretch>
            <a:fillRect/>
          </a:stretch>
        </p:blipFill>
        <p:spPr>
          <a:xfrm>
            <a:off x="1952752" y="3988356"/>
            <a:ext cx="1646396" cy="1875100"/>
          </a:xfrm>
          <a:prstGeom prst="rect">
            <a:avLst/>
          </a:prstGeom>
        </p:spPr>
      </p:pic>
      <p:sp>
        <p:nvSpPr>
          <p:cNvPr id="7" name="TextBox 6">
            <a:extLst>
              <a:ext uri="{FF2B5EF4-FFF2-40B4-BE49-F238E27FC236}">
                <a16:creationId xmlns:a16="http://schemas.microsoft.com/office/drawing/2014/main" id="{BA99EA89-11CF-FE07-EB77-75AEAC494ED1}"/>
              </a:ext>
            </a:extLst>
          </p:cNvPr>
          <p:cNvSpPr txBox="1"/>
          <p:nvPr/>
        </p:nvSpPr>
        <p:spPr>
          <a:xfrm>
            <a:off x="1228912" y="1751241"/>
            <a:ext cx="9854420" cy="369332"/>
          </a:xfrm>
          <a:prstGeom prst="rect">
            <a:avLst/>
          </a:prstGeom>
          <a:noFill/>
        </p:spPr>
        <p:txBody>
          <a:bodyPr wrap="square" rtlCol="0">
            <a:spAutoFit/>
          </a:bodyPr>
          <a:lstStyle/>
          <a:p>
            <a:r>
              <a:rPr lang="en-US" dirty="0"/>
              <a:t>Now we are left with the encoder only, which was popularized by the method </a:t>
            </a:r>
            <a:r>
              <a:rPr lang="en-US" b="1" dirty="0"/>
              <a:t>BERT</a:t>
            </a:r>
            <a:r>
              <a:rPr lang="en-US" dirty="0"/>
              <a:t>.</a:t>
            </a:r>
          </a:p>
        </p:txBody>
      </p:sp>
      <p:sp>
        <p:nvSpPr>
          <p:cNvPr id="8" name="TextBox 7">
            <a:extLst>
              <a:ext uri="{FF2B5EF4-FFF2-40B4-BE49-F238E27FC236}">
                <a16:creationId xmlns:a16="http://schemas.microsoft.com/office/drawing/2014/main" id="{7DA73899-C450-8379-3F4A-4225AA39A8A3}"/>
              </a:ext>
            </a:extLst>
          </p:cNvPr>
          <p:cNvSpPr txBox="1"/>
          <p:nvPr/>
        </p:nvSpPr>
        <p:spPr>
          <a:xfrm>
            <a:off x="1228912" y="2207963"/>
            <a:ext cx="9854420" cy="369332"/>
          </a:xfrm>
          <a:prstGeom prst="rect">
            <a:avLst/>
          </a:prstGeom>
          <a:noFill/>
        </p:spPr>
        <p:txBody>
          <a:bodyPr wrap="square" rtlCol="0">
            <a:spAutoFit/>
          </a:bodyPr>
          <a:lstStyle/>
          <a:p>
            <a:r>
              <a:rPr lang="en-US" dirty="0"/>
              <a:t>The goal of this model is to take in a sequence of tokens and produce a sequence of embeddings.</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68CB19A-2335-3DE4-084F-3B1E50B0BF41}"/>
                  </a:ext>
                </a:extLst>
              </p:cNvPr>
              <p:cNvSpPr txBox="1"/>
              <p:nvPr/>
            </p:nvSpPr>
            <p:spPr>
              <a:xfrm>
                <a:off x="1228912" y="2641437"/>
                <a:ext cx="9854420" cy="369332"/>
              </a:xfrm>
              <a:prstGeom prst="rect">
                <a:avLst/>
              </a:prstGeom>
              <a:noFill/>
            </p:spPr>
            <p:txBody>
              <a:bodyPr wrap="square" rtlCol="0">
                <a:spAutoFit/>
              </a:bodyPr>
              <a:lstStyle/>
              <a:p>
                <a:r>
                  <a:rPr lang="en-US" dirty="0"/>
                  <a:t>In this scenario, our input is the </a:t>
                </a:r>
                <a:r>
                  <a:rPr lang="en-US" b="1" dirty="0"/>
                  <a:t>continuous latent space </a:t>
                </a:r>
                <a14:m>
                  <m:oMath xmlns:m="http://schemas.openxmlformats.org/officeDocument/2006/math">
                    <m:r>
                      <a:rPr lang="en-US" b="1" i="1" smtClean="0">
                        <a:latin typeface="Cambria Math" panose="02040503050406030204" pitchFamily="18" charset="0"/>
                      </a:rPr>
                      <m:t>𝒛</m:t>
                    </m:r>
                  </m:oMath>
                </a14:m>
                <a:r>
                  <a:rPr lang="en-US" b="1" dirty="0"/>
                  <a:t> </a:t>
                </a:r>
                <a:r>
                  <a:rPr lang="en-US" dirty="0"/>
                  <a:t>(output of the encoder).</a:t>
                </a:r>
                <a:endParaRPr lang="en-US" b="1" dirty="0"/>
              </a:p>
            </p:txBody>
          </p:sp>
        </mc:Choice>
        <mc:Fallback xmlns="">
          <p:sp>
            <p:nvSpPr>
              <p:cNvPr id="10" name="TextBox 9">
                <a:extLst>
                  <a:ext uri="{FF2B5EF4-FFF2-40B4-BE49-F238E27FC236}">
                    <a16:creationId xmlns:a16="http://schemas.microsoft.com/office/drawing/2014/main" id="{D68CB19A-2335-3DE4-084F-3B1E50B0BF41}"/>
                  </a:ext>
                </a:extLst>
              </p:cNvPr>
              <p:cNvSpPr txBox="1">
                <a:spLocks noRot="1" noChangeAspect="1" noMove="1" noResize="1" noEditPoints="1" noAdjustHandles="1" noChangeArrowheads="1" noChangeShapeType="1" noTextEdit="1"/>
              </p:cNvSpPr>
              <p:nvPr/>
            </p:nvSpPr>
            <p:spPr>
              <a:xfrm>
                <a:off x="1228912" y="2641437"/>
                <a:ext cx="9854420" cy="369332"/>
              </a:xfrm>
              <a:prstGeom prst="rect">
                <a:avLst/>
              </a:prstGeom>
              <a:blipFill>
                <a:blip r:embed="rId4"/>
                <a:stretch>
                  <a:fillRect l="-515" t="-6452" b="-22581"/>
                </a:stretch>
              </a:blipFill>
            </p:spPr>
            <p:txBody>
              <a:bodyPr/>
              <a:lstStyle/>
              <a:p>
                <a:r>
                  <a:rPr lang="en-US">
                    <a:noFill/>
                  </a:rPr>
                  <a:t> </a:t>
                </a:r>
              </a:p>
            </p:txBody>
          </p:sp>
        </mc:Fallback>
      </mc:AlternateContent>
      <p:pic>
        <p:nvPicPr>
          <p:cNvPr id="14" name="Picture 13">
            <a:extLst>
              <a:ext uri="{FF2B5EF4-FFF2-40B4-BE49-F238E27FC236}">
                <a16:creationId xmlns:a16="http://schemas.microsoft.com/office/drawing/2014/main" id="{B53DF987-6CC3-B109-DF26-A0CB7DC15697}"/>
              </a:ext>
            </a:extLst>
          </p:cNvPr>
          <p:cNvPicPr>
            <a:picLocks noChangeAspect="1"/>
          </p:cNvPicPr>
          <p:nvPr/>
        </p:nvPicPr>
        <p:blipFill>
          <a:blip r:embed="rId5"/>
          <a:srcRect l="19973"/>
          <a:stretch>
            <a:fillRect/>
          </a:stretch>
        </p:blipFill>
        <p:spPr>
          <a:xfrm>
            <a:off x="3793690" y="3202014"/>
            <a:ext cx="4687747" cy="3207682"/>
          </a:xfrm>
          <a:prstGeom prst="rect">
            <a:avLst/>
          </a:prstGeom>
        </p:spPr>
      </p:pic>
      <p:sp>
        <p:nvSpPr>
          <p:cNvPr id="15" name="Rounded Rectangle 14">
            <a:extLst>
              <a:ext uri="{FF2B5EF4-FFF2-40B4-BE49-F238E27FC236}">
                <a16:creationId xmlns:a16="http://schemas.microsoft.com/office/drawing/2014/main" id="{8B3F3746-6143-0770-0A4A-F94E3838B903}"/>
              </a:ext>
            </a:extLst>
          </p:cNvPr>
          <p:cNvSpPr/>
          <p:nvPr/>
        </p:nvSpPr>
        <p:spPr>
          <a:xfrm>
            <a:off x="4489199" y="3680749"/>
            <a:ext cx="393540" cy="1805651"/>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3360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xit"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8" grpId="0"/>
      <p:bldP spid="10" grpId="0"/>
      <p:bldP spid="1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E4509-4F4D-434A-EE01-5F91ABD3E7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DD4819-4CC1-995D-E24A-7858B3B9D8FC}"/>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E33A25C6-1AF1-D621-825A-60A1332783A8}"/>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 name="TextBox 2">
            <a:extLst>
              <a:ext uri="{FF2B5EF4-FFF2-40B4-BE49-F238E27FC236}">
                <a16:creationId xmlns:a16="http://schemas.microsoft.com/office/drawing/2014/main" id="{4184759D-155B-C747-B8AD-A8E134413AF9}"/>
              </a:ext>
            </a:extLst>
          </p:cNvPr>
          <p:cNvSpPr txBox="1"/>
          <p:nvPr/>
        </p:nvSpPr>
        <p:spPr>
          <a:xfrm>
            <a:off x="1228912" y="1751241"/>
            <a:ext cx="9854420" cy="369332"/>
          </a:xfrm>
          <a:prstGeom prst="rect">
            <a:avLst/>
          </a:prstGeom>
          <a:noFill/>
        </p:spPr>
        <p:txBody>
          <a:bodyPr wrap="square" rtlCol="0">
            <a:spAutoFit/>
          </a:bodyPr>
          <a:lstStyle/>
          <a:p>
            <a:r>
              <a:rPr lang="en-US" dirty="0"/>
              <a:t>Next, we need to detail </a:t>
            </a:r>
            <a:r>
              <a:rPr lang="en-US" b="1" dirty="0"/>
              <a:t>masking</a:t>
            </a:r>
            <a:r>
              <a:rPr lang="en-US" dirty="0"/>
              <a:t>.</a:t>
            </a:r>
          </a:p>
        </p:txBody>
      </p:sp>
      <p:sp>
        <p:nvSpPr>
          <p:cNvPr id="5" name="TextBox 4">
            <a:extLst>
              <a:ext uri="{FF2B5EF4-FFF2-40B4-BE49-F238E27FC236}">
                <a16:creationId xmlns:a16="http://schemas.microsoft.com/office/drawing/2014/main" id="{6EC2EA3C-7D07-A2F4-FCB9-C659A6A243AB}"/>
              </a:ext>
            </a:extLst>
          </p:cNvPr>
          <p:cNvSpPr txBox="1"/>
          <p:nvPr/>
        </p:nvSpPr>
        <p:spPr>
          <a:xfrm>
            <a:off x="1228912" y="2181126"/>
            <a:ext cx="9854420" cy="369332"/>
          </a:xfrm>
          <a:prstGeom prst="rect">
            <a:avLst/>
          </a:prstGeom>
          <a:noFill/>
        </p:spPr>
        <p:txBody>
          <a:bodyPr wrap="square" rtlCol="0">
            <a:spAutoFit/>
          </a:bodyPr>
          <a:lstStyle/>
          <a:p>
            <a:r>
              <a:rPr lang="en-US" dirty="0"/>
              <a:t>The idea of masking is to use the context to fill in gaps.</a:t>
            </a:r>
          </a:p>
        </p:txBody>
      </p:sp>
    </p:spTree>
    <p:extLst>
      <p:ext uri="{BB962C8B-B14F-4D97-AF65-F5344CB8AC3E}">
        <p14:creationId xmlns:p14="http://schemas.microsoft.com/office/powerpoint/2010/main" val="10804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BC899-3CE8-8C06-8913-6BB769AFE0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8A0903-EA99-F957-B5CD-8CCA1EA5ECC0}"/>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3EE7B28A-677A-303F-DC24-C6D4DB162517}"/>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 name="TextBox 2">
            <a:extLst>
              <a:ext uri="{FF2B5EF4-FFF2-40B4-BE49-F238E27FC236}">
                <a16:creationId xmlns:a16="http://schemas.microsoft.com/office/drawing/2014/main" id="{B1C6EB20-E588-4D43-4844-A1FAC554CD44}"/>
              </a:ext>
            </a:extLst>
          </p:cNvPr>
          <p:cNvSpPr txBox="1"/>
          <p:nvPr/>
        </p:nvSpPr>
        <p:spPr>
          <a:xfrm>
            <a:off x="1228912" y="1751241"/>
            <a:ext cx="9854420" cy="369332"/>
          </a:xfrm>
          <a:prstGeom prst="rect">
            <a:avLst/>
          </a:prstGeom>
          <a:noFill/>
        </p:spPr>
        <p:txBody>
          <a:bodyPr wrap="square" rtlCol="0">
            <a:spAutoFit/>
          </a:bodyPr>
          <a:lstStyle/>
          <a:p>
            <a:r>
              <a:rPr lang="en-US" dirty="0"/>
              <a:t>Next, we need to detail </a:t>
            </a:r>
            <a:r>
              <a:rPr lang="en-US" b="1" dirty="0"/>
              <a:t>masking</a:t>
            </a:r>
            <a:r>
              <a:rPr lang="en-US" dirty="0"/>
              <a:t>.</a:t>
            </a:r>
          </a:p>
        </p:txBody>
      </p:sp>
      <p:sp>
        <p:nvSpPr>
          <p:cNvPr id="5" name="TextBox 4">
            <a:extLst>
              <a:ext uri="{FF2B5EF4-FFF2-40B4-BE49-F238E27FC236}">
                <a16:creationId xmlns:a16="http://schemas.microsoft.com/office/drawing/2014/main" id="{49D15AB5-E947-034D-8306-3AABD63F56EC}"/>
              </a:ext>
            </a:extLst>
          </p:cNvPr>
          <p:cNvSpPr txBox="1"/>
          <p:nvPr/>
        </p:nvSpPr>
        <p:spPr>
          <a:xfrm>
            <a:off x="1228912" y="2181126"/>
            <a:ext cx="9854420" cy="369332"/>
          </a:xfrm>
          <a:prstGeom prst="rect">
            <a:avLst/>
          </a:prstGeom>
          <a:noFill/>
        </p:spPr>
        <p:txBody>
          <a:bodyPr wrap="square" rtlCol="0">
            <a:spAutoFit/>
          </a:bodyPr>
          <a:lstStyle/>
          <a:p>
            <a:r>
              <a:rPr lang="en-US" dirty="0"/>
              <a:t>The idea of masking is to use the context to fill in gaps.</a:t>
            </a:r>
          </a:p>
        </p:txBody>
      </p:sp>
      <p:sp>
        <p:nvSpPr>
          <p:cNvPr id="6" name="Rectangle 5">
            <a:extLst>
              <a:ext uri="{FF2B5EF4-FFF2-40B4-BE49-F238E27FC236}">
                <a16:creationId xmlns:a16="http://schemas.microsoft.com/office/drawing/2014/main" id="{98980468-A20E-836C-C9B9-501BE7911366}"/>
              </a:ext>
            </a:extLst>
          </p:cNvPr>
          <p:cNvSpPr/>
          <p:nvPr/>
        </p:nvSpPr>
        <p:spPr>
          <a:xfrm>
            <a:off x="1979271"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How</a:t>
            </a:r>
          </a:p>
        </p:txBody>
      </p:sp>
      <p:sp>
        <p:nvSpPr>
          <p:cNvPr id="7" name="Rectangle 6">
            <a:extLst>
              <a:ext uri="{FF2B5EF4-FFF2-40B4-BE49-F238E27FC236}">
                <a16:creationId xmlns:a16="http://schemas.microsoft.com/office/drawing/2014/main" id="{55FD9A43-6025-BFCB-F2D2-EABAB73C7F8E}"/>
              </a:ext>
            </a:extLst>
          </p:cNvPr>
          <p:cNvSpPr/>
          <p:nvPr/>
        </p:nvSpPr>
        <p:spPr>
          <a:xfrm>
            <a:off x="3138669"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was</a:t>
            </a:r>
          </a:p>
        </p:txBody>
      </p:sp>
      <p:sp>
        <p:nvSpPr>
          <p:cNvPr id="8" name="Rectangle 7">
            <a:extLst>
              <a:ext uri="{FF2B5EF4-FFF2-40B4-BE49-F238E27FC236}">
                <a16:creationId xmlns:a16="http://schemas.microsoft.com/office/drawing/2014/main" id="{7F70EACB-EDA3-7D4A-18D7-D30B07AFB8A3}"/>
              </a:ext>
            </a:extLst>
          </p:cNvPr>
          <p:cNvSpPr/>
          <p:nvPr/>
        </p:nvSpPr>
        <p:spPr>
          <a:xfrm>
            <a:off x="4298067"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your</a:t>
            </a:r>
          </a:p>
        </p:txBody>
      </p:sp>
      <p:sp>
        <p:nvSpPr>
          <p:cNvPr id="9" name="Rectangle 8">
            <a:extLst>
              <a:ext uri="{FF2B5EF4-FFF2-40B4-BE49-F238E27FC236}">
                <a16:creationId xmlns:a16="http://schemas.microsoft.com/office/drawing/2014/main" id="{44A91A19-8C91-693C-3D34-E3632E368BAF}"/>
              </a:ext>
            </a:extLst>
          </p:cNvPr>
          <p:cNvSpPr/>
          <p:nvPr/>
        </p:nvSpPr>
        <p:spPr>
          <a:xfrm>
            <a:off x="5457465"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rPr>
              <a:t>[MASK]</a:t>
            </a:r>
          </a:p>
        </p:txBody>
      </p:sp>
      <p:sp>
        <p:nvSpPr>
          <p:cNvPr id="10" name="Rectangle 9">
            <a:extLst>
              <a:ext uri="{FF2B5EF4-FFF2-40B4-BE49-F238E27FC236}">
                <a16:creationId xmlns:a16="http://schemas.microsoft.com/office/drawing/2014/main" id="{9018045D-64B3-D93F-E9E0-EFF736BDD78C}"/>
              </a:ext>
            </a:extLst>
          </p:cNvPr>
          <p:cNvSpPr/>
          <p:nvPr/>
        </p:nvSpPr>
        <p:spPr>
          <a:xfrm>
            <a:off x="6616863"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a:t>
            </a:r>
          </a:p>
        </p:txBody>
      </p:sp>
      <p:sp>
        <p:nvSpPr>
          <p:cNvPr id="11" name="Rectangle 10">
            <a:extLst>
              <a:ext uri="{FF2B5EF4-FFF2-40B4-BE49-F238E27FC236}">
                <a16:creationId xmlns:a16="http://schemas.microsoft.com/office/drawing/2014/main" id="{E9B511A7-B013-803B-53F4-BA71A632FD18}"/>
              </a:ext>
            </a:extLst>
          </p:cNvPr>
          <p:cNvSpPr/>
          <p:nvPr/>
        </p:nvSpPr>
        <p:spPr>
          <a:xfrm>
            <a:off x="7776261"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rPr>
              <a:t>[MASK]</a:t>
            </a:r>
          </a:p>
        </p:txBody>
      </p:sp>
      <p:sp>
        <p:nvSpPr>
          <p:cNvPr id="12" name="Rectangle 11">
            <a:extLst>
              <a:ext uri="{FF2B5EF4-FFF2-40B4-BE49-F238E27FC236}">
                <a16:creationId xmlns:a16="http://schemas.microsoft.com/office/drawing/2014/main" id="{BFD9F146-911A-CC8F-9DD2-FC490A3CF250}"/>
              </a:ext>
            </a:extLst>
          </p:cNvPr>
          <p:cNvSpPr/>
          <p:nvPr/>
        </p:nvSpPr>
        <p:spPr>
          <a:xfrm>
            <a:off x="8935659"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
        <p:nvSpPr>
          <p:cNvPr id="13" name="TextBox 12">
            <a:extLst>
              <a:ext uri="{FF2B5EF4-FFF2-40B4-BE49-F238E27FC236}">
                <a16:creationId xmlns:a16="http://schemas.microsoft.com/office/drawing/2014/main" id="{AA90E079-D772-4459-7843-437D59023F57}"/>
              </a:ext>
            </a:extLst>
          </p:cNvPr>
          <p:cNvSpPr txBox="1"/>
          <p:nvPr/>
        </p:nvSpPr>
        <p:spPr>
          <a:xfrm>
            <a:off x="4630839" y="4625683"/>
            <a:ext cx="3458901" cy="369332"/>
          </a:xfrm>
          <a:prstGeom prst="rect">
            <a:avLst/>
          </a:prstGeom>
          <a:noFill/>
        </p:spPr>
        <p:txBody>
          <a:bodyPr wrap="square" rtlCol="0">
            <a:spAutoFit/>
          </a:bodyPr>
          <a:lstStyle/>
          <a:p>
            <a:r>
              <a:rPr lang="en-US" dirty="0"/>
              <a:t>What could these words be?</a:t>
            </a:r>
          </a:p>
        </p:txBody>
      </p:sp>
      <p:cxnSp>
        <p:nvCxnSpPr>
          <p:cNvPr id="15" name="Curved Connector 14">
            <a:extLst>
              <a:ext uri="{FF2B5EF4-FFF2-40B4-BE49-F238E27FC236}">
                <a16:creationId xmlns:a16="http://schemas.microsoft.com/office/drawing/2014/main" id="{861DE4AC-7FE0-2083-5DA1-664C7DE58E75}"/>
              </a:ext>
            </a:extLst>
          </p:cNvPr>
          <p:cNvCxnSpPr>
            <a:stCxn id="13" idx="0"/>
            <a:endCxn id="9" idx="2"/>
          </p:cNvCxnSpPr>
          <p:nvPr/>
        </p:nvCxnSpPr>
        <p:spPr>
          <a:xfrm rot="16200000" flipV="1">
            <a:off x="5534715" y="3800108"/>
            <a:ext cx="1199739" cy="451412"/>
          </a:xfrm>
          <a:prstGeom prst="curvedConnector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Curved Connector 16">
            <a:extLst>
              <a:ext uri="{FF2B5EF4-FFF2-40B4-BE49-F238E27FC236}">
                <a16:creationId xmlns:a16="http://schemas.microsoft.com/office/drawing/2014/main" id="{AD070DAA-FBAA-FC94-8FA7-CE23D3CB7109}"/>
              </a:ext>
            </a:extLst>
          </p:cNvPr>
          <p:cNvCxnSpPr>
            <a:stCxn id="13" idx="0"/>
            <a:endCxn id="11" idx="2"/>
          </p:cNvCxnSpPr>
          <p:nvPr/>
        </p:nvCxnSpPr>
        <p:spPr>
          <a:xfrm rot="5400000" flipH="1" flipV="1">
            <a:off x="6694113" y="3092122"/>
            <a:ext cx="1199739" cy="1867384"/>
          </a:xfrm>
          <a:prstGeom prst="curvedConnector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9254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412FB-D693-3E3E-59A0-A59B02C04A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9148E6-4A74-6A3D-30CC-6286EECFA9F8}"/>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890D057C-7552-D4B2-5D6E-78A7CE46DB5C}"/>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 name="TextBox 2">
            <a:extLst>
              <a:ext uri="{FF2B5EF4-FFF2-40B4-BE49-F238E27FC236}">
                <a16:creationId xmlns:a16="http://schemas.microsoft.com/office/drawing/2014/main" id="{65CEF082-C7A3-C04A-D030-6CDFB1239208}"/>
              </a:ext>
            </a:extLst>
          </p:cNvPr>
          <p:cNvSpPr txBox="1"/>
          <p:nvPr/>
        </p:nvSpPr>
        <p:spPr>
          <a:xfrm>
            <a:off x="1228912" y="1751241"/>
            <a:ext cx="9854420" cy="369332"/>
          </a:xfrm>
          <a:prstGeom prst="rect">
            <a:avLst/>
          </a:prstGeom>
          <a:noFill/>
        </p:spPr>
        <p:txBody>
          <a:bodyPr wrap="square" rtlCol="0">
            <a:spAutoFit/>
          </a:bodyPr>
          <a:lstStyle/>
          <a:p>
            <a:r>
              <a:rPr lang="en-US" dirty="0"/>
              <a:t>Next, we need to detail </a:t>
            </a:r>
            <a:r>
              <a:rPr lang="en-US" b="1" dirty="0"/>
              <a:t>masking</a:t>
            </a:r>
            <a:r>
              <a:rPr lang="en-US" dirty="0"/>
              <a:t>.</a:t>
            </a:r>
          </a:p>
        </p:txBody>
      </p:sp>
      <p:sp>
        <p:nvSpPr>
          <p:cNvPr id="5" name="TextBox 4">
            <a:extLst>
              <a:ext uri="{FF2B5EF4-FFF2-40B4-BE49-F238E27FC236}">
                <a16:creationId xmlns:a16="http://schemas.microsoft.com/office/drawing/2014/main" id="{8EA5EA50-BB84-5A1F-937C-D49823BFC198}"/>
              </a:ext>
            </a:extLst>
          </p:cNvPr>
          <p:cNvSpPr txBox="1"/>
          <p:nvPr/>
        </p:nvSpPr>
        <p:spPr>
          <a:xfrm>
            <a:off x="1228912" y="2181126"/>
            <a:ext cx="9854420" cy="369332"/>
          </a:xfrm>
          <a:prstGeom prst="rect">
            <a:avLst/>
          </a:prstGeom>
          <a:noFill/>
        </p:spPr>
        <p:txBody>
          <a:bodyPr wrap="square" rtlCol="0">
            <a:spAutoFit/>
          </a:bodyPr>
          <a:lstStyle/>
          <a:p>
            <a:r>
              <a:rPr lang="en-US" dirty="0"/>
              <a:t>The idea of masking is to use the context to fill in gaps.</a:t>
            </a:r>
          </a:p>
        </p:txBody>
      </p:sp>
      <p:sp>
        <p:nvSpPr>
          <p:cNvPr id="6" name="Rectangle 5">
            <a:extLst>
              <a:ext uri="{FF2B5EF4-FFF2-40B4-BE49-F238E27FC236}">
                <a16:creationId xmlns:a16="http://schemas.microsoft.com/office/drawing/2014/main" id="{41556764-DDCF-42BA-3A1F-C42E364AF11D}"/>
              </a:ext>
            </a:extLst>
          </p:cNvPr>
          <p:cNvSpPr/>
          <p:nvPr/>
        </p:nvSpPr>
        <p:spPr>
          <a:xfrm>
            <a:off x="1979271"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How</a:t>
            </a:r>
          </a:p>
        </p:txBody>
      </p:sp>
      <p:sp>
        <p:nvSpPr>
          <p:cNvPr id="7" name="Rectangle 6">
            <a:extLst>
              <a:ext uri="{FF2B5EF4-FFF2-40B4-BE49-F238E27FC236}">
                <a16:creationId xmlns:a16="http://schemas.microsoft.com/office/drawing/2014/main" id="{8CC98B4B-DB9A-E0DB-EC99-5144779F4B18}"/>
              </a:ext>
            </a:extLst>
          </p:cNvPr>
          <p:cNvSpPr/>
          <p:nvPr/>
        </p:nvSpPr>
        <p:spPr>
          <a:xfrm>
            <a:off x="3138669"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was</a:t>
            </a:r>
          </a:p>
        </p:txBody>
      </p:sp>
      <p:sp>
        <p:nvSpPr>
          <p:cNvPr id="8" name="Rectangle 7">
            <a:extLst>
              <a:ext uri="{FF2B5EF4-FFF2-40B4-BE49-F238E27FC236}">
                <a16:creationId xmlns:a16="http://schemas.microsoft.com/office/drawing/2014/main" id="{A3FB4A20-4C33-F549-8FA0-21F700A348F9}"/>
              </a:ext>
            </a:extLst>
          </p:cNvPr>
          <p:cNvSpPr/>
          <p:nvPr/>
        </p:nvSpPr>
        <p:spPr>
          <a:xfrm>
            <a:off x="4298067"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your</a:t>
            </a:r>
          </a:p>
        </p:txBody>
      </p:sp>
      <p:sp>
        <p:nvSpPr>
          <p:cNvPr id="9" name="Rectangle 8">
            <a:extLst>
              <a:ext uri="{FF2B5EF4-FFF2-40B4-BE49-F238E27FC236}">
                <a16:creationId xmlns:a16="http://schemas.microsoft.com/office/drawing/2014/main" id="{1B33BC65-2C0B-2110-47FD-CF535E3C3279}"/>
              </a:ext>
            </a:extLst>
          </p:cNvPr>
          <p:cNvSpPr/>
          <p:nvPr/>
        </p:nvSpPr>
        <p:spPr>
          <a:xfrm>
            <a:off x="5457465"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rPr>
              <a:t>[MASK]</a:t>
            </a:r>
          </a:p>
        </p:txBody>
      </p:sp>
      <p:sp>
        <p:nvSpPr>
          <p:cNvPr id="10" name="Rectangle 9">
            <a:extLst>
              <a:ext uri="{FF2B5EF4-FFF2-40B4-BE49-F238E27FC236}">
                <a16:creationId xmlns:a16="http://schemas.microsoft.com/office/drawing/2014/main" id="{D14BFCCF-7D0E-39EC-97AC-D9947BAA5CA0}"/>
              </a:ext>
            </a:extLst>
          </p:cNvPr>
          <p:cNvSpPr/>
          <p:nvPr/>
        </p:nvSpPr>
        <p:spPr>
          <a:xfrm>
            <a:off x="6616863"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a:t>
            </a:r>
          </a:p>
        </p:txBody>
      </p:sp>
      <p:sp>
        <p:nvSpPr>
          <p:cNvPr id="11" name="Rectangle 10">
            <a:extLst>
              <a:ext uri="{FF2B5EF4-FFF2-40B4-BE49-F238E27FC236}">
                <a16:creationId xmlns:a16="http://schemas.microsoft.com/office/drawing/2014/main" id="{90CAD80C-E367-4570-FBED-992F54533CD9}"/>
              </a:ext>
            </a:extLst>
          </p:cNvPr>
          <p:cNvSpPr/>
          <p:nvPr/>
        </p:nvSpPr>
        <p:spPr>
          <a:xfrm>
            <a:off x="7776261"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rPr>
              <a:t>[MASK]</a:t>
            </a:r>
          </a:p>
        </p:txBody>
      </p:sp>
      <p:sp>
        <p:nvSpPr>
          <p:cNvPr id="12" name="Rectangle 11">
            <a:extLst>
              <a:ext uri="{FF2B5EF4-FFF2-40B4-BE49-F238E27FC236}">
                <a16:creationId xmlns:a16="http://schemas.microsoft.com/office/drawing/2014/main" id="{3BE9A6FE-57B7-CD42-56A9-C6D20E193DE2}"/>
              </a:ext>
            </a:extLst>
          </p:cNvPr>
          <p:cNvSpPr/>
          <p:nvPr/>
        </p:nvSpPr>
        <p:spPr>
          <a:xfrm>
            <a:off x="8935659"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
        <p:nvSpPr>
          <p:cNvPr id="14" name="TextBox 13">
            <a:extLst>
              <a:ext uri="{FF2B5EF4-FFF2-40B4-BE49-F238E27FC236}">
                <a16:creationId xmlns:a16="http://schemas.microsoft.com/office/drawing/2014/main" id="{64CBF6FF-7930-739B-BD34-7011120C7174}"/>
              </a:ext>
            </a:extLst>
          </p:cNvPr>
          <p:cNvSpPr txBox="1"/>
          <p:nvPr/>
        </p:nvSpPr>
        <p:spPr>
          <a:xfrm>
            <a:off x="5378369" y="3711812"/>
            <a:ext cx="1061015" cy="923330"/>
          </a:xfrm>
          <a:prstGeom prst="rect">
            <a:avLst/>
          </a:prstGeom>
          <a:noFill/>
        </p:spPr>
        <p:txBody>
          <a:bodyPr wrap="square" rtlCol="0">
            <a:spAutoFit/>
          </a:bodyPr>
          <a:lstStyle/>
          <a:p>
            <a:pPr marL="342900" indent="-342900">
              <a:buAutoNum type="arabicPeriod"/>
            </a:pPr>
            <a:r>
              <a:rPr lang="en-US" dirty="0"/>
              <a:t>day</a:t>
            </a:r>
          </a:p>
          <a:p>
            <a:pPr marL="342900" indent="-342900">
              <a:buAutoNum type="arabicPeriod"/>
            </a:pPr>
            <a:r>
              <a:rPr lang="en-US" dirty="0"/>
              <a:t>ride</a:t>
            </a:r>
          </a:p>
          <a:p>
            <a:pPr marL="342900" indent="-342900">
              <a:buAutoNum type="arabicPeriod"/>
            </a:pPr>
            <a:r>
              <a:rPr lang="en-US" dirty="0"/>
              <a:t>flight</a:t>
            </a:r>
          </a:p>
        </p:txBody>
      </p:sp>
      <p:sp>
        <p:nvSpPr>
          <p:cNvPr id="15" name="TextBox 14">
            <a:extLst>
              <a:ext uri="{FF2B5EF4-FFF2-40B4-BE49-F238E27FC236}">
                <a16:creationId xmlns:a16="http://schemas.microsoft.com/office/drawing/2014/main" id="{FD91F710-EEE6-6537-98C8-02F0DF81BA11}"/>
              </a:ext>
            </a:extLst>
          </p:cNvPr>
          <p:cNvSpPr txBox="1"/>
          <p:nvPr/>
        </p:nvSpPr>
        <p:spPr>
          <a:xfrm>
            <a:off x="7697165" y="3711812"/>
            <a:ext cx="1331088" cy="923330"/>
          </a:xfrm>
          <a:prstGeom prst="rect">
            <a:avLst/>
          </a:prstGeom>
          <a:noFill/>
        </p:spPr>
        <p:txBody>
          <a:bodyPr wrap="square" rtlCol="0">
            <a:spAutoFit/>
          </a:bodyPr>
          <a:lstStyle/>
          <a:p>
            <a:pPr marL="342900" indent="-342900">
              <a:buAutoNum type="arabicPeriod"/>
            </a:pPr>
            <a:r>
              <a:rPr lang="en-US" dirty="0"/>
              <a:t>work</a:t>
            </a:r>
          </a:p>
          <a:p>
            <a:pPr marL="342900" indent="-342900">
              <a:buAutoNum type="arabicPeriod"/>
            </a:pPr>
            <a:r>
              <a:rPr lang="en-US" dirty="0"/>
              <a:t>NYC</a:t>
            </a:r>
          </a:p>
          <a:p>
            <a:pPr marL="342900" indent="-342900">
              <a:buAutoNum type="arabicPeriod"/>
            </a:pPr>
            <a:r>
              <a:rPr lang="en-US" dirty="0"/>
              <a:t>Vegas</a:t>
            </a:r>
          </a:p>
        </p:txBody>
      </p:sp>
    </p:spTree>
    <p:extLst>
      <p:ext uri="{BB962C8B-B14F-4D97-AF65-F5344CB8AC3E}">
        <p14:creationId xmlns:p14="http://schemas.microsoft.com/office/powerpoint/2010/main" val="3213818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60C65-D795-D40C-50D1-18FA2FC261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CDBBB7-B69C-0013-F18F-94658EDFBDF2}"/>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922E73FF-70EC-8CD5-1BAC-338786475731}"/>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 name="TextBox 2">
            <a:extLst>
              <a:ext uri="{FF2B5EF4-FFF2-40B4-BE49-F238E27FC236}">
                <a16:creationId xmlns:a16="http://schemas.microsoft.com/office/drawing/2014/main" id="{BC9A3257-A754-64AA-714F-96C3D9367CB4}"/>
              </a:ext>
            </a:extLst>
          </p:cNvPr>
          <p:cNvSpPr txBox="1"/>
          <p:nvPr/>
        </p:nvSpPr>
        <p:spPr>
          <a:xfrm>
            <a:off x="1228912" y="1751241"/>
            <a:ext cx="9854420" cy="369332"/>
          </a:xfrm>
          <a:prstGeom prst="rect">
            <a:avLst/>
          </a:prstGeom>
          <a:noFill/>
        </p:spPr>
        <p:txBody>
          <a:bodyPr wrap="square" rtlCol="0">
            <a:spAutoFit/>
          </a:bodyPr>
          <a:lstStyle/>
          <a:p>
            <a:r>
              <a:rPr lang="en-US" dirty="0"/>
              <a:t>Next, we need to detail </a:t>
            </a:r>
            <a:r>
              <a:rPr lang="en-US" b="1" dirty="0"/>
              <a:t>masking</a:t>
            </a:r>
            <a:r>
              <a:rPr lang="en-US" dirty="0"/>
              <a:t>.</a:t>
            </a:r>
          </a:p>
        </p:txBody>
      </p:sp>
      <p:sp>
        <p:nvSpPr>
          <p:cNvPr id="5" name="TextBox 4">
            <a:extLst>
              <a:ext uri="{FF2B5EF4-FFF2-40B4-BE49-F238E27FC236}">
                <a16:creationId xmlns:a16="http://schemas.microsoft.com/office/drawing/2014/main" id="{98D0B9A0-9BFF-3857-B5EF-9A6615D8023C}"/>
              </a:ext>
            </a:extLst>
          </p:cNvPr>
          <p:cNvSpPr txBox="1"/>
          <p:nvPr/>
        </p:nvSpPr>
        <p:spPr>
          <a:xfrm>
            <a:off x="1228912" y="2181126"/>
            <a:ext cx="9854420" cy="369332"/>
          </a:xfrm>
          <a:prstGeom prst="rect">
            <a:avLst/>
          </a:prstGeom>
          <a:noFill/>
        </p:spPr>
        <p:txBody>
          <a:bodyPr wrap="square" rtlCol="0">
            <a:spAutoFit/>
          </a:bodyPr>
          <a:lstStyle/>
          <a:p>
            <a:r>
              <a:rPr lang="en-US" dirty="0"/>
              <a:t>The idea of masking is to use the context to fill in gaps.</a:t>
            </a:r>
          </a:p>
        </p:txBody>
      </p:sp>
      <p:sp>
        <p:nvSpPr>
          <p:cNvPr id="6" name="Rectangle 5">
            <a:extLst>
              <a:ext uri="{FF2B5EF4-FFF2-40B4-BE49-F238E27FC236}">
                <a16:creationId xmlns:a16="http://schemas.microsoft.com/office/drawing/2014/main" id="{4C85166F-EEE6-9C36-6C19-9DBE9BA0CDEF}"/>
              </a:ext>
            </a:extLst>
          </p:cNvPr>
          <p:cNvSpPr/>
          <p:nvPr/>
        </p:nvSpPr>
        <p:spPr>
          <a:xfrm>
            <a:off x="1979271"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How</a:t>
            </a:r>
          </a:p>
        </p:txBody>
      </p:sp>
      <p:sp>
        <p:nvSpPr>
          <p:cNvPr id="7" name="Rectangle 6">
            <a:extLst>
              <a:ext uri="{FF2B5EF4-FFF2-40B4-BE49-F238E27FC236}">
                <a16:creationId xmlns:a16="http://schemas.microsoft.com/office/drawing/2014/main" id="{5B6DC574-6770-2EE4-5F79-3666C07C1DF6}"/>
              </a:ext>
            </a:extLst>
          </p:cNvPr>
          <p:cNvSpPr/>
          <p:nvPr/>
        </p:nvSpPr>
        <p:spPr>
          <a:xfrm>
            <a:off x="3138669"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was</a:t>
            </a:r>
          </a:p>
        </p:txBody>
      </p:sp>
      <p:sp>
        <p:nvSpPr>
          <p:cNvPr id="8" name="Rectangle 7">
            <a:extLst>
              <a:ext uri="{FF2B5EF4-FFF2-40B4-BE49-F238E27FC236}">
                <a16:creationId xmlns:a16="http://schemas.microsoft.com/office/drawing/2014/main" id="{42BC55A3-9693-AF07-BEEF-26D84FC1AB1A}"/>
              </a:ext>
            </a:extLst>
          </p:cNvPr>
          <p:cNvSpPr/>
          <p:nvPr/>
        </p:nvSpPr>
        <p:spPr>
          <a:xfrm>
            <a:off x="4298067"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your</a:t>
            </a:r>
          </a:p>
        </p:txBody>
      </p:sp>
      <p:sp>
        <p:nvSpPr>
          <p:cNvPr id="9" name="Rectangle 8">
            <a:extLst>
              <a:ext uri="{FF2B5EF4-FFF2-40B4-BE49-F238E27FC236}">
                <a16:creationId xmlns:a16="http://schemas.microsoft.com/office/drawing/2014/main" id="{E36B5903-6B5C-0B11-5D79-D688FD76294F}"/>
              </a:ext>
            </a:extLst>
          </p:cNvPr>
          <p:cNvSpPr/>
          <p:nvPr/>
        </p:nvSpPr>
        <p:spPr>
          <a:xfrm>
            <a:off x="5457465"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rPr>
              <a:t>[MASK]</a:t>
            </a:r>
          </a:p>
        </p:txBody>
      </p:sp>
      <p:sp>
        <p:nvSpPr>
          <p:cNvPr id="10" name="Rectangle 9">
            <a:extLst>
              <a:ext uri="{FF2B5EF4-FFF2-40B4-BE49-F238E27FC236}">
                <a16:creationId xmlns:a16="http://schemas.microsoft.com/office/drawing/2014/main" id="{30D8F954-40DA-F47D-3DE6-060610896B02}"/>
              </a:ext>
            </a:extLst>
          </p:cNvPr>
          <p:cNvSpPr/>
          <p:nvPr/>
        </p:nvSpPr>
        <p:spPr>
          <a:xfrm>
            <a:off x="6616863"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a:t>
            </a:r>
          </a:p>
        </p:txBody>
      </p:sp>
      <p:sp>
        <p:nvSpPr>
          <p:cNvPr id="11" name="Rectangle 10">
            <a:extLst>
              <a:ext uri="{FF2B5EF4-FFF2-40B4-BE49-F238E27FC236}">
                <a16:creationId xmlns:a16="http://schemas.microsoft.com/office/drawing/2014/main" id="{FFFF1FD1-0E74-D9F4-4433-F0A871A301B7}"/>
              </a:ext>
            </a:extLst>
          </p:cNvPr>
          <p:cNvSpPr/>
          <p:nvPr/>
        </p:nvSpPr>
        <p:spPr>
          <a:xfrm>
            <a:off x="7776261"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rPr>
              <a:t>[MASK]</a:t>
            </a:r>
          </a:p>
        </p:txBody>
      </p:sp>
      <p:sp>
        <p:nvSpPr>
          <p:cNvPr id="12" name="Rectangle 11">
            <a:extLst>
              <a:ext uri="{FF2B5EF4-FFF2-40B4-BE49-F238E27FC236}">
                <a16:creationId xmlns:a16="http://schemas.microsoft.com/office/drawing/2014/main" id="{2FD2A47E-2858-43B1-B91D-E8824A1CCC0A}"/>
              </a:ext>
            </a:extLst>
          </p:cNvPr>
          <p:cNvSpPr/>
          <p:nvPr/>
        </p:nvSpPr>
        <p:spPr>
          <a:xfrm>
            <a:off x="8935659"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
        <p:nvSpPr>
          <p:cNvPr id="16" name="Rectangle 15">
            <a:extLst>
              <a:ext uri="{FF2B5EF4-FFF2-40B4-BE49-F238E27FC236}">
                <a16:creationId xmlns:a16="http://schemas.microsoft.com/office/drawing/2014/main" id="{87ABE95C-9446-B094-B14D-4B6EF4BC11B4}"/>
              </a:ext>
            </a:extLst>
          </p:cNvPr>
          <p:cNvSpPr/>
          <p:nvPr/>
        </p:nvSpPr>
        <p:spPr>
          <a:xfrm>
            <a:off x="1979270" y="3958542"/>
            <a:ext cx="7859213" cy="1088020"/>
          </a:xfrm>
          <a:prstGeom prst="rect">
            <a:avLst/>
          </a:prstGeom>
          <a:solidFill>
            <a:srgbClr val="FDE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BERT (encoder only)</a:t>
            </a:r>
          </a:p>
        </p:txBody>
      </p:sp>
      <p:cxnSp>
        <p:nvCxnSpPr>
          <p:cNvPr id="19" name="Straight Arrow Connector 18">
            <a:extLst>
              <a:ext uri="{FF2B5EF4-FFF2-40B4-BE49-F238E27FC236}">
                <a16:creationId xmlns:a16="http://schemas.microsoft.com/office/drawing/2014/main" id="{52637517-4351-DABF-BC77-CECD33CB7B21}"/>
              </a:ext>
            </a:extLst>
          </p:cNvPr>
          <p:cNvCxnSpPr>
            <a:stCxn id="6" idx="2"/>
          </p:cNvCxnSpPr>
          <p:nvPr/>
        </p:nvCxnSpPr>
        <p:spPr>
          <a:xfrm flipH="1">
            <a:off x="2430683" y="3425944"/>
            <a:ext cx="1" cy="52102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47BCDA70-4A53-EF6E-963C-8C0057B83762}"/>
              </a:ext>
            </a:extLst>
          </p:cNvPr>
          <p:cNvCxnSpPr>
            <a:stCxn id="7" idx="2"/>
          </p:cNvCxnSpPr>
          <p:nvPr/>
        </p:nvCxnSpPr>
        <p:spPr>
          <a:xfrm flipH="1">
            <a:off x="3590081" y="3425944"/>
            <a:ext cx="1" cy="53259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189F107C-4DA0-2D22-DC1E-A68AFE1A567D}"/>
              </a:ext>
            </a:extLst>
          </p:cNvPr>
          <p:cNvCxnSpPr>
            <a:stCxn id="8" idx="2"/>
          </p:cNvCxnSpPr>
          <p:nvPr/>
        </p:nvCxnSpPr>
        <p:spPr>
          <a:xfrm flipH="1">
            <a:off x="4749479" y="3425944"/>
            <a:ext cx="1" cy="53259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DA12ED28-468C-D2D4-D38D-9FA07D0B5BD6}"/>
              </a:ext>
            </a:extLst>
          </p:cNvPr>
          <p:cNvCxnSpPr>
            <a:stCxn id="9" idx="2"/>
            <a:endCxn id="16" idx="0"/>
          </p:cNvCxnSpPr>
          <p:nvPr/>
        </p:nvCxnSpPr>
        <p:spPr>
          <a:xfrm flipH="1">
            <a:off x="5908877" y="3425944"/>
            <a:ext cx="1" cy="53259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D8265B9E-5677-2ED7-3021-ED097DD8E4E7}"/>
              </a:ext>
            </a:extLst>
          </p:cNvPr>
          <p:cNvCxnSpPr>
            <a:stCxn id="10" idx="2"/>
          </p:cNvCxnSpPr>
          <p:nvPr/>
        </p:nvCxnSpPr>
        <p:spPr>
          <a:xfrm flipH="1">
            <a:off x="7068275" y="3425944"/>
            <a:ext cx="1" cy="53259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53AF9FF3-5033-814E-C77A-51F6B624E046}"/>
              </a:ext>
            </a:extLst>
          </p:cNvPr>
          <p:cNvCxnSpPr>
            <a:stCxn id="11" idx="2"/>
          </p:cNvCxnSpPr>
          <p:nvPr/>
        </p:nvCxnSpPr>
        <p:spPr>
          <a:xfrm flipH="1">
            <a:off x="8227673" y="3425944"/>
            <a:ext cx="1" cy="53259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3E66F99D-1FBD-957C-9324-280F0885D58C}"/>
              </a:ext>
            </a:extLst>
          </p:cNvPr>
          <p:cNvCxnSpPr>
            <a:stCxn id="12" idx="2"/>
          </p:cNvCxnSpPr>
          <p:nvPr/>
        </p:nvCxnSpPr>
        <p:spPr>
          <a:xfrm flipH="1">
            <a:off x="9387071" y="3425944"/>
            <a:ext cx="1" cy="53259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AFBEBE61-5C1B-3F22-366E-EF88738B2C47}"/>
              </a:ext>
            </a:extLst>
          </p:cNvPr>
          <p:cNvSpPr txBox="1"/>
          <p:nvPr/>
        </p:nvSpPr>
        <p:spPr>
          <a:xfrm>
            <a:off x="1228912" y="5394494"/>
            <a:ext cx="9854420" cy="646331"/>
          </a:xfrm>
          <a:prstGeom prst="rect">
            <a:avLst/>
          </a:prstGeom>
          <a:noFill/>
        </p:spPr>
        <p:txBody>
          <a:bodyPr wrap="square" rtlCol="0">
            <a:spAutoFit/>
          </a:bodyPr>
          <a:lstStyle/>
          <a:p>
            <a:r>
              <a:rPr lang="en-US" dirty="0">
                <a:ln>
                  <a:solidFill>
                    <a:srgbClr val="C00000"/>
                  </a:solidFill>
                </a:ln>
              </a:rPr>
              <a:t>NOTE: </a:t>
            </a:r>
            <a:r>
              <a:rPr lang="en-US" dirty="0"/>
              <a:t>Transformer models (such as BERT) have a fixed context length. The benefit of BERT is we get an embedding for all inputs in parallel.</a:t>
            </a:r>
          </a:p>
        </p:txBody>
      </p:sp>
    </p:spTree>
    <p:extLst>
      <p:ext uri="{BB962C8B-B14F-4D97-AF65-F5344CB8AC3E}">
        <p14:creationId xmlns:p14="http://schemas.microsoft.com/office/powerpoint/2010/main" val="82678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A116A-7785-3401-4510-680950E6E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42D500-85B5-503A-3AE7-39EC01ACF2FD}"/>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5B5AE4C9-A9B2-9211-8785-78EEEB644C4A}"/>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 name="TextBox 2">
            <a:extLst>
              <a:ext uri="{FF2B5EF4-FFF2-40B4-BE49-F238E27FC236}">
                <a16:creationId xmlns:a16="http://schemas.microsoft.com/office/drawing/2014/main" id="{3B708E0D-22B5-169E-BFCC-3AFC2841C04F}"/>
              </a:ext>
            </a:extLst>
          </p:cNvPr>
          <p:cNvSpPr txBox="1"/>
          <p:nvPr/>
        </p:nvSpPr>
        <p:spPr>
          <a:xfrm>
            <a:off x="1228912" y="1751241"/>
            <a:ext cx="9854420" cy="369332"/>
          </a:xfrm>
          <a:prstGeom prst="rect">
            <a:avLst/>
          </a:prstGeom>
          <a:noFill/>
        </p:spPr>
        <p:txBody>
          <a:bodyPr wrap="square" rtlCol="0">
            <a:spAutoFit/>
          </a:bodyPr>
          <a:lstStyle/>
          <a:p>
            <a:r>
              <a:rPr lang="en-US" dirty="0"/>
              <a:t>Next, we need to detail </a:t>
            </a:r>
            <a:r>
              <a:rPr lang="en-US" b="1" dirty="0"/>
              <a:t>masking</a:t>
            </a:r>
            <a:r>
              <a:rPr lang="en-US" dirty="0"/>
              <a:t>.</a:t>
            </a:r>
          </a:p>
        </p:txBody>
      </p:sp>
      <p:sp>
        <p:nvSpPr>
          <p:cNvPr id="5" name="TextBox 4">
            <a:extLst>
              <a:ext uri="{FF2B5EF4-FFF2-40B4-BE49-F238E27FC236}">
                <a16:creationId xmlns:a16="http://schemas.microsoft.com/office/drawing/2014/main" id="{E9D748BB-3E72-0671-21E4-2BA0832B8E6B}"/>
              </a:ext>
            </a:extLst>
          </p:cNvPr>
          <p:cNvSpPr txBox="1"/>
          <p:nvPr/>
        </p:nvSpPr>
        <p:spPr>
          <a:xfrm>
            <a:off x="1228912" y="2181126"/>
            <a:ext cx="9854420" cy="369332"/>
          </a:xfrm>
          <a:prstGeom prst="rect">
            <a:avLst/>
          </a:prstGeom>
          <a:noFill/>
        </p:spPr>
        <p:txBody>
          <a:bodyPr wrap="square" rtlCol="0">
            <a:spAutoFit/>
          </a:bodyPr>
          <a:lstStyle/>
          <a:p>
            <a:r>
              <a:rPr lang="en-US" dirty="0"/>
              <a:t>The idea of masking is to use the context to fill in gaps.</a:t>
            </a:r>
          </a:p>
        </p:txBody>
      </p:sp>
      <p:sp>
        <p:nvSpPr>
          <p:cNvPr id="6" name="Rectangle 5">
            <a:extLst>
              <a:ext uri="{FF2B5EF4-FFF2-40B4-BE49-F238E27FC236}">
                <a16:creationId xmlns:a16="http://schemas.microsoft.com/office/drawing/2014/main" id="{4D301DDB-3443-BBDF-136F-84947F9D7A4A}"/>
              </a:ext>
            </a:extLst>
          </p:cNvPr>
          <p:cNvSpPr/>
          <p:nvPr/>
        </p:nvSpPr>
        <p:spPr>
          <a:xfrm>
            <a:off x="1979271"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How</a:t>
            </a:r>
          </a:p>
        </p:txBody>
      </p:sp>
      <p:sp>
        <p:nvSpPr>
          <p:cNvPr id="7" name="Rectangle 6">
            <a:extLst>
              <a:ext uri="{FF2B5EF4-FFF2-40B4-BE49-F238E27FC236}">
                <a16:creationId xmlns:a16="http://schemas.microsoft.com/office/drawing/2014/main" id="{07C5A257-D2FE-7311-793B-C563333BA2D3}"/>
              </a:ext>
            </a:extLst>
          </p:cNvPr>
          <p:cNvSpPr/>
          <p:nvPr/>
        </p:nvSpPr>
        <p:spPr>
          <a:xfrm>
            <a:off x="3138669"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was</a:t>
            </a:r>
          </a:p>
        </p:txBody>
      </p:sp>
      <p:sp>
        <p:nvSpPr>
          <p:cNvPr id="8" name="Rectangle 7">
            <a:extLst>
              <a:ext uri="{FF2B5EF4-FFF2-40B4-BE49-F238E27FC236}">
                <a16:creationId xmlns:a16="http://schemas.microsoft.com/office/drawing/2014/main" id="{349BF0F9-019A-1309-A3D3-206B4A32BDA0}"/>
              </a:ext>
            </a:extLst>
          </p:cNvPr>
          <p:cNvSpPr/>
          <p:nvPr/>
        </p:nvSpPr>
        <p:spPr>
          <a:xfrm>
            <a:off x="4298067"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your</a:t>
            </a:r>
          </a:p>
        </p:txBody>
      </p:sp>
      <p:sp>
        <p:nvSpPr>
          <p:cNvPr id="9" name="Rectangle 8">
            <a:extLst>
              <a:ext uri="{FF2B5EF4-FFF2-40B4-BE49-F238E27FC236}">
                <a16:creationId xmlns:a16="http://schemas.microsoft.com/office/drawing/2014/main" id="{649E9BA0-5761-3AE8-9A3E-E2AE66EF0883}"/>
              </a:ext>
            </a:extLst>
          </p:cNvPr>
          <p:cNvSpPr/>
          <p:nvPr/>
        </p:nvSpPr>
        <p:spPr>
          <a:xfrm>
            <a:off x="5457465"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rPr>
              <a:t>[MASK]</a:t>
            </a:r>
          </a:p>
        </p:txBody>
      </p:sp>
      <p:sp>
        <p:nvSpPr>
          <p:cNvPr id="10" name="Rectangle 9">
            <a:extLst>
              <a:ext uri="{FF2B5EF4-FFF2-40B4-BE49-F238E27FC236}">
                <a16:creationId xmlns:a16="http://schemas.microsoft.com/office/drawing/2014/main" id="{58445F79-D663-F091-5739-10954595D197}"/>
              </a:ext>
            </a:extLst>
          </p:cNvPr>
          <p:cNvSpPr/>
          <p:nvPr/>
        </p:nvSpPr>
        <p:spPr>
          <a:xfrm>
            <a:off x="6616863"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a:t>
            </a:r>
          </a:p>
        </p:txBody>
      </p:sp>
      <p:sp>
        <p:nvSpPr>
          <p:cNvPr id="11" name="Rectangle 10">
            <a:extLst>
              <a:ext uri="{FF2B5EF4-FFF2-40B4-BE49-F238E27FC236}">
                <a16:creationId xmlns:a16="http://schemas.microsoft.com/office/drawing/2014/main" id="{A61EA67A-3027-D1B6-3EA6-99DBDAD8B601}"/>
              </a:ext>
            </a:extLst>
          </p:cNvPr>
          <p:cNvSpPr/>
          <p:nvPr/>
        </p:nvSpPr>
        <p:spPr>
          <a:xfrm>
            <a:off x="7776261"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rPr>
              <a:t>[MASK]</a:t>
            </a:r>
          </a:p>
        </p:txBody>
      </p:sp>
      <p:sp>
        <p:nvSpPr>
          <p:cNvPr id="12" name="Rectangle 11">
            <a:extLst>
              <a:ext uri="{FF2B5EF4-FFF2-40B4-BE49-F238E27FC236}">
                <a16:creationId xmlns:a16="http://schemas.microsoft.com/office/drawing/2014/main" id="{6E35BB89-FD72-5CDA-0080-6E0E002CE7C5}"/>
              </a:ext>
            </a:extLst>
          </p:cNvPr>
          <p:cNvSpPr/>
          <p:nvPr/>
        </p:nvSpPr>
        <p:spPr>
          <a:xfrm>
            <a:off x="8935659" y="2986268"/>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
        <p:nvSpPr>
          <p:cNvPr id="16" name="Rectangle 15">
            <a:extLst>
              <a:ext uri="{FF2B5EF4-FFF2-40B4-BE49-F238E27FC236}">
                <a16:creationId xmlns:a16="http://schemas.microsoft.com/office/drawing/2014/main" id="{BAB8C388-BB4A-2429-ADAC-F2FED719BD39}"/>
              </a:ext>
            </a:extLst>
          </p:cNvPr>
          <p:cNvSpPr/>
          <p:nvPr/>
        </p:nvSpPr>
        <p:spPr>
          <a:xfrm>
            <a:off x="1979270" y="3958542"/>
            <a:ext cx="7859213" cy="1088020"/>
          </a:xfrm>
          <a:prstGeom prst="rect">
            <a:avLst/>
          </a:prstGeom>
          <a:solidFill>
            <a:srgbClr val="FDE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BERT (encoder only)</a:t>
            </a:r>
          </a:p>
        </p:txBody>
      </p:sp>
      <p:cxnSp>
        <p:nvCxnSpPr>
          <p:cNvPr id="19" name="Straight Arrow Connector 18">
            <a:extLst>
              <a:ext uri="{FF2B5EF4-FFF2-40B4-BE49-F238E27FC236}">
                <a16:creationId xmlns:a16="http://schemas.microsoft.com/office/drawing/2014/main" id="{4BC82D8E-4DF2-5CFE-5AF6-27EFEBC92B4A}"/>
              </a:ext>
            </a:extLst>
          </p:cNvPr>
          <p:cNvCxnSpPr>
            <a:stCxn id="6" idx="2"/>
          </p:cNvCxnSpPr>
          <p:nvPr/>
        </p:nvCxnSpPr>
        <p:spPr>
          <a:xfrm flipH="1">
            <a:off x="2430683" y="3425944"/>
            <a:ext cx="1" cy="52102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57EE95BE-7618-D4BA-F498-9A576A07B0C5}"/>
              </a:ext>
            </a:extLst>
          </p:cNvPr>
          <p:cNvCxnSpPr>
            <a:stCxn id="7" idx="2"/>
          </p:cNvCxnSpPr>
          <p:nvPr/>
        </p:nvCxnSpPr>
        <p:spPr>
          <a:xfrm flipH="1">
            <a:off x="3590081" y="3425944"/>
            <a:ext cx="1" cy="53259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A5AC977A-7651-630B-F98B-B8D1526CFDE0}"/>
              </a:ext>
            </a:extLst>
          </p:cNvPr>
          <p:cNvCxnSpPr>
            <a:stCxn id="8" idx="2"/>
          </p:cNvCxnSpPr>
          <p:nvPr/>
        </p:nvCxnSpPr>
        <p:spPr>
          <a:xfrm flipH="1">
            <a:off x="4749479" y="3425944"/>
            <a:ext cx="1" cy="53259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87E6056C-0955-5A36-C151-15FE513B42A8}"/>
              </a:ext>
            </a:extLst>
          </p:cNvPr>
          <p:cNvCxnSpPr>
            <a:stCxn id="9" idx="2"/>
            <a:endCxn id="16" idx="0"/>
          </p:cNvCxnSpPr>
          <p:nvPr/>
        </p:nvCxnSpPr>
        <p:spPr>
          <a:xfrm flipH="1">
            <a:off x="5908877" y="3425944"/>
            <a:ext cx="1" cy="53259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41D8BD90-2C19-0A6B-6B46-D3D2B2ED82D2}"/>
              </a:ext>
            </a:extLst>
          </p:cNvPr>
          <p:cNvCxnSpPr>
            <a:stCxn id="10" idx="2"/>
          </p:cNvCxnSpPr>
          <p:nvPr/>
        </p:nvCxnSpPr>
        <p:spPr>
          <a:xfrm flipH="1">
            <a:off x="7068275" y="3425944"/>
            <a:ext cx="1" cy="53259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8358DD36-94C8-E81E-82D0-D54FAB00CE14}"/>
              </a:ext>
            </a:extLst>
          </p:cNvPr>
          <p:cNvCxnSpPr>
            <a:stCxn id="11" idx="2"/>
          </p:cNvCxnSpPr>
          <p:nvPr/>
        </p:nvCxnSpPr>
        <p:spPr>
          <a:xfrm flipH="1">
            <a:off x="8227673" y="3425944"/>
            <a:ext cx="1" cy="53259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7BEDD7F2-55CB-30FF-CEBB-8E38EFDCB3AC}"/>
              </a:ext>
            </a:extLst>
          </p:cNvPr>
          <p:cNvCxnSpPr>
            <a:stCxn id="12" idx="2"/>
          </p:cNvCxnSpPr>
          <p:nvPr/>
        </p:nvCxnSpPr>
        <p:spPr>
          <a:xfrm flipH="1">
            <a:off x="9387071" y="3425944"/>
            <a:ext cx="1" cy="53259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4CF9380-6288-47AC-EFA0-592C6FA979D4}"/>
                  </a:ext>
                </a:extLst>
              </p:cNvPr>
              <p:cNvSpPr txBox="1"/>
              <p:nvPr/>
            </p:nvSpPr>
            <p:spPr>
              <a:xfrm>
                <a:off x="2135533" y="5355051"/>
                <a:ext cx="590300" cy="84696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b="0" i="1" smtClean="0">
                                  <a:solidFill>
                                    <a:schemeClr val="tx1"/>
                                  </a:solidFill>
                                  <a:latin typeface="Cambria Math" panose="02040503050406030204" pitchFamily="18" charset="0"/>
                                </a:rPr>
                                <m:t>1</m:t>
                              </m:r>
                            </m:e>
                            <m:e>
                              <m:r>
                                <a:rPr lang="en-US" b="0" i="1" smtClean="0">
                                  <a:solidFill>
                                    <a:schemeClr val="tx1"/>
                                  </a:solidFill>
                                  <a:latin typeface="Cambria Math" panose="02040503050406030204" pitchFamily="18" charset="0"/>
                                </a:rPr>
                                <m:t>5</m:t>
                              </m:r>
                            </m:e>
                            <m:e>
                              <m:r>
                                <a:rPr lang="en-US" b="0" i="1" smtClean="0">
                                  <a:solidFill>
                                    <a:schemeClr val="tx1"/>
                                  </a:solidFill>
                                  <a:latin typeface="Cambria Math" panose="02040503050406030204" pitchFamily="18" charset="0"/>
                                </a:rPr>
                                <m:t>3</m:t>
                              </m:r>
                            </m:e>
                          </m:eqArr>
                        </m:e>
                      </m:d>
                    </m:oMath>
                  </m:oMathPara>
                </a14:m>
                <a:endParaRPr lang="en-US" dirty="0"/>
              </a:p>
            </p:txBody>
          </p:sp>
        </mc:Choice>
        <mc:Fallback xmlns="">
          <p:sp>
            <p:nvSpPr>
              <p:cNvPr id="15" name="TextBox 14">
                <a:extLst>
                  <a:ext uri="{FF2B5EF4-FFF2-40B4-BE49-F238E27FC236}">
                    <a16:creationId xmlns:a16="http://schemas.microsoft.com/office/drawing/2014/main" id="{A4CF9380-6288-47AC-EFA0-592C6FA979D4}"/>
                  </a:ext>
                </a:extLst>
              </p:cNvPr>
              <p:cNvSpPr txBox="1">
                <a:spLocks noRot="1" noChangeAspect="1" noMove="1" noResize="1" noEditPoints="1" noAdjustHandles="1" noChangeArrowheads="1" noChangeShapeType="1" noTextEdit="1"/>
              </p:cNvSpPr>
              <p:nvPr/>
            </p:nvSpPr>
            <p:spPr>
              <a:xfrm>
                <a:off x="2135533" y="5355051"/>
                <a:ext cx="590300" cy="846963"/>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8F75E554-77A5-BC1A-424D-502E0871C624}"/>
                  </a:ext>
                </a:extLst>
              </p:cNvPr>
              <p:cNvSpPr txBox="1"/>
              <p:nvPr/>
            </p:nvSpPr>
            <p:spPr>
              <a:xfrm>
                <a:off x="3294931" y="5355051"/>
                <a:ext cx="590300" cy="84696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b="0" i="1" smtClean="0">
                                  <a:solidFill>
                                    <a:schemeClr val="tx1"/>
                                  </a:solidFill>
                                  <a:latin typeface="Cambria Math" panose="02040503050406030204" pitchFamily="18" charset="0"/>
                                </a:rPr>
                                <m:t>8</m:t>
                              </m:r>
                            </m:e>
                            <m:e>
                              <m:r>
                                <a:rPr lang="en-US" b="0" i="1" smtClean="0">
                                  <a:solidFill>
                                    <a:schemeClr val="tx1"/>
                                  </a:solidFill>
                                  <a:latin typeface="Cambria Math" panose="02040503050406030204" pitchFamily="18" charset="0"/>
                                </a:rPr>
                                <m:t>9</m:t>
                              </m:r>
                            </m:e>
                            <m:e>
                              <m:r>
                                <a:rPr lang="en-US" b="0" i="1" smtClean="0">
                                  <a:solidFill>
                                    <a:schemeClr val="tx1"/>
                                  </a:solidFill>
                                  <a:latin typeface="Cambria Math" panose="02040503050406030204" pitchFamily="18" charset="0"/>
                                </a:rPr>
                                <m:t>1</m:t>
                              </m:r>
                            </m:e>
                          </m:eqArr>
                        </m:e>
                      </m:d>
                    </m:oMath>
                  </m:oMathPara>
                </a14:m>
                <a:endParaRPr lang="en-US" dirty="0"/>
              </a:p>
            </p:txBody>
          </p:sp>
        </mc:Choice>
        <mc:Fallback xmlns="">
          <p:sp>
            <p:nvSpPr>
              <p:cNvPr id="17" name="TextBox 16">
                <a:extLst>
                  <a:ext uri="{FF2B5EF4-FFF2-40B4-BE49-F238E27FC236}">
                    <a16:creationId xmlns:a16="http://schemas.microsoft.com/office/drawing/2014/main" id="{8F75E554-77A5-BC1A-424D-502E0871C624}"/>
                  </a:ext>
                </a:extLst>
              </p:cNvPr>
              <p:cNvSpPr txBox="1">
                <a:spLocks noRot="1" noChangeAspect="1" noMove="1" noResize="1" noEditPoints="1" noAdjustHandles="1" noChangeArrowheads="1" noChangeShapeType="1" noTextEdit="1"/>
              </p:cNvSpPr>
              <p:nvPr/>
            </p:nvSpPr>
            <p:spPr>
              <a:xfrm>
                <a:off x="3294931" y="5355051"/>
                <a:ext cx="590300" cy="84696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097EBD1-0A03-7677-B940-3C8FA7279638}"/>
                  </a:ext>
                </a:extLst>
              </p:cNvPr>
              <p:cNvSpPr txBox="1"/>
              <p:nvPr/>
            </p:nvSpPr>
            <p:spPr>
              <a:xfrm>
                <a:off x="4454329" y="5355051"/>
                <a:ext cx="590300" cy="84696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b="0" i="1" smtClean="0">
                                  <a:solidFill>
                                    <a:schemeClr val="tx1"/>
                                  </a:solidFill>
                                  <a:latin typeface="Cambria Math" panose="02040503050406030204" pitchFamily="18" charset="0"/>
                                </a:rPr>
                                <m:t>0</m:t>
                              </m:r>
                            </m:e>
                            <m:e>
                              <m:r>
                                <a:rPr lang="en-US" b="0" i="1" smtClean="0">
                                  <a:solidFill>
                                    <a:schemeClr val="tx1"/>
                                  </a:solidFill>
                                  <a:latin typeface="Cambria Math" panose="02040503050406030204" pitchFamily="18" charset="0"/>
                                </a:rPr>
                                <m:t>0</m:t>
                              </m:r>
                            </m:e>
                            <m:e>
                              <m:r>
                                <a:rPr lang="en-US" b="0" i="1" smtClean="0">
                                  <a:solidFill>
                                    <a:schemeClr val="tx1"/>
                                  </a:solidFill>
                                  <a:latin typeface="Cambria Math" panose="02040503050406030204" pitchFamily="18" charset="0"/>
                                </a:rPr>
                                <m:t>1</m:t>
                              </m:r>
                            </m:e>
                          </m:eqArr>
                        </m:e>
                      </m:d>
                    </m:oMath>
                  </m:oMathPara>
                </a14:m>
                <a:endParaRPr lang="en-US" dirty="0"/>
              </a:p>
            </p:txBody>
          </p:sp>
        </mc:Choice>
        <mc:Fallback xmlns="">
          <p:sp>
            <p:nvSpPr>
              <p:cNvPr id="18" name="TextBox 17">
                <a:extLst>
                  <a:ext uri="{FF2B5EF4-FFF2-40B4-BE49-F238E27FC236}">
                    <a16:creationId xmlns:a16="http://schemas.microsoft.com/office/drawing/2014/main" id="{5097EBD1-0A03-7677-B940-3C8FA7279638}"/>
                  </a:ext>
                </a:extLst>
              </p:cNvPr>
              <p:cNvSpPr txBox="1">
                <a:spLocks noRot="1" noChangeAspect="1" noMove="1" noResize="1" noEditPoints="1" noAdjustHandles="1" noChangeArrowheads="1" noChangeShapeType="1" noTextEdit="1"/>
              </p:cNvSpPr>
              <p:nvPr/>
            </p:nvSpPr>
            <p:spPr>
              <a:xfrm>
                <a:off x="4454329" y="5355051"/>
                <a:ext cx="590300" cy="84696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28A17BEB-5019-2C2F-A5BD-2D65F33D6AA4}"/>
                  </a:ext>
                </a:extLst>
              </p:cNvPr>
              <p:cNvSpPr txBox="1"/>
              <p:nvPr/>
            </p:nvSpPr>
            <p:spPr>
              <a:xfrm>
                <a:off x="5613727" y="5355051"/>
                <a:ext cx="590300" cy="84696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b="0" i="1" smtClean="0">
                                  <a:solidFill>
                                    <a:schemeClr val="tx1"/>
                                  </a:solidFill>
                                  <a:latin typeface="Cambria Math" panose="02040503050406030204" pitchFamily="18" charset="0"/>
                                </a:rPr>
                                <m:t>1</m:t>
                              </m:r>
                            </m:e>
                            <m:e>
                              <m:r>
                                <a:rPr lang="en-US" b="0" i="1" smtClean="0">
                                  <a:solidFill>
                                    <a:schemeClr val="tx1"/>
                                  </a:solidFill>
                                  <a:latin typeface="Cambria Math" panose="02040503050406030204" pitchFamily="18" charset="0"/>
                                </a:rPr>
                                <m:t>6</m:t>
                              </m:r>
                            </m:e>
                            <m:e>
                              <m:r>
                                <a:rPr lang="en-US" b="0" i="1" smtClean="0">
                                  <a:solidFill>
                                    <a:schemeClr val="tx1"/>
                                  </a:solidFill>
                                  <a:latin typeface="Cambria Math" panose="02040503050406030204" pitchFamily="18" charset="0"/>
                                </a:rPr>
                                <m:t>0</m:t>
                              </m:r>
                            </m:e>
                          </m:eqArr>
                        </m:e>
                      </m:d>
                    </m:oMath>
                  </m:oMathPara>
                </a14:m>
                <a:endParaRPr lang="en-US" dirty="0"/>
              </a:p>
            </p:txBody>
          </p:sp>
        </mc:Choice>
        <mc:Fallback xmlns="">
          <p:sp>
            <p:nvSpPr>
              <p:cNvPr id="22" name="TextBox 21">
                <a:extLst>
                  <a:ext uri="{FF2B5EF4-FFF2-40B4-BE49-F238E27FC236}">
                    <a16:creationId xmlns:a16="http://schemas.microsoft.com/office/drawing/2014/main" id="{28A17BEB-5019-2C2F-A5BD-2D65F33D6AA4}"/>
                  </a:ext>
                </a:extLst>
              </p:cNvPr>
              <p:cNvSpPr txBox="1">
                <a:spLocks noRot="1" noChangeAspect="1" noMove="1" noResize="1" noEditPoints="1" noAdjustHandles="1" noChangeArrowheads="1" noChangeShapeType="1" noTextEdit="1"/>
              </p:cNvSpPr>
              <p:nvPr/>
            </p:nvSpPr>
            <p:spPr>
              <a:xfrm>
                <a:off x="5613727" y="5355051"/>
                <a:ext cx="590300" cy="846963"/>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0EFAE322-0C03-1EE1-2CB9-DBBB62F33793}"/>
                  </a:ext>
                </a:extLst>
              </p:cNvPr>
              <p:cNvSpPr txBox="1"/>
              <p:nvPr/>
            </p:nvSpPr>
            <p:spPr>
              <a:xfrm>
                <a:off x="6773125" y="5351024"/>
                <a:ext cx="590300" cy="823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i="1" smtClean="0">
                                  <a:solidFill>
                                    <a:schemeClr val="tx1"/>
                                  </a:solidFill>
                                  <a:latin typeface="Cambria Math" panose="02040503050406030204" pitchFamily="18" charset="0"/>
                                </a:rPr>
                                <m:t>1</m:t>
                              </m:r>
                            </m:e>
                            <m:e>
                              <m:r>
                                <a:rPr lang="en-US" b="0" i="1" smtClean="0">
                                  <a:solidFill>
                                    <a:schemeClr val="tx1"/>
                                  </a:solidFill>
                                  <a:latin typeface="Cambria Math" panose="02040503050406030204" pitchFamily="18" charset="0"/>
                                </a:rPr>
                                <m:t>4</m:t>
                              </m:r>
                            </m:e>
                            <m:e>
                              <m:r>
                                <a:rPr lang="en-US" b="0" i="1" smtClean="0">
                                  <a:solidFill>
                                    <a:schemeClr val="tx1"/>
                                  </a:solidFill>
                                  <a:latin typeface="Cambria Math" panose="02040503050406030204" pitchFamily="18" charset="0"/>
                                </a:rPr>
                                <m:t>5</m:t>
                              </m:r>
                            </m:e>
                          </m:eqArr>
                        </m:e>
                      </m:d>
                    </m:oMath>
                  </m:oMathPara>
                </a14:m>
                <a:endParaRPr lang="en-US" dirty="0"/>
              </a:p>
            </p:txBody>
          </p:sp>
        </mc:Choice>
        <mc:Fallback xmlns="">
          <p:sp>
            <p:nvSpPr>
              <p:cNvPr id="24" name="TextBox 23">
                <a:extLst>
                  <a:ext uri="{FF2B5EF4-FFF2-40B4-BE49-F238E27FC236}">
                    <a16:creationId xmlns:a16="http://schemas.microsoft.com/office/drawing/2014/main" id="{0EFAE322-0C03-1EE1-2CB9-DBBB62F33793}"/>
                  </a:ext>
                </a:extLst>
              </p:cNvPr>
              <p:cNvSpPr txBox="1">
                <a:spLocks noRot="1" noChangeAspect="1" noMove="1" noResize="1" noEditPoints="1" noAdjustHandles="1" noChangeArrowheads="1" noChangeShapeType="1" noTextEdit="1"/>
              </p:cNvSpPr>
              <p:nvPr/>
            </p:nvSpPr>
            <p:spPr>
              <a:xfrm>
                <a:off x="6773125" y="5351024"/>
                <a:ext cx="590300" cy="823110"/>
              </a:xfrm>
              <a:prstGeom prst="rect">
                <a:avLst/>
              </a:prstGeom>
              <a:blipFill>
                <a:blip r:embed="rId7"/>
                <a:stretch>
                  <a:fillRect b="-30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97927057-7C98-2D64-319B-226BC0AC21AC}"/>
                  </a:ext>
                </a:extLst>
              </p:cNvPr>
              <p:cNvSpPr txBox="1"/>
              <p:nvPr/>
            </p:nvSpPr>
            <p:spPr>
              <a:xfrm>
                <a:off x="7932523" y="5355051"/>
                <a:ext cx="590300" cy="82868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i="1" smtClean="0">
                                  <a:solidFill>
                                    <a:schemeClr val="tx1"/>
                                  </a:solidFill>
                                  <a:latin typeface="Cambria Math" panose="02040503050406030204" pitchFamily="18" charset="0"/>
                                </a:rPr>
                                <m:t>5</m:t>
                              </m:r>
                            </m:e>
                            <m:e>
                              <m:r>
                                <a:rPr lang="en-US" b="0" i="1" smtClean="0">
                                  <a:solidFill>
                                    <a:schemeClr val="tx1"/>
                                  </a:solidFill>
                                  <a:latin typeface="Cambria Math" panose="02040503050406030204" pitchFamily="18" charset="0"/>
                                </a:rPr>
                                <m:t>4</m:t>
                              </m:r>
                            </m:e>
                            <m:e>
                              <m:r>
                                <a:rPr lang="en-US" b="0" i="1" smtClean="0">
                                  <a:solidFill>
                                    <a:schemeClr val="tx1"/>
                                  </a:solidFill>
                                  <a:latin typeface="Cambria Math" panose="02040503050406030204" pitchFamily="18" charset="0"/>
                                </a:rPr>
                                <m:t>1</m:t>
                              </m:r>
                            </m:e>
                          </m:eqArr>
                        </m:e>
                      </m:d>
                    </m:oMath>
                  </m:oMathPara>
                </a14:m>
                <a:endParaRPr lang="en-US" dirty="0"/>
              </a:p>
            </p:txBody>
          </p:sp>
        </mc:Choice>
        <mc:Fallback xmlns="">
          <p:sp>
            <p:nvSpPr>
              <p:cNvPr id="26" name="TextBox 25">
                <a:extLst>
                  <a:ext uri="{FF2B5EF4-FFF2-40B4-BE49-F238E27FC236}">
                    <a16:creationId xmlns:a16="http://schemas.microsoft.com/office/drawing/2014/main" id="{97927057-7C98-2D64-319B-226BC0AC21AC}"/>
                  </a:ext>
                </a:extLst>
              </p:cNvPr>
              <p:cNvSpPr txBox="1">
                <a:spLocks noRot="1" noChangeAspect="1" noMove="1" noResize="1" noEditPoints="1" noAdjustHandles="1" noChangeArrowheads="1" noChangeShapeType="1" noTextEdit="1"/>
              </p:cNvSpPr>
              <p:nvPr/>
            </p:nvSpPr>
            <p:spPr>
              <a:xfrm>
                <a:off x="7932523" y="5355051"/>
                <a:ext cx="590300" cy="828688"/>
              </a:xfrm>
              <a:prstGeom prst="rect">
                <a:avLst/>
              </a:prstGeom>
              <a:blipFill>
                <a:blip r:embed="rId8"/>
                <a:stretch>
                  <a:fillRect b="-30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E9F92C46-6E75-E1DE-B527-6C3F2E4F7450}"/>
                  </a:ext>
                </a:extLst>
              </p:cNvPr>
              <p:cNvSpPr txBox="1"/>
              <p:nvPr/>
            </p:nvSpPr>
            <p:spPr>
              <a:xfrm>
                <a:off x="9091921" y="5351024"/>
                <a:ext cx="590300" cy="823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i="1" smtClean="0">
                                  <a:solidFill>
                                    <a:schemeClr val="tx1"/>
                                  </a:solidFill>
                                  <a:latin typeface="Cambria Math" panose="02040503050406030204" pitchFamily="18" charset="0"/>
                                </a:rPr>
                                <m:t>9</m:t>
                              </m:r>
                            </m:e>
                            <m:e>
                              <m:r>
                                <a:rPr lang="en-US" b="0" i="1" smtClean="0">
                                  <a:solidFill>
                                    <a:schemeClr val="tx1"/>
                                  </a:solidFill>
                                  <a:latin typeface="Cambria Math" panose="02040503050406030204" pitchFamily="18" charset="0"/>
                                </a:rPr>
                                <m:t>9</m:t>
                              </m:r>
                            </m:e>
                            <m:e>
                              <m:r>
                                <a:rPr lang="en-US" b="0" i="1" smtClean="0">
                                  <a:solidFill>
                                    <a:schemeClr val="tx1"/>
                                  </a:solidFill>
                                  <a:latin typeface="Cambria Math" panose="02040503050406030204" pitchFamily="18" charset="0"/>
                                </a:rPr>
                                <m:t>0</m:t>
                              </m:r>
                            </m:e>
                          </m:eqArr>
                        </m:e>
                      </m:d>
                    </m:oMath>
                  </m:oMathPara>
                </a14:m>
                <a:endParaRPr lang="en-US" dirty="0"/>
              </a:p>
            </p:txBody>
          </p:sp>
        </mc:Choice>
        <mc:Fallback xmlns="">
          <p:sp>
            <p:nvSpPr>
              <p:cNvPr id="28" name="TextBox 27">
                <a:extLst>
                  <a:ext uri="{FF2B5EF4-FFF2-40B4-BE49-F238E27FC236}">
                    <a16:creationId xmlns:a16="http://schemas.microsoft.com/office/drawing/2014/main" id="{E9F92C46-6E75-E1DE-B527-6C3F2E4F7450}"/>
                  </a:ext>
                </a:extLst>
              </p:cNvPr>
              <p:cNvSpPr txBox="1">
                <a:spLocks noRot="1" noChangeAspect="1" noMove="1" noResize="1" noEditPoints="1" noAdjustHandles="1" noChangeArrowheads="1" noChangeShapeType="1" noTextEdit="1"/>
              </p:cNvSpPr>
              <p:nvPr/>
            </p:nvSpPr>
            <p:spPr>
              <a:xfrm>
                <a:off x="9091921" y="5351024"/>
                <a:ext cx="590300" cy="823110"/>
              </a:xfrm>
              <a:prstGeom prst="rect">
                <a:avLst/>
              </a:prstGeom>
              <a:blipFill>
                <a:blip r:embed="rId9"/>
                <a:stretch>
                  <a:fillRect b="-3030"/>
                </a:stretch>
              </a:blipFill>
            </p:spPr>
            <p:txBody>
              <a:bodyPr/>
              <a:lstStyle/>
              <a:p>
                <a:r>
                  <a:rPr lang="en-US">
                    <a:noFill/>
                  </a:rPr>
                  <a:t> </a:t>
                </a:r>
              </a:p>
            </p:txBody>
          </p:sp>
        </mc:Fallback>
      </mc:AlternateContent>
      <p:cxnSp>
        <p:nvCxnSpPr>
          <p:cNvPr id="33" name="Straight Arrow Connector 32">
            <a:extLst>
              <a:ext uri="{FF2B5EF4-FFF2-40B4-BE49-F238E27FC236}">
                <a16:creationId xmlns:a16="http://schemas.microsoft.com/office/drawing/2014/main" id="{8BF45FB7-3610-4754-E0D6-21B106411F48}"/>
              </a:ext>
            </a:extLst>
          </p:cNvPr>
          <p:cNvCxnSpPr>
            <a:endCxn id="15" idx="0"/>
          </p:cNvCxnSpPr>
          <p:nvPr/>
        </p:nvCxnSpPr>
        <p:spPr>
          <a:xfrm>
            <a:off x="2430683" y="5046562"/>
            <a:ext cx="0" cy="30848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F32E377E-A64F-B9D5-F5F3-A9B937925786}"/>
              </a:ext>
            </a:extLst>
          </p:cNvPr>
          <p:cNvCxnSpPr>
            <a:endCxn id="17" idx="0"/>
          </p:cNvCxnSpPr>
          <p:nvPr/>
        </p:nvCxnSpPr>
        <p:spPr>
          <a:xfrm>
            <a:off x="3590081" y="5046562"/>
            <a:ext cx="0" cy="30848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0C0B46C9-FCA7-C827-BC31-5A6D0C460299}"/>
              </a:ext>
            </a:extLst>
          </p:cNvPr>
          <p:cNvCxnSpPr>
            <a:endCxn id="18" idx="0"/>
          </p:cNvCxnSpPr>
          <p:nvPr/>
        </p:nvCxnSpPr>
        <p:spPr>
          <a:xfrm>
            <a:off x="4749479" y="5046562"/>
            <a:ext cx="0" cy="30848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38">
            <a:extLst>
              <a:ext uri="{FF2B5EF4-FFF2-40B4-BE49-F238E27FC236}">
                <a16:creationId xmlns:a16="http://schemas.microsoft.com/office/drawing/2014/main" id="{07607743-89EC-70A3-7786-68EF7E48D7C8}"/>
              </a:ext>
            </a:extLst>
          </p:cNvPr>
          <p:cNvCxnSpPr>
            <a:stCxn id="16" idx="2"/>
            <a:endCxn id="22" idx="0"/>
          </p:cNvCxnSpPr>
          <p:nvPr/>
        </p:nvCxnSpPr>
        <p:spPr>
          <a:xfrm>
            <a:off x="5908877" y="5046562"/>
            <a:ext cx="0" cy="30848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17CAA85D-C63F-553F-67DB-763246826A22}"/>
              </a:ext>
            </a:extLst>
          </p:cNvPr>
          <p:cNvCxnSpPr>
            <a:endCxn id="24" idx="0"/>
          </p:cNvCxnSpPr>
          <p:nvPr/>
        </p:nvCxnSpPr>
        <p:spPr>
          <a:xfrm>
            <a:off x="7068275" y="5046562"/>
            <a:ext cx="0" cy="30446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231B5943-6228-5CC0-333D-8D75B3ADBA46}"/>
              </a:ext>
            </a:extLst>
          </p:cNvPr>
          <p:cNvCxnSpPr>
            <a:endCxn id="26" idx="0"/>
          </p:cNvCxnSpPr>
          <p:nvPr/>
        </p:nvCxnSpPr>
        <p:spPr>
          <a:xfrm>
            <a:off x="8227673" y="5046562"/>
            <a:ext cx="0" cy="30848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59D427EC-E444-6483-4796-839EFDDC90E3}"/>
              </a:ext>
            </a:extLst>
          </p:cNvPr>
          <p:cNvCxnSpPr>
            <a:endCxn id="28" idx="0"/>
          </p:cNvCxnSpPr>
          <p:nvPr/>
        </p:nvCxnSpPr>
        <p:spPr>
          <a:xfrm>
            <a:off x="9387071" y="5046562"/>
            <a:ext cx="0" cy="30446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1791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15D5F-0CC4-CF34-16A8-3810115911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F897A3-5C50-D677-218D-12E7AF95103B}"/>
              </a:ext>
            </a:extLst>
          </p:cNvPr>
          <p:cNvSpPr>
            <a:spLocks noGrp="1"/>
          </p:cNvSpPr>
          <p:nvPr>
            <p:ph type="title"/>
          </p:nvPr>
        </p:nvSpPr>
        <p:spPr/>
        <p:txBody>
          <a:bodyPr/>
          <a:lstStyle/>
          <a:p>
            <a:r>
              <a:rPr lang="en-US" b="1" dirty="0"/>
              <a:t>Timeline</a:t>
            </a:r>
          </a:p>
        </p:txBody>
      </p:sp>
      <p:graphicFrame>
        <p:nvGraphicFramePr>
          <p:cNvPr id="48" name="Diagram 47">
            <a:extLst>
              <a:ext uri="{FF2B5EF4-FFF2-40B4-BE49-F238E27FC236}">
                <a16:creationId xmlns:a16="http://schemas.microsoft.com/office/drawing/2014/main" id="{EBC03D4E-E58B-3D33-EF81-7C0352DA3A2A}"/>
              </a:ext>
            </a:extLst>
          </p:cNvPr>
          <p:cNvGraphicFramePr/>
          <p:nvPr>
            <p:extLst>
              <p:ext uri="{D42A27DB-BD31-4B8C-83A1-F6EECF244321}">
                <p14:modId xmlns:p14="http://schemas.microsoft.com/office/powerpoint/2010/main" val="296200461"/>
              </p:ext>
            </p:extLst>
          </p:nvPr>
        </p:nvGraphicFramePr>
        <p:xfrm>
          <a:off x="340659" y="1027906"/>
          <a:ext cx="11510682"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Multiply 2">
            <a:extLst>
              <a:ext uri="{FF2B5EF4-FFF2-40B4-BE49-F238E27FC236}">
                <a16:creationId xmlns:a16="http://schemas.microsoft.com/office/drawing/2014/main" id="{B6D3BB66-1981-A034-08EA-0F02CACB19D4}"/>
              </a:ext>
            </a:extLst>
          </p:cNvPr>
          <p:cNvSpPr/>
          <p:nvPr/>
        </p:nvSpPr>
        <p:spPr>
          <a:xfrm>
            <a:off x="7191153" y="1371601"/>
            <a:ext cx="2718391" cy="2157611"/>
          </a:xfrm>
          <a:prstGeom prst="mathMultiply">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Multiply 3">
            <a:extLst>
              <a:ext uri="{FF2B5EF4-FFF2-40B4-BE49-F238E27FC236}">
                <a16:creationId xmlns:a16="http://schemas.microsoft.com/office/drawing/2014/main" id="{407366D3-BF30-777D-6BD1-EE776E379390}"/>
              </a:ext>
            </a:extLst>
          </p:cNvPr>
          <p:cNvSpPr/>
          <p:nvPr/>
        </p:nvSpPr>
        <p:spPr>
          <a:xfrm>
            <a:off x="8374911" y="3737239"/>
            <a:ext cx="2718391" cy="2157611"/>
          </a:xfrm>
          <a:prstGeom prst="mathMultiply">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Multiply 4">
            <a:extLst>
              <a:ext uri="{FF2B5EF4-FFF2-40B4-BE49-F238E27FC236}">
                <a16:creationId xmlns:a16="http://schemas.microsoft.com/office/drawing/2014/main" id="{D8B75EFB-6FF2-AB19-1608-B022121D07E0}"/>
              </a:ext>
            </a:extLst>
          </p:cNvPr>
          <p:cNvSpPr/>
          <p:nvPr/>
        </p:nvSpPr>
        <p:spPr>
          <a:xfrm>
            <a:off x="9473609" y="1274663"/>
            <a:ext cx="2718391" cy="2157611"/>
          </a:xfrm>
          <a:prstGeom prst="mathMultiply">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1400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FB076-D1E4-08B6-8757-45AC801890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A6742B-E28B-9883-400B-3E4AAB1455DA}"/>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0E8C6A26-04BD-E4E1-66DC-6069CEA72354}"/>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568A3DF2-3909-C651-049E-739850D0AD00}"/>
                  </a:ext>
                </a:extLst>
              </p:cNvPr>
              <p:cNvSpPr txBox="1"/>
              <p:nvPr/>
            </p:nvSpPr>
            <p:spPr>
              <a:xfrm>
                <a:off x="2135533" y="2472958"/>
                <a:ext cx="590300" cy="84696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b="0" i="1" smtClean="0">
                                  <a:solidFill>
                                    <a:schemeClr val="tx1"/>
                                  </a:solidFill>
                                  <a:latin typeface="Cambria Math" panose="02040503050406030204" pitchFamily="18" charset="0"/>
                                </a:rPr>
                                <m:t>1</m:t>
                              </m:r>
                            </m:e>
                            <m:e>
                              <m:r>
                                <a:rPr lang="en-US" b="0" i="1" smtClean="0">
                                  <a:solidFill>
                                    <a:schemeClr val="tx1"/>
                                  </a:solidFill>
                                  <a:latin typeface="Cambria Math" panose="02040503050406030204" pitchFamily="18" charset="0"/>
                                </a:rPr>
                                <m:t>5</m:t>
                              </m:r>
                            </m:e>
                            <m:e>
                              <m:r>
                                <a:rPr lang="en-US" b="0" i="1" smtClean="0">
                                  <a:solidFill>
                                    <a:schemeClr val="tx1"/>
                                  </a:solidFill>
                                  <a:latin typeface="Cambria Math" panose="02040503050406030204" pitchFamily="18" charset="0"/>
                                </a:rPr>
                                <m:t>3</m:t>
                              </m:r>
                            </m:e>
                          </m:eqArr>
                        </m:e>
                      </m:d>
                    </m:oMath>
                  </m:oMathPara>
                </a14:m>
                <a:endParaRPr lang="en-US" dirty="0"/>
              </a:p>
            </p:txBody>
          </p:sp>
        </mc:Choice>
        <mc:Fallback xmlns="">
          <p:sp>
            <p:nvSpPr>
              <p:cNvPr id="15" name="TextBox 14">
                <a:extLst>
                  <a:ext uri="{FF2B5EF4-FFF2-40B4-BE49-F238E27FC236}">
                    <a16:creationId xmlns:a16="http://schemas.microsoft.com/office/drawing/2014/main" id="{568A3DF2-3909-C651-049E-739850D0AD00}"/>
                  </a:ext>
                </a:extLst>
              </p:cNvPr>
              <p:cNvSpPr txBox="1">
                <a:spLocks noRot="1" noChangeAspect="1" noMove="1" noResize="1" noEditPoints="1" noAdjustHandles="1" noChangeArrowheads="1" noChangeShapeType="1" noTextEdit="1"/>
              </p:cNvSpPr>
              <p:nvPr/>
            </p:nvSpPr>
            <p:spPr>
              <a:xfrm>
                <a:off x="2135533" y="2472958"/>
                <a:ext cx="590300" cy="846963"/>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497AA1B3-6D56-3463-003E-225A6A9046AA}"/>
                  </a:ext>
                </a:extLst>
              </p:cNvPr>
              <p:cNvSpPr txBox="1"/>
              <p:nvPr/>
            </p:nvSpPr>
            <p:spPr>
              <a:xfrm>
                <a:off x="3294931" y="2472958"/>
                <a:ext cx="590300" cy="84696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b="0" i="1" smtClean="0">
                                  <a:solidFill>
                                    <a:schemeClr val="tx1"/>
                                  </a:solidFill>
                                  <a:latin typeface="Cambria Math" panose="02040503050406030204" pitchFamily="18" charset="0"/>
                                </a:rPr>
                                <m:t>8</m:t>
                              </m:r>
                            </m:e>
                            <m:e>
                              <m:r>
                                <a:rPr lang="en-US" b="0" i="1" smtClean="0">
                                  <a:solidFill>
                                    <a:schemeClr val="tx1"/>
                                  </a:solidFill>
                                  <a:latin typeface="Cambria Math" panose="02040503050406030204" pitchFamily="18" charset="0"/>
                                </a:rPr>
                                <m:t>9</m:t>
                              </m:r>
                            </m:e>
                            <m:e>
                              <m:r>
                                <a:rPr lang="en-US" b="0" i="1" smtClean="0">
                                  <a:solidFill>
                                    <a:schemeClr val="tx1"/>
                                  </a:solidFill>
                                  <a:latin typeface="Cambria Math" panose="02040503050406030204" pitchFamily="18" charset="0"/>
                                </a:rPr>
                                <m:t>1</m:t>
                              </m:r>
                            </m:e>
                          </m:eqArr>
                        </m:e>
                      </m:d>
                    </m:oMath>
                  </m:oMathPara>
                </a14:m>
                <a:endParaRPr lang="en-US" dirty="0"/>
              </a:p>
            </p:txBody>
          </p:sp>
        </mc:Choice>
        <mc:Fallback xmlns="">
          <p:sp>
            <p:nvSpPr>
              <p:cNvPr id="17" name="TextBox 16">
                <a:extLst>
                  <a:ext uri="{FF2B5EF4-FFF2-40B4-BE49-F238E27FC236}">
                    <a16:creationId xmlns:a16="http://schemas.microsoft.com/office/drawing/2014/main" id="{497AA1B3-6D56-3463-003E-225A6A9046AA}"/>
                  </a:ext>
                </a:extLst>
              </p:cNvPr>
              <p:cNvSpPr txBox="1">
                <a:spLocks noRot="1" noChangeAspect="1" noMove="1" noResize="1" noEditPoints="1" noAdjustHandles="1" noChangeArrowheads="1" noChangeShapeType="1" noTextEdit="1"/>
              </p:cNvSpPr>
              <p:nvPr/>
            </p:nvSpPr>
            <p:spPr>
              <a:xfrm>
                <a:off x="3294931" y="2472958"/>
                <a:ext cx="590300" cy="84696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B6F5DE52-904A-1A86-39D8-5724A2039DCC}"/>
                  </a:ext>
                </a:extLst>
              </p:cNvPr>
              <p:cNvSpPr txBox="1"/>
              <p:nvPr/>
            </p:nvSpPr>
            <p:spPr>
              <a:xfrm>
                <a:off x="4454329" y="2472958"/>
                <a:ext cx="590300" cy="84696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b="0" i="1" smtClean="0">
                                  <a:solidFill>
                                    <a:schemeClr val="tx1"/>
                                  </a:solidFill>
                                  <a:latin typeface="Cambria Math" panose="02040503050406030204" pitchFamily="18" charset="0"/>
                                </a:rPr>
                                <m:t>0</m:t>
                              </m:r>
                            </m:e>
                            <m:e>
                              <m:r>
                                <a:rPr lang="en-US" b="0" i="1" smtClean="0">
                                  <a:solidFill>
                                    <a:schemeClr val="tx1"/>
                                  </a:solidFill>
                                  <a:latin typeface="Cambria Math" panose="02040503050406030204" pitchFamily="18" charset="0"/>
                                </a:rPr>
                                <m:t>0</m:t>
                              </m:r>
                            </m:e>
                            <m:e>
                              <m:r>
                                <a:rPr lang="en-US" b="0" i="1" smtClean="0">
                                  <a:solidFill>
                                    <a:schemeClr val="tx1"/>
                                  </a:solidFill>
                                  <a:latin typeface="Cambria Math" panose="02040503050406030204" pitchFamily="18" charset="0"/>
                                </a:rPr>
                                <m:t>1</m:t>
                              </m:r>
                            </m:e>
                          </m:eqArr>
                        </m:e>
                      </m:d>
                    </m:oMath>
                  </m:oMathPara>
                </a14:m>
                <a:endParaRPr lang="en-US" dirty="0"/>
              </a:p>
            </p:txBody>
          </p:sp>
        </mc:Choice>
        <mc:Fallback xmlns="">
          <p:sp>
            <p:nvSpPr>
              <p:cNvPr id="18" name="TextBox 17">
                <a:extLst>
                  <a:ext uri="{FF2B5EF4-FFF2-40B4-BE49-F238E27FC236}">
                    <a16:creationId xmlns:a16="http://schemas.microsoft.com/office/drawing/2014/main" id="{B6F5DE52-904A-1A86-39D8-5724A2039DCC}"/>
                  </a:ext>
                </a:extLst>
              </p:cNvPr>
              <p:cNvSpPr txBox="1">
                <a:spLocks noRot="1" noChangeAspect="1" noMove="1" noResize="1" noEditPoints="1" noAdjustHandles="1" noChangeArrowheads="1" noChangeShapeType="1" noTextEdit="1"/>
              </p:cNvSpPr>
              <p:nvPr/>
            </p:nvSpPr>
            <p:spPr>
              <a:xfrm>
                <a:off x="4454329" y="2472958"/>
                <a:ext cx="590300" cy="84696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D48623BB-8F44-CF03-4642-DF571D0B79BF}"/>
                  </a:ext>
                </a:extLst>
              </p:cNvPr>
              <p:cNvSpPr txBox="1"/>
              <p:nvPr/>
            </p:nvSpPr>
            <p:spPr>
              <a:xfrm>
                <a:off x="5613727" y="2472958"/>
                <a:ext cx="590300" cy="84696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b="0" i="1" smtClean="0">
                                  <a:solidFill>
                                    <a:schemeClr val="tx1"/>
                                  </a:solidFill>
                                  <a:latin typeface="Cambria Math" panose="02040503050406030204" pitchFamily="18" charset="0"/>
                                </a:rPr>
                                <m:t>1</m:t>
                              </m:r>
                            </m:e>
                            <m:e>
                              <m:r>
                                <a:rPr lang="en-US" b="0" i="1" smtClean="0">
                                  <a:solidFill>
                                    <a:schemeClr val="tx1"/>
                                  </a:solidFill>
                                  <a:latin typeface="Cambria Math" panose="02040503050406030204" pitchFamily="18" charset="0"/>
                                </a:rPr>
                                <m:t>6</m:t>
                              </m:r>
                            </m:e>
                            <m:e>
                              <m:r>
                                <a:rPr lang="en-US" b="0" i="1" smtClean="0">
                                  <a:solidFill>
                                    <a:schemeClr val="tx1"/>
                                  </a:solidFill>
                                  <a:latin typeface="Cambria Math" panose="02040503050406030204" pitchFamily="18" charset="0"/>
                                </a:rPr>
                                <m:t>0</m:t>
                              </m:r>
                            </m:e>
                          </m:eqArr>
                        </m:e>
                      </m:d>
                    </m:oMath>
                  </m:oMathPara>
                </a14:m>
                <a:endParaRPr lang="en-US" dirty="0"/>
              </a:p>
            </p:txBody>
          </p:sp>
        </mc:Choice>
        <mc:Fallback xmlns="">
          <p:sp>
            <p:nvSpPr>
              <p:cNvPr id="22" name="TextBox 21">
                <a:extLst>
                  <a:ext uri="{FF2B5EF4-FFF2-40B4-BE49-F238E27FC236}">
                    <a16:creationId xmlns:a16="http://schemas.microsoft.com/office/drawing/2014/main" id="{D48623BB-8F44-CF03-4642-DF571D0B79BF}"/>
                  </a:ext>
                </a:extLst>
              </p:cNvPr>
              <p:cNvSpPr txBox="1">
                <a:spLocks noRot="1" noChangeAspect="1" noMove="1" noResize="1" noEditPoints="1" noAdjustHandles="1" noChangeArrowheads="1" noChangeShapeType="1" noTextEdit="1"/>
              </p:cNvSpPr>
              <p:nvPr/>
            </p:nvSpPr>
            <p:spPr>
              <a:xfrm>
                <a:off x="5613727" y="2472958"/>
                <a:ext cx="590300" cy="846963"/>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16804DA4-60D8-CA5C-58EA-DA9FEB2A2E12}"/>
                  </a:ext>
                </a:extLst>
              </p:cNvPr>
              <p:cNvSpPr txBox="1"/>
              <p:nvPr/>
            </p:nvSpPr>
            <p:spPr>
              <a:xfrm>
                <a:off x="6773125" y="2468931"/>
                <a:ext cx="590300" cy="823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i="1" smtClean="0">
                                  <a:solidFill>
                                    <a:schemeClr val="tx1"/>
                                  </a:solidFill>
                                  <a:latin typeface="Cambria Math" panose="02040503050406030204" pitchFamily="18" charset="0"/>
                                </a:rPr>
                                <m:t>1</m:t>
                              </m:r>
                            </m:e>
                            <m:e>
                              <m:r>
                                <a:rPr lang="en-US" b="0" i="1" smtClean="0">
                                  <a:solidFill>
                                    <a:schemeClr val="tx1"/>
                                  </a:solidFill>
                                  <a:latin typeface="Cambria Math" panose="02040503050406030204" pitchFamily="18" charset="0"/>
                                </a:rPr>
                                <m:t>4</m:t>
                              </m:r>
                            </m:e>
                            <m:e>
                              <m:r>
                                <a:rPr lang="en-US" b="0" i="1" smtClean="0">
                                  <a:solidFill>
                                    <a:schemeClr val="tx1"/>
                                  </a:solidFill>
                                  <a:latin typeface="Cambria Math" panose="02040503050406030204" pitchFamily="18" charset="0"/>
                                </a:rPr>
                                <m:t>5</m:t>
                              </m:r>
                            </m:e>
                          </m:eqArr>
                        </m:e>
                      </m:d>
                    </m:oMath>
                  </m:oMathPara>
                </a14:m>
                <a:endParaRPr lang="en-US" dirty="0"/>
              </a:p>
            </p:txBody>
          </p:sp>
        </mc:Choice>
        <mc:Fallback xmlns="">
          <p:sp>
            <p:nvSpPr>
              <p:cNvPr id="24" name="TextBox 23">
                <a:extLst>
                  <a:ext uri="{FF2B5EF4-FFF2-40B4-BE49-F238E27FC236}">
                    <a16:creationId xmlns:a16="http://schemas.microsoft.com/office/drawing/2014/main" id="{16804DA4-60D8-CA5C-58EA-DA9FEB2A2E12}"/>
                  </a:ext>
                </a:extLst>
              </p:cNvPr>
              <p:cNvSpPr txBox="1">
                <a:spLocks noRot="1" noChangeAspect="1" noMove="1" noResize="1" noEditPoints="1" noAdjustHandles="1" noChangeArrowheads="1" noChangeShapeType="1" noTextEdit="1"/>
              </p:cNvSpPr>
              <p:nvPr/>
            </p:nvSpPr>
            <p:spPr>
              <a:xfrm>
                <a:off x="6773125" y="2468931"/>
                <a:ext cx="590300" cy="823110"/>
              </a:xfrm>
              <a:prstGeom prst="rect">
                <a:avLst/>
              </a:prstGeom>
              <a:blipFill>
                <a:blip r:embed="rId7"/>
                <a:stretch>
                  <a:fillRect b="-30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4CF5F990-34D2-28EC-1815-2AEF4EAD226F}"/>
                  </a:ext>
                </a:extLst>
              </p:cNvPr>
              <p:cNvSpPr txBox="1"/>
              <p:nvPr/>
            </p:nvSpPr>
            <p:spPr>
              <a:xfrm>
                <a:off x="7932523" y="2472958"/>
                <a:ext cx="590300" cy="82868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i="1" smtClean="0">
                                  <a:solidFill>
                                    <a:schemeClr val="tx1"/>
                                  </a:solidFill>
                                  <a:latin typeface="Cambria Math" panose="02040503050406030204" pitchFamily="18" charset="0"/>
                                </a:rPr>
                                <m:t>5</m:t>
                              </m:r>
                            </m:e>
                            <m:e>
                              <m:r>
                                <a:rPr lang="en-US" b="0" i="1" smtClean="0">
                                  <a:solidFill>
                                    <a:schemeClr val="tx1"/>
                                  </a:solidFill>
                                  <a:latin typeface="Cambria Math" panose="02040503050406030204" pitchFamily="18" charset="0"/>
                                </a:rPr>
                                <m:t>4</m:t>
                              </m:r>
                            </m:e>
                            <m:e>
                              <m:r>
                                <a:rPr lang="en-US" b="0" i="1" smtClean="0">
                                  <a:solidFill>
                                    <a:schemeClr val="tx1"/>
                                  </a:solidFill>
                                  <a:latin typeface="Cambria Math" panose="02040503050406030204" pitchFamily="18" charset="0"/>
                                </a:rPr>
                                <m:t>1</m:t>
                              </m:r>
                            </m:e>
                          </m:eqArr>
                        </m:e>
                      </m:d>
                    </m:oMath>
                  </m:oMathPara>
                </a14:m>
                <a:endParaRPr lang="en-US" dirty="0"/>
              </a:p>
            </p:txBody>
          </p:sp>
        </mc:Choice>
        <mc:Fallback xmlns="">
          <p:sp>
            <p:nvSpPr>
              <p:cNvPr id="26" name="TextBox 25">
                <a:extLst>
                  <a:ext uri="{FF2B5EF4-FFF2-40B4-BE49-F238E27FC236}">
                    <a16:creationId xmlns:a16="http://schemas.microsoft.com/office/drawing/2014/main" id="{4CF5F990-34D2-28EC-1815-2AEF4EAD226F}"/>
                  </a:ext>
                </a:extLst>
              </p:cNvPr>
              <p:cNvSpPr txBox="1">
                <a:spLocks noRot="1" noChangeAspect="1" noMove="1" noResize="1" noEditPoints="1" noAdjustHandles="1" noChangeArrowheads="1" noChangeShapeType="1" noTextEdit="1"/>
              </p:cNvSpPr>
              <p:nvPr/>
            </p:nvSpPr>
            <p:spPr>
              <a:xfrm>
                <a:off x="7932523" y="2472958"/>
                <a:ext cx="590300" cy="828688"/>
              </a:xfrm>
              <a:prstGeom prst="rect">
                <a:avLst/>
              </a:prstGeom>
              <a:blipFill>
                <a:blip r:embed="rId8"/>
                <a:stretch>
                  <a:fillRect b="-149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BDC72699-DD34-4E66-3F40-F5E83283936F}"/>
                  </a:ext>
                </a:extLst>
              </p:cNvPr>
              <p:cNvSpPr txBox="1"/>
              <p:nvPr/>
            </p:nvSpPr>
            <p:spPr>
              <a:xfrm>
                <a:off x="9091921" y="2468931"/>
                <a:ext cx="590300" cy="823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i="1" smtClean="0">
                                  <a:solidFill>
                                    <a:schemeClr val="tx1"/>
                                  </a:solidFill>
                                  <a:latin typeface="Cambria Math" panose="02040503050406030204" pitchFamily="18" charset="0"/>
                                </a:rPr>
                                <m:t>9</m:t>
                              </m:r>
                            </m:e>
                            <m:e>
                              <m:r>
                                <a:rPr lang="en-US" b="0" i="1" smtClean="0">
                                  <a:solidFill>
                                    <a:schemeClr val="tx1"/>
                                  </a:solidFill>
                                  <a:latin typeface="Cambria Math" panose="02040503050406030204" pitchFamily="18" charset="0"/>
                                </a:rPr>
                                <m:t>9</m:t>
                              </m:r>
                            </m:e>
                            <m:e>
                              <m:r>
                                <a:rPr lang="en-US" b="0" i="1" smtClean="0">
                                  <a:solidFill>
                                    <a:schemeClr val="tx1"/>
                                  </a:solidFill>
                                  <a:latin typeface="Cambria Math" panose="02040503050406030204" pitchFamily="18" charset="0"/>
                                </a:rPr>
                                <m:t>0</m:t>
                              </m:r>
                            </m:e>
                          </m:eqArr>
                        </m:e>
                      </m:d>
                    </m:oMath>
                  </m:oMathPara>
                </a14:m>
                <a:endParaRPr lang="en-US" dirty="0"/>
              </a:p>
            </p:txBody>
          </p:sp>
        </mc:Choice>
        <mc:Fallback xmlns="">
          <p:sp>
            <p:nvSpPr>
              <p:cNvPr id="28" name="TextBox 27">
                <a:extLst>
                  <a:ext uri="{FF2B5EF4-FFF2-40B4-BE49-F238E27FC236}">
                    <a16:creationId xmlns:a16="http://schemas.microsoft.com/office/drawing/2014/main" id="{BDC72699-DD34-4E66-3F40-F5E83283936F}"/>
                  </a:ext>
                </a:extLst>
              </p:cNvPr>
              <p:cNvSpPr txBox="1">
                <a:spLocks noRot="1" noChangeAspect="1" noMove="1" noResize="1" noEditPoints="1" noAdjustHandles="1" noChangeArrowheads="1" noChangeShapeType="1" noTextEdit="1"/>
              </p:cNvSpPr>
              <p:nvPr/>
            </p:nvSpPr>
            <p:spPr>
              <a:xfrm>
                <a:off x="9091921" y="2468931"/>
                <a:ext cx="590300" cy="823110"/>
              </a:xfrm>
              <a:prstGeom prst="rect">
                <a:avLst/>
              </a:prstGeom>
              <a:blipFill>
                <a:blip r:embed="rId9"/>
                <a:stretch>
                  <a:fillRect b="-3030"/>
                </a:stretch>
              </a:blipFill>
            </p:spPr>
            <p:txBody>
              <a:bodyPr/>
              <a:lstStyle/>
              <a:p>
                <a:r>
                  <a:rPr lang="en-US">
                    <a:noFill/>
                  </a:rPr>
                  <a:t> </a:t>
                </a:r>
              </a:p>
            </p:txBody>
          </p:sp>
        </mc:Fallback>
      </mc:AlternateContent>
      <p:cxnSp>
        <p:nvCxnSpPr>
          <p:cNvPr id="14" name="Curved Connector 13">
            <a:extLst>
              <a:ext uri="{FF2B5EF4-FFF2-40B4-BE49-F238E27FC236}">
                <a16:creationId xmlns:a16="http://schemas.microsoft.com/office/drawing/2014/main" id="{12D05AFF-DA79-D1C5-7A40-59B33638BFC8}"/>
              </a:ext>
            </a:extLst>
          </p:cNvPr>
          <p:cNvCxnSpPr>
            <a:stCxn id="15" idx="2"/>
            <a:endCxn id="22" idx="2"/>
          </p:cNvCxnSpPr>
          <p:nvPr/>
        </p:nvCxnSpPr>
        <p:spPr>
          <a:xfrm rot="16200000" flipH="1">
            <a:off x="4169780" y="1580824"/>
            <a:ext cx="12700" cy="3478194"/>
          </a:xfrm>
          <a:prstGeom prst="curvedConnector3">
            <a:avLst>
              <a:gd name="adj1" fmla="val 180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0" name="Curved Connector 29">
            <a:extLst>
              <a:ext uri="{FF2B5EF4-FFF2-40B4-BE49-F238E27FC236}">
                <a16:creationId xmlns:a16="http://schemas.microsoft.com/office/drawing/2014/main" id="{B94DCE09-287E-BC45-4C6B-1CD2676EDA67}"/>
              </a:ext>
            </a:extLst>
          </p:cNvPr>
          <p:cNvCxnSpPr>
            <a:stCxn id="17" idx="2"/>
            <a:endCxn id="22" idx="2"/>
          </p:cNvCxnSpPr>
          <p:nvPr/>
        </p:nvCxnSpPr>
        <p:spPr>
          <a:xfrm rot="16200000" flipH="1">
            <a:off x="4749479" y="2160523"/>
            <a:ext cx="12700" cy="2318796"/>
          </a:xfrm>
          <a:prstGeom prst="curvedConnector3">
            <a:avLst>
              <a:gd name="adj1" fmla="val 180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4" name="Curved Connector 33">
            <a:extLst>
              <a:ext uri="{FF2B5EF4-FFF2-40B4-BE49-F238E27FC236}">
                <a16:creationId xmlns:a16="http://schemas.microsoft.com/office/drawing/2014/main" id="{FB2E1E7A-6045-D699-CCC3-8E3A52D07EFA}"/>
              </a:ext>
            </a:extLst>
          </p:cNvPr>
          <p:cNvCxnSpPr>
            <a:stCxn id="18" idx="2"/>
            <a:endCxn id="22" idx="2"/>
          </p:cNvCxnSpPr>
          <p:nvPr/>
        </p:nvCxnSpPr>
        <p:spPr>
          <a:xfrm rot="16200000" flipH="1">
            <a:off x="5329178" y="2740222"/>
            <a:ext cx="12700" cy="1159398"/>
          </a:xfrm>
          <a:prstGeom prst="curvedConnector3">
            <a:avLst>
              <a:gd name="adj1" fmla="val 180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8" name="Curved Connector 37">
            <a:extLst>
              <a:ext uri="{FF2B5EF4-FFF2-40B4-BE49-F238E27FC236}">
                <a16:creationId xmlns:a16="http://schemas.microsoft.com/office/drawing/2014/main" id="{40404F75-C58E-AD2A-9A55-D0945207F4A5}"/>
              </a:ext>
            </a:extLst>
          </p:cNvPr>
          <p:cNvCxnSpPr>
            <a:stCxn id="24" idx="2"/>
            <a:endCxn id="22" idx="2"/>
          </p:cNvCxnSpPr>
          <p:nvPr/>
        </p:nvCxnSpPr>
        <p:spPr>
          <a:xfrm rot="5400000">
            <a:off x="6474636" y="2726282"/>
            <a:ext cx="27880" cy="1159398"/>
          </a:xfrm>
          <a:prstGeom prst="curvedConnector3">
            <a:avLst>
              <a:gd name="adj1" fmla="val 91994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2" name="Curved Connector 41">
            <a:extLst>
              <a:ext uri="{FF2B5EF4-FFF2-40B4-BE49-F238E27FC236}">
                <a16:creationId xmlns:a16="http://schemas.microsoft.com/office/drawing/2014/main" id="{8F639F22-0149-DEB6-F157-964BB7EECF8E}"/>
              </a:ext>
            </a:extLst>
          </p:cNvPr>
          <p:cNvCxnSpPr>
            <a:stCxn id="26" idx="2"/>
            <a:endCxn id="22" idx="2"/>
          </p:cNvCxnSpPr>
          <p:nvPr/>
        </p:nvCxnSpPr>
        <p:spPr>
          <a:xfrm rot="5400000">
            <a:off x="7059138" y="2151385"/>
            <a:ext cx="18275" cy="2318796"/>
          </a:xfrm>
          <a:prstGeom prst="curvedConnector3">
            <a:avLst>
              <a:gd name="adj1" fmla="val 1350889"/>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6" name="Curved Connector 45">
            <a:extLst>
              <a:ext uri="{FF2B5EF4-FFF2-40B4-BE49-F238E27FC236}">
                <a16:creationId xmlns:a16="http://schemas.microsoft.com/office/drawing/2014/main" id="{5D0DEE06-87F5-CA85-3A27-C82001438412}"/>
              </a:ext>
            </a:extLst>
          </p:cNvPr>
          <p:cNvCxnSpPr>
            <a:stCxn id="28" idx="2"/>
            <a:endCxn id="22" idx="2"/>
          </p:cNvCxnSpPr>
          <p:nvPr/>
        </p:nvCxnSpPr>
        <p:spPr>
          <a:xfrm rot="5400000">
            <a:off x="7634034" y="1566884"/>
            <a:ext cx="27880" cy="3478194"/>
          </a:xfrm>
          <a:prstGeom prst="curvedConnector3">
            <a:avLst>
              <a:gd name="adj1" fmla="val 91994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D50961CE-2614-5DF9-ACB3-AE457F837697}"/>
              </a:ext>
            </a:extLst>
          </p:cNvPr>
          <p:cNvSpPr txBox="1"/>
          <p:nvPr/>
        </p:nvSpPr>
        <p:spPr>
          <a:xfrm>
            <a:off x="1168790" y="1863959"/>
            <a:ext cx="9854420" cy="369332"/>
          </a:xfrm>
          <a:prstGeom prst="rect">
            <a:avLst/>
          </a:prstGeom>
          <a:noFill/>
        </p:spPr>
        <p:txBody>
          <a:bodyPr wrap="square" rtlCol="0">
            <a:spAutoFit/>
          </a:bodyPr>
          <a:lstStyle/>
          <a:p>
            <a:r>
              <a:rPr lang="en-US" dirty="0"/>
              <a:t>The goal of these embeddings is to embed information from the context.</a:t>
            </a:r>
          </a:p>
        </p:txBody>
      </p:sp>
    </p:spTree>
    <p:extLst>
      <p:ext uri="{BB962C8B-B14F-4D97-AF65-F5344CB8AC3E}">
        <p14:creationId xmlns:p14="http://schemas.microsoft.com/office/powerpoint/2010/main" val="3823417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878E2-FD65-C0B3-0433-93F15125AA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2F4A4-11B7-D67F-5C55-D5BD13A5693B}"/>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7C3F960D-8181-CB34-2406-225D679A017D}"/>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0090342-587E-F9DF-1A2D-8843FC288916}"/>
                  </a:ext>
                </a:extLst>
              </p:cNvPr>
              <p:cNvSpPr txBox="1"/>
              <p:nvPr/>
            </p:nvSpPr>
            <p:spPr>
              <a:xfrm>
                <a:off x="2135533" y="2472958"/>
                <a:ext cx="590300" cy="84696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b="0" i="1" smtClean="0">
                                  <a:solidFill>
                                    <a:schemeClr val="tx1"/>
                                  </a:solidFill>
                                  <a:latin typeface="Cambria Math" panose="02040503050406030204" pitchFamily="18" charset="0"/>
                                </a:rPr>
                                <m:t>1</m:t>
                              </m:r>
                            </m:e>
                            <m:e>
                              <m:r>
                                <a:rPr lang="en-US" b="0" i="1" smtClean="0">
                                  <a:solidFill>
                                    <a:schemeClr val="tx1"/>
                                  </a:solidFill>
                                  <a:latin typeface="Cambria Math" panose="02040503050406030204" pitchFamily="18" charset="0"/>
                                </a:rPr>
                                <m:t>5</m:t>
                              </m:r>
                            </m:e>
                            <m:e>
                              <m:r>
                                <a:rPr lang="en-US" b="0" i="1" smtClean="0">
                                  <a:solidFill>
                                    <a:schemeClr val="tx1"/>
                                  </a:solidFill>
                                  <a:latin typeface="Cambria Math" panose="02040503050406030204" pitchFamily="18" charset="0"/>
                                </a:rPr>
                                <m:t>3</m:t>
                              </m:r>
                            </m:e>
                          </m:eqArr>
                        </m:e>
                      </m:d>
                    </m:oMath>
                  </m:oMathPara>
                </a14:m>
                <a:endParaRPr lang="en-US" dirty="0"/>
              </a:p>
            </p:txBody>
          </p:sp>
        </mc:Choice>
        <mc:Fallback xmlns="">
          <p:sp>
            <p:nvSpPr>
              <p:cNvPr id="15" name="TextBox 14">
                <a:extLst>
                  <a:ext uri="{FF2B5EF4-FFF2-40B4-BE49-F238E27FC236}">
                    <a16:creationId xmlns:a16="http://schemas.microsoft.com/office/drawing/2014/main" id="{70090342-587E-F9DF-1A2D-8843FC288916}"/>
                  </a:ext>
                </a:extLst>
              </p:cNvPr>
              <p:cNvSpPr txBox="1">
                <a:spLocks noRot="1" noChangeAspect="1" noMove="1" noResize="1" noEditPoints="1" noAdjustHandles="1" noChangeArrowheads="1" noChangeShapeType="1" noTextEdit="1"/>
              </p:cNvSpPr>
              <p:nvPr/>
            </p:nvSpPr>
            <p:spPr>
              <a:xfrm>
                <a:off x="2135533" y="2472958"/>
                <a:ext cx="590300" cy="846963"/>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F5D6CB59-1326-B638-1246-1424FA877E59}"/>
                  </a:ext>
                </a:extLst>
              </p:cNvPr>
              <p:cNvSpPr txBox="1"/>
              <p:nvPr/>
            </p:nvSpPr>
            <p:spPr>
              <a:xfrm>
                <a:off x="3294931" y="2472958"/>
                <a:ext cx="590300" cy="84696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b="0" i="1" smtClean="0">
                                  <a:solidFill>
                                    <a:schemeClr val="tx1"/>
                                  </a:solidFill>
                                  <a:latin typeface="Cambria Math" panose="02040503050406030204" pitchFamily="18" charset="0"/>
                                </a:rPr>
                                <m:t>8</m:t>
                              </m:r>
                            </m:e>
                            <m:e>
                              <m:r>
                                <a:rPr lang="en-US" b="0" i="1" smtClean="0">
                                  <a:solidFill>
                                    <a:schemeClr val="tx1"/>
                                  </a:solidFill>
                                  <a:latin typeface="Cambria Math" panose="02040503050406030204" pitchFamily="18" charset="0"/>
                                </a:rPr>
                                <m:t>9</m:t>
                              </m:r>
                            </m:e>
                            <m:e>
                              <m:r>
                                <a:rPr lang="en-US" b="0" i="1" smtClean="0">
                                  <a:solidFill>
                                    <a:schemeClr val="tx1"/>
                                  </a:solidFill>
                                  <a:latin typeface="Cambria Math" panose="02040503050406030204" pitchFamily="18" charset="0"/>
                                </a:rPr>
                                <m:t>1</m:t>
                              </m:r>
                            </m:e>
                          </m:eqArr>
                        </m:e>
                      </m:d>
                    </m:oMath>
                  </m:oMathPara>
                </a14:m>
                <a:endParaRPr lang="en-US" dirty="0"/>
              </a:p>
            </p:txBody>
          </p:sp>
        </mc:Choice>
        <mc:Fallback xmlns="">
          <p:sp>
            <p:nvSpPr>
              <p:cNvPr id="17" name="TextBox 16">
                <a:extLst>
                  <a:ext uri="{FF2B5EF4-FFF2-40B4-BE49-F238E27FC236}">
                    <a16:creationId xmlns:a16="http://schemas.microsoft.com/office/drawing/2014/main" id="{F5D6CB59-1326-B638-1246-1424FA877E59}"/>
                  </a:ext>
                </a:extLst>
              </p:cNvPr>
              <p:cNvSpPr txBox="1">
                <a:spLocks noRot="1" noChangeAspect="1" noMove="1" noResize="1" noEditPoints="1" noAdjustHandles="1" noChangeArrowheads="1" noChangeShapeType="1" noTextEdit="1"/>
              </p:cNvSpPr>
              <p:nvPr/>
            </p:nvSpPr>
            <p:spPr>
              <a:xfrm>
                <a:off x="3294931" y="2472958"/>
                <a:ext cx="590300" cy="84696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50F9097-0683-B44E-7843-5F689DF5C9F3}"/>
                  </a:ext>
                </a:extLst>
              </p:cNvPr>
              <p:cNvSpPr txBox="1"/>
              <p:nvPr/>
            </p:nvSpPr>
            <p:spPr>
              <a:xfrm>
                <a:off x="4454329" y="2472958"/>
                <a:ext cx="590300" cy="84696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b="0" i="1" smtClean="0">
                                  <a:solidFill>
                                    <a:schemeClr val="tx1"/>
                                  </a:solidFill>
                                  <a:latin typeface="Cambria Math" panose="02040503050406030204" pitchFamily="18" charset="0"/>
                                </a:rPr>
                                <m:t>0</m:t>
                              </m:r>
                            </m:e>
                            <m:e>
                              <m:r>
                                <a:rPr lang="en-US" b="0" i="1" smtClean="0">
                                  <a:solidFill>
                                    <a:schemeClr val="tx1"/>
                                  </a:solidFill>
                                  <a:latin typeface="Cambria Math" panose="02040503050406030204" pitchFamily="18" charset="0"/>
                                </a:rPr>
                                <m:t>0</m:t>
                              </m:r>
                            </m:e>
                            <m:e>
                              <m:r>
                                <a:rPr lang="en-US" b="0" i="1" smtClean="0">
                                  <a:solidFill>
                                    <a:schemeClr val="tx1"/>
                                  </a:solidFill>
                                  <a:latin typeface="Cambria Math" panose="02040503050406030204" pitchFamily="18" charset="0"/>
                                </a:rPr>
                                <m:t>1</m:t>
                              </m:r>
                            </m:e>
                          </m:eqArr>
                        </m:e>
                      </m:d>
                    </m:oMath>
                  </m:oMathPara>
                </a14:m>
                <a:endParaRPr lang="en-US" dirty="0"/>
              </a:p>
            </p:txBody>
          </p:sp>
        </mc:Choice>
        <mc:Fallback xmlns="">
          <p:sp>
            <p:nvSpPr>
              <p:cNvPr id="18" name="TextBox 17">
                <a:extLst>
                  <a:ext uri="{FF2B5EF4-FFF2-40B4-BE49-F238E27FC236}">
                    <a16:creationId xmlns:a16="http://schemas.microsoft.com/office/drawing/2014/main" id="{650F9097-0683-B44E-7843-5F689DF5C9F3}"/>
                  </a:ext>
                </a:extLst>
              </p:cNvPr>
              <p:cNvSpPr txBox="1">
                <a:spLocks noRot="1" noChangeAspect="1" noMove="1" noResize="1" noEditPoints="1" noAdjustHandles="1" noChangeArrowheads="1" noChangeShapeType="1" noTextEdit="1"/>
              </p:cNvSpPr>
              <p:nvPr/>
            </p:nvSpPr>
            <p:spPr>
              <a:xfrm>
                <a:off x="4454329" y="2472958"/>
                <a:ext cx="590300" cy="84696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3629EBD7-3ACF-6394-DEB1-DA381C7CD9BF}"/>
                  </a:ext>
                </a:extLst>
              </p:cNvPr>
              <p:cNvSpPr txBox="1"/>
              <p:nvPr/>
            </p:nvSpPr>
            <p:spPr>
              <a:xfrm>
                <a:off x="5613727" y="2472958"/>
                <a:ext cx="590300" cy="84696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b="0" i="1" smtClean="0">
                                  <a:solidFill>
                                    <a:schemeClr val="tx1"/>
                                  </a:solidFill>
                                  <a:latin typeface="Cambria Math" panose="02040503050406030204" pitchFamily="18" charset="0"/>
                                </a:rPr>
                                <m:t>1</m:t>
                              </m:r>
                            </m:e>
                            <m:e>
                              <m:r>
                                <a:rPr lang="en-US" b="0" i="1" smtClean="0">
                                  <a:solidFill>
                                    <a:schemeClr val="tx1"/>
                                  </a:solidFill>
                                  <a:latin typeface="Cambria Math" panose="02040503050406030204" pitchFamily="18" charset="0"/>
                                </a:rPr>
                                <m:t>6</m:t>
                              </m:r>
                            </m:e>
                            <m:e>
                              <m:r>
                                <a:rPr lang="en-US" b="0" i="1" smtClean="0">
                                  <a:solidFill>
                                    <a:schemeClr val="tx1"/>
                                  </a:solidFill>
                                  <a:latin typeface="Cambria Math" panose="02040503050406030204" pitchFamily="18" charset="0"/>
                                </a:rPr>
                                <m:t>0</m:t>
                              </m:r>
                            </m:e>
                          </m:eqArr>
                        </m:e>
                      </m:d>
                    </m:oMath>
                  </m:oMathPara>
                </a14:m>
                <a:endParaRPr lang="en-US" dirty="0"/>
              </a:p>
            </p:txBody>
          </p:sp>
        </mc:Choice>
        <mc:Fallback xmlns="">
          <p:sp>
            <p:nvSpPr>
              <p:cNvPr id="22" name="TextBox 21">
                <a:extLst>
                  <a:ext uri="{FF2B5EF4-FFF2-40B4-BE49-F238E27FC236}">
                    <a16:creationId xmlns:a16="http://schemas.microsoft.com/office/drawing/2014/main" id="{3629EBD7-3ACF-6394-DEB1-DA381C7CD9BF}"/>
                  </a:ext>
                </a:extLst>
              </p:cNvPr>
              <p:cNvSpPr txBox="1">
                <a:spLocks noRot="1" noChangeAspect="1" noMove="1" noResize="1" noEditPoints="1" noAdjustHandles="1" noChangeArrowheads="1" noChangeShapeType="1" noTextEdit="1"/>
              </p:cNvSpPr>
              <p:nvPr/>
            </p:nvSpPr>
            <p:spPr>
              <a:xfrm>
                <a:off x="5613727" y="2472958"/>
                <a:ext cx="590300" cy="846963"/>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0115A125-FF25-3CB4-83C6-A2070402C5C9}"/>
                  </a:ext>
                </a:extLst>
              </p:cNvPr>
              <p:cNvSpPr txBox="1"/>
              <p:nvPr/>
            </p:nvSpPr>
            <p:spPr>
              <a:xfrm>
                <a:off x="6773125" y="2468931"/>
                <a:ext cx="590300" cy="823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i="1" smtClean="0">
                                  <a:solidFill>
                                    <a:schemeClr val="tx1"/>
                                  </a:solidFill>
                                  <a:latin typeface="Cambria Math" panose="02040503050406030204" pitchFamily="18" charset="0"/>
                                </a:rPr>
                                <m:t>1</m:t>
                              </m:r>
                            </m:e>
                            <m:e>
                              <m:r>
                                <a:rPr lang="en-US" b="0" i="1" smtClean="0">
                                  <a:solidFill>
                                    <a:schemeClr val="tx1"/>
                                  </a:solidFill>
                                  <a:latin typeface="Cambria Math" panose="02040503050406030204" pitchFamily="18" charset="0"/>
                                </a:rPr>
                                <m:t>4</m:t>
                              </m:r>
                            </m:e>
                            <m:e>
                              <m:r>
                                <a:rPr lang="en-US" b="0" i="1" smtClean="0">
                                  <a:solidFill>
                                    <a:schemeClr val="tx1"/>
                                  </a:solidFill>
                                  <a:latin typeface="Cambria Math" panose="02040503050406030204" pitchFamily="18" charset="0"/>
                                </a:rPr>
                                <m:t>5</m:t>
                              </m:r>
                            </m:e>
                          </m:eqArr>
                        </m:e>
                      </m:d>
                    </m:oMath>
                  </m:oMathPara>
                </a14:m>
                <a:endParaRPr lang="en-US" dirty="0"/>
              </a:p>
            </p:txBody>
          </p:sp>
        </mc:Choice>
        <mc:Fallback xmlns="">
          <p:sp>
            <p:nvSpPr>
              <p:cNvPr id="24" name="TextBox 23">
                <a:extLst>
                  <a:ext uri="{FF2B5EF4-FFF2-40B4-BE49-F238E27FC236}">
                    <a16:creationId xmlns:a16="http://schemas.microsoft.com/office/drawing/2014/main" id="{0115A125-FF25-3CB4-83C6-A2070402C5C9}"/>
                  </a:ext>
                </a:extLst>
              </p:cNvPr>
              <p:cNvSpPr txBox="1">
                <a:spLocks noRot="1" noChangeAspect="1" noMove="1" noResize="1" noEditPoints="1" noAdjustHandles="1" noChangeArrowheads="1" noChangeShapeType="1" noTextEdit="1"/>
              </p:cNvSpPr>
              <p:nvPr/>
            </p:nvSpPr>
            <p:spPr>
              <a:xfrm>
                <a:off x="6773125" y="2468931"/>
                <a:ext cx="590300" cy="823110"/>
              </a:xfrm>
              <a:prstGeom prst="rect">
                <a:avLst/>
              </a:prstGeom>
              <a:blipFill>
                <a:blip r:embed="rId7"/>
                <a:stretch>
                  <a:fillRect b="-30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0488768F-8D49-B01E-3186-2ADE8E27B790}"/>
                  </a:ext>
                </a:extLst>
              </p:cNvPr>
              <p:cNvSpPr txBox="1"/>
              <p:nvPr/>
            </p:nvSpPr>
            <p:spPr>
              <a:xfrm>
                <a:off x="7932523" y="2472958"/>
                <a:ext cx="590300" cy="82868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i="1" smtClean="0">
                                  <a:solidFill>
                                    <a:schemeClr val="tx1"/>
                                  </a:solidFill>
                                  <a:latin typeface="Cambria Math" panose="02040503050406030204" pitchFamily="18" charset="0"/>
                                </a:rPr>
                                <m:t>5</m:t>
                              </m:r>
                            </m:e>
                            <m:e>
                              <m:r>
                                <a:rPr lang="en-US" b="0" i="1" smtClean="0">
                                  <a:solidFill>
                                    <a:schemeClr val="tx1"/>
                                  </a:solidFill>
                                  <a:latin typeface="Cambria Math" panose="02040503050406030204" pitchFamily="18" charset="0"/>
                                </a:rPr>
                                <m:t>4</m:t>
                              </m:r>
                            </m:e>
                            <m:e>
                              <m:r>
                                <a:rPr lang="en-US" b="0" i="1" smtClean="0">
                                  <a:solidFill>
                                    <a:schemeClr val="tx1"/>
                                  </a:solidFill>
                                  <a:latin typeface="Cambria Math" panose="02040503050406030204" pitchFamily="18" charset="0"/>
                                </a:rPr>
                                <m:t>1</m:t>
                              </m:r>
                            </m:e>
                          </m:eqArr>
                        </m:e>
                      </m:d>
                    </m:oMath>
                  </m:oMathPara>
                </a14:m>
                <a:endParaRPr lang="en-US" dirty="0"/>
              </a:p>
            </p:txBody>
          </p:sp>
        </mc:Choice>
        <mc:Fallback xmlns="">
          <p:sp>
            <p:nvSpPr>
              <p:cNvPr id="26" name="TextBox 25">
                <a:extLst>
                  <a:ext uri="{FF2B5EF4-FFF2-40B4-BE49-F238E27FC236}">
                    <a16:creationId xmlns:a16="http://schemas.microsoft.com/office/drawing/2014/main" id="{0488768F-8D49-B01E-3186-2ADE8E27B790}"/>
                  </a:ext>
                </a:extLst>
              </p:cNvPr>
              <p:cNvSpPr txBox="1">
                <a:spLocks noRot="1" noChangeAspect="1" noMove="1" noResize="1" noEditPoints="1" noAdjustHandles="1" noChangeArrowheads="1" noChangeShapeType="1" noTextEdit="1"/>
              </p:cNvSpPr>
              <p:nvPr/>
            </p:nvSpPr>
            <p:spPr>
              <a:xfrm>
                <a:off x="7932523" y="2472958"/>
                <a:ext cx="590300" cy="828688"/>
              </a:xfrm>
              <a:prstGeom prst="rect">
                <a:avLst/>
              </a:prstGeom>
              <a:blipFill>
                <a:blip r:embed="rId8"/>
                <a:stretch>
                  <a:fillRect b="-149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F9E2D115-3205-ABAD-425E-E016D66A8141}"/>
                  </a:ext>
                </a:extLst>
              </p:cNvPr>
              <p:cNvSpPr txBox="1"/>
              <p:nvPr/>
            </p:nvSpPr>
            <p:spPr>
              <a:xfrm>
                <a:off x="9091921" y="2468931"/>
                <a:ext cx="590300" cy="823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chemeClr val="tx1"/>
                              </a:solidFill>
                              <a:latin typeface="Cambria Math" panose="02040503050406030204" pitchFamily="18" charset="0"/>
                            </a:rPr>
                          </m:ctrlPr>
                        </m:dPr>
                        <m:e>
                          <m:eqArr>
                            <m:eqArrPr>
                              <m:ctrlPr>
                                <a:rPr lang="en-US" i="1" smtClean="0">
                                  <a:solidFill>
                                    <a:schemeClr val="tx1"/>
                                  </a:solidFill>
                                  <a:latin typeface="Cambria Math" panose="02040503050406030204" pitchFamily="18" charset="0"/>
                                </a:rPr>
                              </m:ctrlPr>
                            </m:eqArrPr>
                            <m:e>
                              <m:r>
                                <a:rPr lang="en-US" i="1" smtClean="0">
                                  <a:solidFill>
                                    <a:schemeClr val="tx1"/>
                                  </a:solidFill>
                                  <a:latin typeface="Cambria Math" panose="02040503050406030204" pitchFamily="18" charset="0"/>
                                </a:rPr>
                                <m:t>9</m:t>
                              </m:r>
                            </m:e>
                            <m:e>
                              <m:r>
                                <a:rPr lang="en-US" b="0" i="1" smtClean="0">
                                  <a:solidFill>
                                    <a:schemeClr val="tx1"/>
                                  </a:solidFill>
                                  <a:latin typeface="Cambria Math" panose="02040503050406030204" pitchFamily="18" charset="0"/>
                                </a:rPr>
                                <m:t>9</m:t>
                              </m:r>
                            </m:e>
                            <m:e>
                              <m:r>
                                <a:rPr lang="en-US" b="0" i="1" smtClean="0">
                                  <a:solidFill>
                                    <a:schemeClr val="tx1"/>
                                  </a:solidFill>
                                  <a:latin typeface="Cambria Math" panose="02040503050406030204" pitchFamily="18" charset="0"/>
                                </a:rPr>
                                <m:t>0</m:t>
                              </m:r>
                            </m:e>
                          </m:eqArr>
                        </m:e>
                      </m:d>
                    </m:oMath>
                  </m:oMathPara>
                </a14:m>
                <a:endParaRPr lang="en-US" dirty="0"/>
              </a:p>
            </p:txBody>
          </p:sp>
        </mc:Choice>
        <mc:Fallback xmlns="">
          <p:sp>
            <p:nvSpPr>
              <p:cNvPr id="28" name="TextBox 27">
                <a:extLst>
                  <a:ext uri="{FF2B5EF4-FFF2-40B4-BE49-F238E27FC236}">
                    <a16:creationId xmlns:a16="http://schemas.microsoft.com/office/drawing/2014/main" id="{F9E2D115-3205-ABAD-425E-E016D66A8141}"/>
                  </a:ext>
                </a:extLst>
              </p:cNvPr>
              <p:cNvSpPr txBox="1">
                <a:spLocks noRot="1" noChangeAspect="1" noMove="1" noResize="1" noEditPoints="1" noAdjustHandles="1" noChangeArrowheads="1" noChangeShapeType="1" noTextEdit="1"/>
              </p:cNvSpPr>
              <p:nvPr/>
            </p:nvSpPr>
            <p:spPr>
              <a:xfrm>
                <a:off x="9091921" y="2468931"/>
                <a:ext cx="590300" cy="823110"/>
              </a:xfrm>
              <a:prstGeom prst="rect">
                <a:avLst/>
              </a:prstGeom>
              <a:blipFill>
                <a:blip r:embed="rId9"/>
                <a:stretch>
                  <a:fillRect b="-3030"/>
                </a:stretch>
              </a:blipFill>
            </p:spPr>
            <p:txBody>
              <a:bodyPr/>
              <a:lstStyle/>
              <a:p>
                <a:r>
                  <a:rPr lang="en-US">
                    <a:noFill/>
                  </a:rPr>
                  <a:t> </a:t>
                </a:r>
              </a:p>
            </p:txBody>
          </p:sp>
        </mc:Fallback>
      </mc:AlternateContent>
      <p:sp>
        <p:nvSpPr>
          <p:cNvPr id="48" name="TextBox 47">
            <a:extLst>
              <a:ext uri="{FF2B5EF4-FFF2-40B4-BE49-F238E27FC236}">
                <a16:creationId xmlns:a16="http://schemas.microsoft.com/office/drawing/2014/main" id="{F82FCD76-FFF7-A0F0-4DFB-7E66888D7BCE}"/>
              </a:ext>
            </a:extLst>
          </p:cNvPr>
          <p:cNvSpPr txBox="1"/>
          <p:nvPr/>
        </p:nvSpPr>
        <p:spPr>
          <a:xfrm>
            <a:off x="1168790" y="1863959"/>
            <a:ext cx="9854420" cy="369332"/>
          </a:xfrm>
          <a:prstGeom prst="rect">
            <a:avLst/>
          </a:prstGeom>
          <a:noFill/>
        </p:spPr>
        <p:txBody>
          <a:bodyPr wrap="square" rtlCol="0">
            <a:spAutoFit/>
          </a:bodyPr>
          <a:lstStyle/>
          <a:p>
            <a:r>
              <a:rPr lang="en-US" dirty="0"/>
              <a:t>The goal of these embeddings is to embed information from the context.</a:t>
            </a:r>
          </a:p>
        </p:txBody>
      </p:sp>
      <p:sp>
        <p:nvSpPr>
          <p:cNvPr id="3" name="Rectangle 2">
            <a:extLst>
              <a:ext uri="{FF2B5EF4-FFF2-40B4-BE49-F238E27FC236}">
                <a16:creationId xmlns:a16="http://schemas.microsoft.com/office/drawing/2014/main" id="{69C0DEF0-7A30-8B60-B613-629C4E3E3538}"/>
              </a:ext>
            </a:extLst>
          </p:cNvPr>
          <p:cNvSpPr/>
          <p:nvPr/>
        </p:nvSpPr>
        <p:spPr>
          <a:xfrm>
            <a:off x="5457464" y="3819645"/>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rPr>
              <a:t>today</a:t>
            </a:r>
          </a:p>
        </p:txBody>
      </p:sp>
      <p:sp>
        <p:nvSpPr>
          <p:cNvPr id="7" name="Rectangle 6">
            <a:extLst>
              <a:ext uri="{FF2B5EF4-FFF2-40B4-BE49-F238E27FC236}">
                <a16:creationId xmlns:a16="http://schemas.microsoft.com/office/drawing/2014/main" id="{B8EF430E-48D2-FDA7-2C1D-28E86B48F76D}"/>
              </a:ext>
            </a:extLst>
          </p:cNvPr>
          <p:cNvSpPr/>
          <p:nvPr/>
        </p:nvSpPr>
        <p:spPr>
          <a:xfrm>
            <a:off x="7774331" y="3819645"/>
            <a:ext cx="902825" cy="43967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rPr>
              <a:t>work</a:t>
            </a:r>
          </a:p>
        </p:txBody>
      </p:sp>
      <p:cxnSp>
        <p:nvCxnSpPr>
          <p:cNvPr id="13" name="Straight Arrow Connector 12">
            <a:extLst>
              <a:ext uri="{FF2B5EF4-FFF2-40B4-BE49-F238E27FC236}">
                <a16:creationId xmlns:a16="http://schemas.microsoft.com/office/drawing/2014/main" id="{112D28A8-4A1A-5E89-0684-4194825CC80E}"/>
              </a:ext>
            </a:extLst>
          </p:cNvPr>
          <p:cNvCxnSpPr>
            <a:stCxn id="22" idx="2"/>
            <a:endCxn id="3" idx="0"/>
          </p:cNvCxnSpPr>
          <p:nvPr/>
        </p:nvCxnSpPr>
        <p:spPr>
          <a:xfrm>
            <a:off x="5908877" y="3319921"/>
            <a:ext cx="0" cy="49972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9" name="Straight Arrow Connector 18">
            <a:extLst>
              <a:ext uri="{FF2B5EF4-FFF2-40B4-BE49-F238E27FC236}">
                <a16:creationId xmlns:a16="http://schemas.microsoft.com/office/drawing/2014/main" id="{23424940-9C1B-B891-1A3B-7CE94F76D2A0}"/>
              </a:ext>
            </a:extLst>
          </p:cNvPr>
          <p:cNvCxnSpPr>
            <a:stCxn id="26" idx="2"/>
            <a:endCxn id="7" idx="0"/>
          </p:cNvCxnSpPr>
          <p:nvPr/>
        </p:nvCxnSpPr>
        <p:spPr>
          <a:xfrm flipH="1">
            <a:off x="8225744" y="3301646"/>
            <a:ext cx="1929" cy="51799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0" name="TextBox 19">
            <a:extLst>
              <a:ext uri="{FF2B5EF4-FFF2-40B4-BE49-F238E27FC236}">
                <a16:creationId xmlns:a16="http://schemas.microsoft.com/office/drawing/2014/main" id="{9CEDD0E3-9B34-F3F6-DFFA-D369CF44ACFE}"/>
              </a:ext>
            </a:extLst>
          </p:cNvPr>
          <p:cNvSpPr txBox="1"/>
          <p:nvPr/>
        </p:nvSpPr>
        <p:spPr>
          <a:xfrm>
            <a:off x="1168790" y="4592654"/>
            <a:ext cx="9854420" cy="369332"/>
          </a:xfrm>
          <a:prstGeom prst="rect">
            <a:avLst/>
          </a:prstGeom>
          <a:noFill/>
        </p:spPr>
        <p:txBody>
          <a:bodyPr wrap="square" rtlCol="0">
            <a:spAutoFit/>
          </a:bodyPr>
          <a:lstStyle/>
          <a:p>
            <a:r>
              <a:rPr lang="en-US" dirty="0"/>
              <a:t>We predict the masked tokens from the context.</a:t>
            </a:r>
          </a:p>
        </p:txBody>
      </p:sp>
    </p:spTree>
    <p:extLst>
      <p:ext uri="{BB962C8B-B14F-4D97-AF65-F5344CB8AC3E}">
        <p14:creationId xmlns:p14="http://schemas.microsoft.com/office/powerpoint/2010/main" val="41517179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DB046-1959-3986-A8B5-297A15FB37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437014-42E7-F8B3-9189-84615CA18149}"/>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594791E5-9DDD-D032-C7E5-FF22077E49E5}"/>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7" name="TextBox 6">
            <a:extLst>
              <a:ext uri="{FF2B5EF4-FFF2-40B4-BE49-F238E27FC236}">
                <a16:creationId xmlns:a16="http://schemas.microsoft.com/office/drawing/2014/main" id="{BC28D1EA-4E10-CDD6-FB0D-718DDC44382C}"/>
              </a:ext>
            </a:extLst>
          </p:cNvPr>
          <p:cNvSpPr txBox="1"/>
          <p:nvPr/>
        </p:nvSpPr>
        <p:spPr>
          <a:xfrm>
            <a:off x="1228912" y="1751241"/>
            <a:ext cx="9854420" cy="369332"/>
          </a:xfrm>
          <a:prstGeom prst="rect">
            <a:avLst/>
          </a:prstGeom>
          <a:noFill/>
        </p:spPr>
        <p:txBody>
          <a:bodyPr wrap="square" rtlCol="0">
            <a:spAutoFit/>
          </a:bodyPr>
          <a:lstStyle/>
          <a:p>
            <a:r>
              <a:rPr lang="en-US" dirty="0"/>
              <a:t>We use the quantized target as the ground truth embedding.</a:t>
            </a:r>
          </a:p>
        </p:txBody>
      </p:sp>
      <p:pic>
        <p:nvPicPr>
          <p:cNvPr id="14" name="Picture 13">
            <a:extLst>
              <a:ext uri="{FF2B5EF4-FFF2-40B4-BE49-F238E27FC236}">
                <a16:creationId xmlns:a16="http://schemas.microsoft.com/office/drawing/2014/main" id="{92818E75-DA05-F4FF-9B65-D4B4CE782124}"/>
              </a:ext>
            </a:extLst>
          </p:cNvPr>
          <p:cNvPicPr>
            <a:picLocks noChangeAspect="1"/>
          </p:cNvPicPr>
          <p:nvPr/>
        </p:nvPicPr>
        <p:blipFill>
          <a:blip r:embed="rId3"/>
          <a:srcRect l="19973"/>
          <a:stretch>
            <a:fillRect/>
          </a:stretch>
        </p:blipFill>
        <p:spPr>
          <a:xfrm>
            <a:off x="3393986" y="2463389"/>
            <a:ext cx="5404027" cy="3697811"/>
          </a:xfrm>
          <a:prstGeom prst="rect">
            <a:avLst/>
          </a:prstGeom>
        </p:spPr>
      </p:pic>
      <p:sp>
        <p:nvSpPr>
          <p:cNvPr id="11" name="Rounded Rectangle 10">
            <a:extLst>
              <a:ext uri="{FF2B5EF4-FFF2-40B4-BE49-F238E27FC236}">
                <a16:creationId xmlns:a16="http://schemas.microsoft.com/office/drawing/2014/main" id="{0E8CF7FF-6AC3-C02D-353C-44504B83E225}"/>
              </a:ext>
            </a:extLst>
          </p:cNvPr>
          <p:cNvSpPr/>
          <p:nvPr/>
        </p:nvSpPr>
        <p:spPr>
          <a:xfrm rot="18187470">
            <a:off x="5708243" y="2479551"/>
            <a:ext cx="393405" cy="112891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2BC255FB-CE4E-66B3-8FA7-C78DCDAEA376}"/>
              </a:ext>
            </a:extLst>
          </p:cNvPr>
          <p:cNvSpPr/>
          <p:nvPr/>
        </p:nvSpPr>
        <p:spPr>
          <a:xfrm rot="19972880">
            <a:off x="5827510" y="2534010"/>
            <a:ext cx="393405" cy="230085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2643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4672F-F6E8-B0D8-AF01-0252FE2C6D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AA1E61-CA72-D9E4-762D-0852A03F5068}"/>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F41BEAD5-E390-8E4E-F5B6-1A47282D3BDC}"/>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0959ACA-ECFF-7896-9D51-B71075FD9445}"/>
                  </a:ext>
                </a:extLst>
              </p:cNvPr>
              <p:cNvSpPr txBox="1"/>
              <p:nvPr/>
            </p:nvSpPr>
            <p:spPr>
              <a:xfrm>
                <a:off x="1168790" y="2904949"/>
                <a:ext cx="9854420" cy="1235788"/>
              </a:xfrm>
              <a:prstGeom prst="rect">
                <a:avLst/>
              </a:prstGeom>
              <a:noFill/>
              <a:ln>
                <a:noFill/>
              </a:ln>
            </p:spPr>
            <p:txBody>
              <a:bodyPr wrap="square" rtlCol="0">
                <a:spAutoFit/>
              </a:bodyPr>
              <a:lstStyle/>
              <a:p>
                <a:pPr algn="ctr"/>
                <a:r>
                  <a:rPr lang="en-US" dirty="0">
                    <a:solidFill>
                      <a:srgbClr val="C00000"/>
                    </a:solidFill>
                  </a:rPr>
                  <a:t>Note:</a:t>
                </a:r>
              </a:p>
              <a:p>
                <a:pPr algn="ctr"/>
                <a:r>
                  <a:rPr lang="en-US" dirty="0"/>
                  <a:t>The masked vector is just a single learnable vector. It is not a function of the input. It could be fixed, such as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0</m:t>
                        </m:r>
                      </m:e>
                    </m:acc>
                  </m:oMath>
                </a14:m>
                <a:r>
                  <a:rPr lang="en-US" dirty="0"/>
                  <a:t> or </a:t>
                </a:r>
                <a14:m>
                  <m:oMath xmlns:m="http://schemas.openxmlformats.org/officeDocument/2006/math">
                    <m:acc>
                      <m:accPr>
                        <m:chr m:val="⃗"/>
                        <m:ctrlPr>
                          <a:rPr lang="en-US" i="1">
                            <a:latin typeface="Cambria Math" panose="02040503050406030204" pitchFamily="18" charset="0"/>
                          </a:rPr>
                        </m:ctrlPr>
                      </m:accPr>
                      <m:e>
                        <m:r>
                          <a:rPr lang="en-US" b="0" i="1" smtClean="0">
                            <a:latin typeface="Cambria Math" panose="02040503050406030204" pitchFamily="18" charset="0"/>
                          </a:rPr>
                          <m:t>1</m:t>
                        </m:r>
                      </m:e>
                    </m:acc>
                  </m:oMath>
                </a14:m>
                <a:r>
                  <a:rPr lang="en-US" dirty="0"/>
                  <a:t>, but this may not align with the range learned by the encoder, so it is more stable to use a learnable vector.</a:t>
                </a:r>
              </a:p>
            </p:txBody>
          </p:sp>
        </mc:Choice>
        <mc:Fallback xmlns="">
          <p:sp>
            <p:nvSpPr>
              <p:cNvPr id="3" name="TextBox 2">
                <a:extLst>
                  <a:ext uri="{FF2B5EF4-FFF2-40B4-BE49-F238E27FC236}">
                    <a16:creationId xmlns:a16="http://schemas.microsoft.com/office/drawing/2014/main" id="{80959ACA-ECFF-7896-9D51-B71075FD9445}"/>
                  </a:ext>
                </a:extLst>
              </p:cNvPr>
              <p:cNvSpPr txBox="1">
                <a:spLocks noRot="1" noChangeAspect="1" noMove="1" noResize="1" noEditPoints="1" noAdjustHandles="1" noChangeArrowheads="1" noChangeShapeType="1" noTextEdit="1"/>
              </p:cNvSpPr>
              <p:nvPr/>
            </p:nvSpPr>
            <p:spPr>
              <a:xfrm>
                <a:off x="1168790" y="2904949"/>
                <a:ext cx="9854420" cy="1235788"/>
              </a:xfrm>
              <a:prstGeom prst="rect">
                <a:avLst/>
              </a:prstGeom>
              <a:blipFill>
                <a:blip r:embed="rId3"/>
                <a:stretch>
                  <a:fillRect l="-387" t="-2041" r="-902" b="-7143"/>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9370607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F095E-9AC1-FD37-1552-41BF741008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818D5F-E56C-2276-DF4A-BE2D20549648}"/>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AD1325C6-D33F-511A-5C1D-173D71A8D9DD}"/>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 name="TextBox 2">
            <a:extLst>
              <a:ext uri="{FF2B5EF4-FFF2-40B4-BE49-F238E27FC236}">
                <a16:creationId xmlns:a16="http://schemas.microsoft.com/office/drawing/2014/main" id="{A8C6FE5A-C62E-2566-2B33-939D779022AD}"/>
              </a:ext>
            </a:extLst>
          </p:cNvPr>
          <p:cNvSpPr txBox="1"/>
          <p:nvPr/>
        </p:nvSpPr>
        <p:spPr>
          <a:xfrm>
            <a:off x="1228912" y="1751241"/>
            <a:ext cx="9854420" cy="369332"/>
          </a:xfrm>
          <a:prstGeom prst="rect">
            <a:avLst/>
          </a:prstGeom>
          <a:noFill/>
        </p:spPr>
        <p:txBody>
          <a:bodyPr wrap="square" rtlCol="0">
            <a:spAutoFit/>
          </a:bodyPr>
          <a:lstStyle/>
          <a:p>
            <a:r>
              <a:rPr lang="en-US" dirty="0"/>
              <a:t>Finally, we can cover the objective.</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A088F9C-562C-8E82-5106-970E0EC6531B}"/>
                  </a:ext>
                </a:extLst>
              </p:cNvPr>
              <p:cNvSpPr txBox="1"/>
              <p:nvPr/>
            </p:nvSpPr>
            <p:spPr>
              <a:xfrm>
                <a:off x="1228912" y="2298084"/>
                <a:ext cx="9854420" cy="2609369"/>
              </a:xfrm>
              <a:prstGeom prst="rect">
                <a:avLst/>
              </a:prstGeom>
              <a:noFill/>
            </p:spPr>
            <p:txBody>
              <a:bodyPr wrap="square" rtlCol="0">
                <a:spAutoFit/>
              </a:bodyPr>
              <a:lstStyle/>
              <a:p>
                <a:r>
                  <a:rPr lang="en-US" dirty="0"/>
                  <a:t>The first component is the </a:t>
                </a:r>
                <a:r>
                  <a:rPr lang="en-US" b="1" dirty="0"/>
                  <a:t>contrastive loss</a:t>
                </a:r>
                <a:r>
                  <a:rPr lang="en-US" dirty="0"/>
                  <a:t>. Maximizing the probability of the target vector:</a:t>
                </a:r>
              </a:p>
              <a:p>
                <a:endParaRPr lang="en-US" dirty="0"/>
              </a:p>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𝑚</m:t>
                          </m:r>
                        </m:sub>
                      </m:sSub>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𝑠</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𝑡</m:t>
                                          </m:r>
                                        </m:sub>
                                      </m:sSub>
                                    </m:e>
                                  </m:d>
                                  <m:r>
                                    <m:rPr>
                                      <m:lit/>
                                    </m:rPr>
                                    <a:rPr lang="en-US" b="0" i="1" smtClean="0">
                                      <a:latin typeface="Cambria Math" panose="02040503050406030204" pitchFamily="18" charset="0"/>
                                    </a:rPr>
                                    <m:t>/</m:t>
                                  </m:r>
                                  <m:r>
                                    <a:rPr lang="en-US" b="0" i="1" smtClean="0">
                                      <a:latin typeface="Cambria Math" panose="02040503050406030204" pitchFamily="18" charset="0"/>
                                    </a:rPr>
                                    <m:t>𝜅</m:t>
                                  </m:r>
                                </m:sup>
                              </m:sSup>
                            </m:num>
                            <m:den>
                              <m:nary>
                                <m:naryPr>
                                  <m:chr m:val="∑"/>
                                  <m:supHide m:val="on"/>
                                  <m:ctrlPr>
                                    <a:rPr lang="en-US" b="0" i="1" smtClean="0">
                                      <a:latin typeface="Cambria Math" panose="02040503050406030204" pitchFamily="18" charset="0"/>
                                    </a:rPr>
                                  </m:ctrlPr>
                                </m:naryPr>
                                <m:sub>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𝑞</m:t>
                                      </m:r>
                                    </m:e>
                                  </m:acc>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𝑡</m:t>
                                      </m:r>
                                    </m:sub>
                                  </m:sSub>
                                </m:sub>
                                <m:sup/>
                                <m:e>
                                  <m:sSup>
                                    <m:sSupPr>
                                      <m:ctrlPr>
                                        <a:rPr lang="en-US" b="0" i="1" smtClean="0">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𝑠</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𝑡</m:t>
                                              </m:r>
                                            </m:sub>
                                          </m:sSub>
                                          <m:r>
                                            <a:rPr lang="en-US" i="1">
                                              <a:latin typeface="Cambria Math" panose="02040503050406030204" pitchFamily="18" charset="0"/>
                                            </a:rPr>
                                            <m:t>,</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𝑞</m:t>
                                              </m:r>
                                            </m:e>
                                          </m:acc>
                                        </m:e>
                                      </m:d>
                                      <m:r>
                                        <m:rPr>
                                          <m:lit/>
                                        </m:rPr>
                                        <a:rPr lang="en-US" i="1">
                                          <a:latin typeface="Cambria Math" panose="02040503050406030204" pitchFamily="18" charset="0"/>
                                        </a:rPr>
                                        <m:t>/</m:t>
                                      </m:r>
                                      <m:r>
                                        <a:rPr lang="en-US" i="1">
                                          <a:latin typeface="Cambria Math" panose="02040503050406030204" pitchFamily="18" charset="0"/>
                                        </a:rPr>
                                        <m:t>𝜅</m:t>
                                      </m:r>
                                    </m:sup>
                                  </m:sSup>
                                </m:e>
                              </m:nary>
                            </m:den>
                          </m:f>
                        </m:e>
                      </m:func>
                    </m:oMath>
                  </m:oMathPara>
                </a14:m>
                <a:endParaRPr lang="en-US" dirty="0"/>
              </a:p>
              <a:p>
                <a:endParaRPr lang="en-US" dirty="0"/>
              </a:p>
              <a:p>
                <a:r>
                  <a:rPr lang="en-US" dirty="0"/>
                  <a:t>where </a:t>
                </a:r>
                <a14:m>
                  <m:oMath xmlns:m="http://schemas.openxmlformats.org/officeDocument/2006/math">
                    <m:r>
                      <a:rPr lang="en-US" b="0" i="1" smtClean="0">
                        <a:latin typeface="Cambria Math" panose="02040503050406030204" pitchFamily="18" charset="0"/>
                      </a:rPr>
                      <m:t>𝑠</m:t>
                    </m:r>
                    <m:d>
                      <m:dPr>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num>
                      <m:den>
                        <m:d>
                          <m:dPr>
                            <m:begChr m:val="|"/>
                            <m:endChr m:val="|"/>
                            <m:ctrlPr>
                              <a:rPr lang="en-US" b="0" i="1" smtClean="0">
                                <a:latin typeface="Cambria Math" panose="02040503050406030204" pitchFamily="18" charset="0"/>
                              </a:rPr>
                            </m:ctrlPr>
                          </m:d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e>
                            </m:d>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𝐵</m:t>
                                </m:r>
                              </m:e>
                            </m:d>
                          </m:e>
                        </m:d>
                      </m:den>
                    </m:f>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𝑡</m:t>
                        </m:r>
                      </m:sub>
                    </m:sSub>
                  </m:oMath>
                </a14:m>
                <a:r>
                  <a:rPr lang="en-US" dirty="0"/>
                  <a:t> is the masked token context embedding,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𝑡</m:t>
                        </m:r>
                      </m:sub>
                    </m:sSub>
                  </m:oMath>
                </a14:m>
                <a:r>
                  <a:rPr lang="en-US" dirty="0"/>
                  <a:t> is the quantized target (premask) embedding, </a:t>
                </a:r>
                <a14:m>
                  <m:oMath xmlns:m="http://schemas.openxmlformats.org/officeDocument/2006/math">
                    <m:r>
                      <m:rPr>
                        <m:sty m:val="p"/>
                      </m:rPr>
                      <a:rPr lang="en-US" b="0" i="1" smtClean="0">
                        <a:latin typeface="Cambria Math" panose="02040503050406030204" pitchFamily="18" charset="0"/>
                      </a:rPr>
                      <m:t>q</m:t>
                    </m:r>
                    <m:r>
                      <a:rPr lang="en-US" b="0" i="1" smtClean="0">
                        <a:latin typeface="Cambria Math" panose="02040503050406030204" pitchFamily="18" charset="0"/>
                      </a:rPr>
                      <m:t>̃</m:t>
                    </m:r>
                  </m:oMath>
                </a14:m>
                <a:r>
                  <a:rPr lang="en-US" dirty="0"/>
                  <a:t> are randomly sampled quantized latents (including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𝑡</m:t>
                        </m:r>
                      </m:sub>
                    </m:sSub>
                  </m:oMath>
                </a14:m>
                <a:r>
                  <a:rPr lang="en-US" dirty="0"/>
                  <a:t> among distractors), and </a:t>
                </a:r>
                <a14:m>
                  <m:oMath xmlns:m="http://schemas.openxmlformats.org/officeDocument/2006/math">
                    <m:r>
                      <m:rPr>
                        <m:sty m:val="p"/>
                      </m:rPr>
                      <a:rPr lang="en-US" b="0" i="1" smtClean="0">
                        <a:latin typeface="Cambria Math" panose="02040503050406030204" pitchFamily="18" charset="0"/>
                      </a:rPr>
                      <m:t>κ</m:t>
                    </m:r>
                  </m:oMath>
                </a14:m>
                <a:r>
                  <a:rPr lang="en-US" dirty="0"/>
                  <a:t> is the temperature variable for Softmax distributions.</a:t>
                </a:r>
              </a:p>
            </p:txBody>
          </p:sp>
        </mc:Choice>
        <mc:Fallback xmlns="">
          <p:sp>
            <p:nvSpPr>
              <p:cNvPr id="6" name="TextBox 5">
                <a:extLst>
                  <a:ext uri="{FF2B5EF4-FFF2-40B4-BE49-F238E27FC236}">
                    <a16:creationId xmlns:a16="http://schemas.microsoft.com/office/drawing/2014/main" id="{2A088F9C-562C-8E82-5106-970E0EC6531B}"/>
                  </a:ext>
                </a:extLst>
              </p:cNvPr>
              <p:cNvSpPr txBox="1">
                <a:spLocks noRot="1" noChangeAspect="1" noMove="1" noResize="1" noEditPoints="1" noAdjustHandles="1" noChangeArrowheads="1" noChangeShapeType="1" noTextEdit="1"/>
              </p:cNvSpPr>
              <p:nvPr/>
            </p:nvSpPr>
            <p:spPr>
              <a:xfrm>
                <a:off x="1228912" y="2298084"/>
                <a:ext cx="9854420" cy="2609369"/>
              </a:xfrm>
              <a:prstGeom prst="rect">
                <a:avLst/>
              </a:prstGeom>
              <a:blipFill>
                <a:blip r:embed="rId3"/>
                <a:stretch>
                  <a:fillRect l="-515" t="-483" r="-515" b="-2415"/>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F82D0BAF-F6ED-EE78-E565-6D68FF885E7B}"/>
              </a:ext>
            </a:extLst>
          </p:cNvPr>
          <p:cNvSpPr txBox="1"/>
          <p:nvPr/>
        </p:nvSpPr>
        <p:spPr>
          <a:xfrm>
            <a:off x="1228912" y="5084964"/>
            <a:ext cx="9854420" cy="646331"/>
          </a:xfrm>
          <a:prstGeom prst="rect">
            <a:avLst/>
          </a:prstGeom>
          <a:noFill/>
        </p:spPr>
        <p:txBody>
          <a:bodyPr wrap="square" rtlCol="0">
            <a:spAutoFit/>
          </a:bodyPr>
          <a:lstStyle/>
          <a:p>
            <a:r>
              <a:rPr lang="en-US" dirty="0"/>
              <a:t>Minimizing this loss means (1) increasing the similarity with the quantized target and (2) decreasing the similarity with other quantized latents.</a:t>
            </a:r>
          </a:p>
        </p:txBody>
      </p:sp>
    </p:spTree>
    <p:extLst>
      <p:ext uri="{BB962C8B-B14F-4D97-AF65-F5344CB8AC3E}">
        <p14:creationId xmlns:p14="http://schemas.microsoft.com/office/powerpoint/2010/main" val="424079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EF8EF-E201-8257-0403-09396D0DF8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5D4D5E-E2CA-B41E-F290-A5EAE5B54FDC}"/>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FC200D4D-1043-BE33-4115-62BD92F27859}"/>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2AF2946-4772-3B56-372F-671B48239382}"/>
                  </a:ext>
                </a:extLst>
              </p:cNvPr>
              <p:cNvSpPr txBox="1"/>
              <p:nvPr/>
            </p:nvSpPr>
            <p:spPr>
              <a:xfrm>
                <a:off x="1168790" y="2904949"/>
                <a:ext cx="9854420" cy="923330"/>
              </a:xfrm>
              <a:prstGeom prst="rect">
                <a:avLst/>
              </a:prstGeom>
              <a:noFill/>
              <a:ln>
                <a:noFill/>
              </a:ln>
            </p:spPr>
            <p:txBody>
              <a:bodyPr wrap="square" rtlCol="0">
                <a:spAutoFit/>
              </a:bodyPr>
              <a:lstStyle/>
              <a:p>
                <a:pPr algn="ctr"/>
                <a:r>
                  <a:rPr lang="en-US" dirty="0">
                    <a:solidFill>
                      <a:srgbClr val="C00000"/>
                    </a:solidFill>
                  </a:rPr>
                  <a:t>Recap:</a:t>
                </a:r>
              </a:p>
              <a:p>
                <a:pPr algn="ctr"/>
                <a:r>
                  <a:rPr lang="en-US" dirty="0"/>
                  <a:t>Maximize the probability of predicting the target vector from the masked context embedding, </a:t>
                </a:r>
                <a14:m>
                  <m:oMath xmlns:m="http://schemas.openxmlformats.org/officeDocument/2006/math">
                    <m:r>
                      <a:rPr lang="en-US" b="0" i="1" smtClean="0">
                        <a:latin typeface="Cambria Math" panose="02040503050406030204" pitchFamily="18" charset="0"/>
                      </a:rPr>
                      <m:t>𝑝</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𝑡</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𝑡</m:t>
                            </m:r>
                          </m:sub>
                        </m:sSub>
                      </m:e>
                    </m:d>
                  </m:oMath>
                </a14:m>
                <a:r>
                  <a:rPr lang="en-US" dirty="0"/>
                  <a:t>, whilst lowering the probability of predicting the other non-target vectors, </a:t>
                </a:r>
                <a14:m>
                  <m:oMath xmlns:m="http://schemas.openxmlformats.org/officeDocument/2006/math">
                    <m:r>
                      <a:rPr lang="en-US" b="0" i="1" smtClean="0">
                        <a:latin typeface="Cambria Math" panose="02040503050406030204" pitchFamily="18" charset="0"/>
                      </a:rPr>
                      <m:t>𝑝</m:t>
                    </m:r>
                    <m:d>
                      <m:dPr>
                        <m:ctrlPr>
                          <a:rPr lang="en-US" b="0" i="1" smtClean="0">
                            <a:latin typeface="Cambria Math" panose="02040503050406030204" pitchFamily="18" charset="0"/>
                          </a:rPr>
                        </m:ctrlPr>
                      </m:d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𝑞</m:t>
                            </m:r>
                          </m:e>
                        </m:acc>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𝑡</m:t>
                            </m:r>
                          </m:sub>
                        </m:sSub>
                      </m:e>
                    </m:d>
                  </m:oMath>
                </a14:m>
                <a:r>
                  <a:rPr lang="en-US" dirty="0"/>
                  <a:t>. </a:t>
                </a:r>
              </a:p>
            </p:txBody>
          </p:sp>
        </mc:Choice>
        <mc:Fallback xmlns="">
          <p:sp>
            <p:nvSpPr>
              <p:cNvPr id="3" name="TextBox 2">
                <a:extLst>
                  <a:ext uri="{FF2B5EF4-FFF2-40B4-BE49-F238E27FC236}">
                    <a16:creationId xmlns:a16="http://schemas.microsoft.com/office/drawing/2014/main" id="{82AF2946-4772-3B56-372F-671B48239382}"/>
                  </a:ext>
                </a:extLst>
              </p:cNvPr>
              <p:cNvSpPr txBox="1">
                <a:spLocks noRot="1" noChangeAspect="1" noMove="1" noResize="1" noEditPoints="1" noAdjustHandles="1" noChangeArrowheads="1" noChangeShapeType="1" noTextEdit="1"/>
              </p:cNvSpPr>
              <p:nvPr/>
            </p:nvSpPr>
            <p:spPr>
              <a:xfrm>
                <a:off x="1168790" y="2904949"/>
                <a:ext cx="9854420" cy="923330"/>
              </a:xfrm>
              <a:prstGeom prst="rect">
                <a:avLst/>
              </a:prstGeom>
              <a:blipFill>
                <a:blip r:embed="rId3"/>
                <a:stretch>
                  <a:fillRect t="-2703" b="-9459"/>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3032559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7AF15-F39A-B946-A316-2F9F425C3B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2C95AA-9375-8B4B-70E0-AB6D6CE7516B}"/>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B0915A15-C5A7-C64C-C3B7-CE73FA8A89E7}"/>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 name="TextBox 2">
            <a:extLst>
              <a:ext uri="{FF2B5EF4-FFF2-40B4-BE49-F238E27FC236}">
                <a16:creationId xmlns:a16="http://schemas.microsoft.com/office/drawing/2014/main" id="{60F02C5C-93B7-39EA-0028-A9A055DD2646}"/>
              </a:ext>
            </a:extLst>
          </p:cNvPr>
          <p:cNvSpPr txBox="1"/>
          <p:nvPr/>
        </p:nvSpPr>
        <p:spPr>
          <a:xfrm>
            <a:off x="1168790" y="1731302"/>
            <a:ext cx="9854420" cy="646331"/>
          </a:xfrm>
          <a:prstGeom prst="rect">
            <a:avLst/>
          </a:prstGeom>
          <a:noFill/>
          <a:ln>
            <a:noFill/>
          </a:ln>
        </p:spPr>
        <p:txBody>
          <a:bodyPr wrap="square" rtlCol="0">
            <a:spAutoFit/>
          </a:bodyPr>
          <a:lstStyle/>
          <a:p>
            <a:pPr algn="ctr"/>
            <a:r>
              <a:rPr lang="en-US" dirty="0">
                <a:solidFill>
                  <a:srgbClr val="C00000"/>
                </a:solidFill>
              </a:rPr>
              <a:t>Recap:</a:t>
            </a:r>
          </a:p>
          <a:p>
            <a:pPr algn="ctr"/>
            <a:r>
              <a:rPr lang="en-US" dirty="0"/>
              <a:t>We do not sample all the codewords for the set of distractors.</a:t>
            </a:r>
          </a:p>
        </p:txBody>
      </p:sp>
      <p:pic>
        <p:nvPicPr>
          <p:cNvPr id="7" name="Picture 6">
            <a:extLst>
              <a:ext uri="{FF2B5EF4-FFF2-40B4-BE49-F238E27FC236}">
                <a16:creationId xmlns:a16="http://schemas.microsoft.com/office/drawing/2014/main" id="{F2EBA333-0355-DF39-9CDA-A6BF321D5DF1}"/>
              </a:ext>
            </a:extLst>
          </p:cNvPr>
          <p:cNvPicPr>
            <a:picLocks noChangeAspect="1"/>
          </p:cNvPicPr>
          <p:nvPr/>
        </p:nvPicPr>
        <p:blipFill>
          <a:blip r:embed="rId3"/>
          <a:srcRect l="19973"/>
          <a:stretch>
            <a:fillRect/>
          </a:stretch>
        </p:blipFill>
        <p:spPr>
          <a:xfrm>
            <a:off x="3500311" y="2537817"/>
            <a:ext cx="5404027" cy="3697811"/>
          </a:xfrm>
          <a:prstGeom prst="rect">
            <a:avLst/>
          </a:prstGeom>
        </p:spPr>
      </p:pic>
      <p:sp>
        <p:nvSpPr>
          <p:cNvPr id="9" name="Rounded Rectangle 8">
            <a:extLst>
              <a:ext uri="{FF2B5EF4-FFF2-40B4-BE49-F238E27FC236}">
                <a16:creationId xmlns:a16="http://schemas.microsoft.com/office/drawing/2014/main" id="{DBA7118F-A004-05BD-FDEB-F4961BC10EDD}"/>
              </a:ext>
            </a:extLst>
          </p:cNvPr>
          <p:cNvSpPr/>
          <p:nvPr/>
        </p:nvSpPr>
        <p:spPr>
          <a:xfrm>
            <a:off x="5487267" y="2764465"/>
            <a:ext cx="393405" cy="2112926"/>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B08E0E59-AE48-2A55-8BB9-B3203839B145}"/>
              </a:ext>
            </a:extLst>
          </p:cNvPr>
          <p:cNvSpPr/>
          <p:nvPr/>
        </p:nvSpPr>
        <p:spPr>
          <a:xfrm rot="1769199">
            <a:off x="5051364" y="2581680"/>
            <a:ext cx="393405" cy="235116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73695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4F63B-1DD3-DAD9-F151-EAAF074E81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1565A0-E88E-3B5A-3529-AD7C855D978C}"/>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0D5E5349-4939-FF85-A80E-DAB32E744888}"/>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4382B68-3809-77A0-668E-75B4DEC1E343}"/>
                  </a:ext>
                </a:extLst>
              </p:cNvPr>
              <p:cNvSpPr txBox="1"/>
              <p:nvPr/>
            </p:nvSpPr>
            <p:spPr>
              <a:xfrm>
                <a:off x="1228912" y="1751241"/>
                <a:ext cx="9854420" cy="2034981"/>
              </a:xfrm>
              <a:prstGeom prst="rect">
                <a:avLst/>
              </a:prstGeom>
              <a:noFill/>
            </p:spPr>
            <p:txBody>
              <a:bodyPr wrap="square" rtlCol="0">
                <a:spAutoFit/>
              </a:bodyPr>
              <a:lstStyle/>
              <a:p>
                <a:r>
                  <a:rPr lang="en-US" dirty="0"/>
                  <a:t>Next is the </a:t>
                </a:r>
                <a:r>
                  <a:rPr lang="en-US" b="1" dirty="0"/>
                  <a:t>diversity loss</a:t>
                </a:r>
                <a:r>
                  <a:rPr lang="en-US" dirty="0"/>
                  <a:t>.</a:t>
                </a:r>
              </a:p>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a:latin typeface="Cambria Math" panose="02040503050406030204" pitchFamily="18" charset="0"/>
                            </a:rPr>
                            <m:t>𝐿</m:t>
                          </m:r>
                        </m:e>
                        <m:sub>
                          <m:r>
                            <a:rPr lang="en-US" b="0" i="1">
                              <a:latin typeface="Cambria Math" panose="02040503050406030204" pitchFamily="18" charset="0"/>
                            </a:rPr>
                            <m:t>𝑑</m:t>
                          </m:r>
                        </m:sub>
                      </m:sSub>
                      <m:r>
                        <a:rPr lang="en-US" b="0" i="1">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1</m:t>
                          </m:r>
                        </m:num>
                        <m:den>
                          <m:r>
                            <a:rPr lang="en-US" b="0" i="1">
                              <a:latin typeface="Cambria Math" panose="02040503050406030204" pitchFamily="18" charset="0"/>
                            </a:rPr>
                            <m:t>𝐺𝑉</m:t>
                          </m:r>
                        </m:den>
                      </m:f>
                      <m:nary>
                        <m:naryPr>
                          <m:chr m:val="∑"/>
                          <m:ctrlPr>
                            <a:rPr lang="en-US" i="1">
                              <a:latin typeface="Cambria Math" panose="02040503050406030204" pitchFamily="18" charset="0"/>
                            </a:rPr>
                          </m:ctrlPr>
                        </m:naryPr>
                        <m:sub>
                          <m:r>
                            <a:rPr lang="en-US" b="0" i="1">
                              <a:latin typeface="Cambria Math" panose="02040503050406030204" pitchFamily="18" charset="0"/>
                            </a:rPr>
                            <m:t>𝑔</m:t>
                          </m:r>
                          <m:r>
                            <a:rPr lang="en-US" b="0" i="1">
                              <a:latin typeface="Cambria Math" panose="02040503050406030204" pitchFamily="18" charset="0"/>
                            </a:rPr>
                            <m:t>=1</m:t>
                          </m:r>
                        </m:sub>
                        <m:sup>
                          <m:r>
                            <a:rPr lang="en-US" b="0" i="1">
                              <a:latin typeface="Cambria Math" panose="02040503050406030204" pitchFamily="18" charset="0"/>
                            </a:rPr>
                            <m:t>𝐺</m:t>
                          </m:r>
                        </m:sup>
                        <m:e>
                          <m:nary>
                            <m:naryPr>
                              <m:chr m:val="∑"/>
                              <m:ctrlPr>
                                <a:rPr lang="en-US" i="1">
                                  <a:latin typeface="Cambria Math" panose="02040503050406030204" pitchFamily="18" charset="0"/>
                                </a:rPr>
                              </m:ctrlPr>
                            </m:naryPr>
                            <m:sub>
                              <m:r>
                                <a:rPr lang="en-US" b="0" i="1">
                                  <a:latin typeface="Cambria Math" panose="02040503050406030204" pitchFamily="18" charset="0"/>
                                </a:rPr>
                                <m:t>𝑣</m:t>
                              </m:r>
                              <m:r>
                                <a:rPr lang="en-US" b="0" i="1">
                                  <a:latin typeface="Cambria Math" panose="02040503050406030204" pitchFamily="18" charset="0"/>
                                </a:rPr>
                                <m:t>=1</m:t>
                              </m:r>
                            </m:sub>
                            <m:sup>
                              <m:r>
                                <a:rPr lang="en-US" b="0" i="1">
                                  <a:latin typeface="Cambria Math" panose="02040503050406030204" pitchFamily="18" charset="0"/>
                                </a:rPr>
                                <m:t>𝑉</m:t>
                              </m:r>
                            </m:sup>
                            <m:e>
                              <m:r>
                                <a:rPr lang="en-US" b="0" i="1">
                                  <a:latin typeface="Cambria Math" panose="02040503050406030204" pitchFamily="18" charset="0"/>
                                </a:rPr>
                                <m:t>𝑝</m:t>
                              </m:r>
                              <m:sSub>
                                <m:sSubPr>
                                  <m:ctrlPr>
                                    <a:rPr lang="en-US" i="1">
                                      <a:latin typeface="Cambria Math" panose="02040503050406030204" pitchFamily="18" charset="0"/>
                                    </a:rPr>
                                  </m:ctrlPr>
                                </m:sSubPr>
                                <m:e>
                                  <m:r>
                                    <a:rPr lang="en-US" b="0" i="1">
                                      <a:latin typeface="Cambria Math" panose="02040503050406030204" pitchFamily="18" charset="0"/>
                                    </a:rPr>
                                    <m:t>̅</m:t>
                                  </m:r>
                                </m:e>
                                <m:sub>
                                  <m:r>
                                    <a:rPr lang="en-US" b="0" i="1">
                                      <a:latin typeface="Cambria Math" panose="02040503050406030204" pitchFamily="18" charset="0"/>
                                    </a:rPr>
                                    <m:t>𝑔</m:t>
                                  </m:r>
                                  <m:r>
                                    <a:rPr lang="en-US" b="0" i="1">
                                      <a:latin typeface="Cambria Math" panose="02040503050406030204" pitchFamily="18" charset="0"/>
                                    </a:rPr>
                                    <m:t>,</m:t>
                                  </m:r>
                                  <m:r>
                                    <a:rPr lang="en-US" b="0" i="1">
                                      <a:latin typeface="Cambria Math" panose="02040503050406030204" pitchFamily="18" charset="0"/>
                                    </a:rPr>
                                    <m:t>𝑣</m:t>
                                  </m:r>
                                </m:sub>
                              </m:sSub>
                              <m:func>
                                <m:funcPr>
                                  <m:ctrlPr>
                                    <a:rPr lang="en-US" i="1">
                                      <a:latin typeface="Cambria Math" panose="02040503050406030204" pitchFamily="18" charset="0"/>
                                    </a:rPr>
                                  </m:ctrlPr>
                                </m:funcPr>
                                <m:fName>
                                  <m:r>
                                    <a:rPr lang="en-US" b="0" i="1">
                                      <a:latin typeface="Cambria Math" panose="02040503050406030204" pitchFamily="18" charset="0"/>
                                    </a:rPr>
                                    <m:t>𝑙𝑜𝑔</m:t>
                                  </m:r>
                                </m:fName>
                                <m:e>
                                  <m:r>
                                    <a:rPr lang="en-US" b="0" i="1">
                                      <a:latin typeface="Cambria Math" panose="02040503050406030204" pitchFamily="18" charset="0"/>
                                    </a:rPr>
                                    <m:t>𝑝</m:t>
                                  </m:r>
                                  <m:sSub>
                                    <m:sSubPr>
                                      <m:ctrlPr>
                                        <a:rPr lang="en-US" i="1">
                                          <a:latin typeface="Cambria Math" panose="02040503050406030204" pitchFamily="18" charset="0"/>
                                        </a:rPr>
                                      </m:ctrlPr>
                                    </m:sSubPr>
                                    <m:e>
                                      <m:r>
                                        <a:rPr lang="en-US" b="0" i="1">
                                          <a:latin typeface="Cambria Math" panose="02040503050406030204" pitchFamily="18" charset="0"/>
                                        </a:rPr>
                                        <m:t>̅</m:t>
                                      </m:r>
                                    </m:e>
                                    <m:sub>
                                      <m:r>
                                        <a:rPr lang="en-US" b="0" i="1">
                                          <a:latin typeface="Cambria Math" panose="02040503050406030204" pitchFamily="18" charset="0"/>
                                        </a:rPr>
                                        <m:t>𝑔</m:t>
                                      </m:r>
                                      <m:r>
                                        <a:rPr lang="en-US" b="0" i="1">
                                          <a:latin typeface="Cambria Math" panose="02040503050406030204" pitchFamily="18" charset="0"/>
                                        </a:rPr>
                                        <m:t>,</m:t>
                                      </m:r>
                                      <m:r>
                                        <a:rPr lang="en-US" b="0" i="1">
                                          <a:latin typeface="Cambria Math" panose="02040503050406030204" pitchFamily="18" charset="0"/>
                                        </a:rPr>
                                        <m:t>𝑣</m:t>
                                      </m:r>
                                    </m:sub>
                                  </m:sSub>
                                </m:e>
                              </m:func>
                            </m:e>
                          </m:nary>
                        </m:e>
                      </m:nary>
                    </m:oMath>
                  </m:oMathPara>
                </a14:m>
                <a:endParaRPr lang="en-US" dirty="0"/>
              </a:p>
              <a:p>
                <a:endParaRPr lang="en-US" dirty="0"/>
              </a:p>
              <a:p>
                <a:r>
                  <a:rPr lang="en-US" dirty="0"/>
                  <a:t>where </a:t>
                </a:r>
                <a14:m>
                  <m:oMath xmlns:m="http://schemas.openxmlformats.org/officeDocument/2006/math">
                    <m:r>
                      <m:rPr>
                        <m:sty m:val="p"/>
                      </m:rPr>
                      <a:rPr lang="en-US" b="0" i="1" smtClean="0">
                        <a:latin typeface="Cambria Math" panose="02040503050406030204" pitchFamily="18" charset="0"/>
                      </a:rPr>
                      <m:t>G</m:t>
                    </m:r>
                  </m:oMath>
                </a14:m>
                <a:r>
                  <a:rPr lang="en-US" dirty="0"/>
                  <a:t> is the number of codeword groups, </a:t>
                </a:r>
                <a14:m>
                  <m:oMath xmlns:m="http://schemas.openxmlformats.org/officeDocument/2006/math">
                    <m:r>
                      <m:rPr>
                        <m:sty m:val="p"/>
                      </m:rPr>
                      <a:rPr lang="en-US" b="0" i="1" smtClean="0">
                        <a:latin typeface="Cambria Math" panose="02040503050406030204" pitchFamily="18" charset="0"/>
                      </a:rPr>
                      <m:t>V</m:t>
                    </m:r>
                  </m:oMath>
                </a14:m>
                <a:r>
                  <a:rPr lang="en-US" dirty="0"/>
                  <a:t> is the number of codeword entries (for each group), </a:t>
                </a:r>
                <a14:m>
                  <m:oMath xmlns:m="http://schemas.openxmlformats.org/officeDocument/2006/math">
                    <m:r>
                      <a:rPr lang="en-US" i="1">
                        <a:latin typeface="Cambria Math" panose="02040503050406030204" pitchFamily="18" charset="0"/>
                      </a:rPr>
                      <m:t>𝑝</m:t>
                    </m:r>
                    <m:sSub>
                      <m:sSubPr>
                        <m:ctrlPr>
                          <a:rPr lang="en-US" i="1">
                            <a:latin typeface="Cambria Math" panose="02040503050406030204" pitchFamily="18" charset="0"/>
                          </a:rPr>
                        </m:ctrlPr>
                      </m:sSubPr>
                      <m:e>
                        <m:r>
                          <a:rPr lang="en-US" i="1">
                            <a:latin typeface="Cambria Math" panose="02040503050406030204" pitchFamily="18" charset="0"/>
                          </a:rPr>
                          <m:t>̅</m:t>
                        </m:r>
                      </m:e>
                      <m:sub>
                        <m:r>
                          <a:rPr lang="en-US" i="1">
                            <a:latin typeface="Cambria Math" panose="02040503050406030204" pitchFamily="18" charset="0"/>
                          </a:rPr>
                          <m:t>𝑔</m:t>
                        </m:r>
                        <m:r>
                          <a:rPr lang="en-US" i="1">
                            <a:latin typeface="Cambria Math" panose="02040503050406030204" pitchFamily="18" charset="0"/>
                          </a:rPr>
                          <m:t>,</m:t>
                        </m:r>
                        <m:r>
                          <a:rPr lang="en-US" i="1">
                            <a:latin typeface="Cambria Math" panose="02040503050406030204" pitchFamily="18" charset="0"/>
                          </a:rPr>
                          <m:t>𝑣</m:t>
                        </m:r>
                      </m:sub>
                    </m:sSub>
                  </m:oMath>
                </a14:m>
                <a:r>
                  <a:rPr lang="en-US" dirty="0"/>
                  <a:t> is the average Softmax selection probability for entry </a:t>
                </a:r>
                <a14:m>
                  <m:oMath xmlns:m="http://schemas.openxmlformats.org/officeDocument/2006/math">
                    <m:r>
                      <a:rPr lang="en-US" b="0" i="1" smtClean="0">
                        <a:latin typeface="Cambria Math" panose="02040503050406030204" pitchFamily="18" charset="0"/>
                      </a:rPr>
                      <m:t>𝑣</m:t>
                    </m:r>
                  </m:oMath>
                </a14:m>
                <a:r>
                  <a:rPr lang="en-US" dirty="0"/>
                  <a:t> in group </a:t>
                </a:r>
                <a14:m>
                  <m:oMath xmlns:m="http://schemas.openxmlformats.org/officeDocument/2006/math">
                    <m:r>
                      <a:rPr lang="en-US" b="0" i="1" smtClean="0">
                        <a:latin typeface="Cambria Math" panose="02040503050406030204" pitchFamily="18" charset="0"/>
                      </a:rPr>
                      <m:t>𝑔</m:t>
                    </m:r>
                  </m:oMath>
                </a14:m>
                <a:r>
                  <a:rPr lang="en-US" dirty="0"/>
                  <a:t>.</a:t>
                </a:r>
              </a:p>
            </p:txBody>
          </p:sp>
        </mc:Choice>
        <mc:Fallback xmlns="">
          <p:sp>
            <p:nvSpPr>
              <p:cNvPr id="3" name="TextBox 2">
                <a:extLst>
                  <a:ext uri="{FF2B5EF4-FFF2-40B4-BE49-F238E27FC236}">
                    <a16:creationId xmlns:a16="http://schemas.microsoft.com/office/drawing/2014/main" id="{14382B68-3809-77A0-668E-75B4DEC1E343}"/>
                  </a:ext>
                </a:extLst>
              </p:cNvPr>
              <p:cNvSpPr txBox="1">
                <a:spLocks noRot="1" noChangeAspect="1" noMove="1" noResize="1" noEditPoints="1" noAdjustHandles="1" noChangeArrowheads="1" noChangeShapeType="1" noTextEdit="1"/>
              </p:cNvSpPr>
              <p:nvPr/>
            </p:nvSpPr>
            <p:spPr>
              <a:xfrm>
                <a:off x="1228912" y="1751241"/>
                <a:ext cx="9854420" cy="2034981"/>
              </a:xfrm>
              <a:prstGeom prst="rect">
                <a:avLst/>
              </a:prstGeom>
              <a:blipFill>
                <a:blip r:embed="rId3"/>
                <a:stretch>
                  <a:fillRect l="-515" t="-27160" b="-20370"/>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67AF6C75-3464-698E-0280-630275581DA1}"/>
              </a:ext>
            </a:extLst>
          </p:cNvPr>
          <p:cNvSpPr txBox="1"/>
          <p:nvPr/>
        </p:nvSpPr>
        <p:spPr>
          <a:xfrm>
            <a:off x="1168790" y="4096136"/>
            <a:ext cx="9854420" cy="1200329"/>
          </a:xfrm>
          <a:prstGeom prst="rect">
            <a:avLst/>
          </a:prstGeom>
          <a:noFill/>
        </p:spPr>
        <p:txBody>
          <a:bodyPr wrap="square" rtlCol="0">
            <a:spAutoFit/>
          </a:bodyPr>
          <a:lstStyle/>
          <a:p>
            <a:r>
              <a:rPr lang="en-US" dirty="0"/>
              <a:t>This equation is the negative entropy over each group. Therefore, minimizing this loss means </a:t>
            </a:r>
            <a:r>
              <a:rPr lang="en-US" b="1" dirty="0"/>
              <a:t>maximizing entropy of the average codeword usage</a:t>
            </a:r>
            <a:r>
              <a:rPr lang="en-US" dirty="0"/>
              <a:t>. </a:t>
            </a:r>
          </a:p>
          <a:p>
            <a:endParaRPr lang="en-US" i="1" dirty="0"/>
          </a:p>
          <a:p>
            <a:r>
              <a:rPr lang="en-US" i="1" dirty="0"/>
              <a:t>More entropy, more uniform</a:t>
            </a:r>
            <a:r>
              <a:rPr lang="en-US" dirty="0"/>
              <a:t>.</a:t>
            </a:r>
          </a:p>
        </p:txBody>
      </p:sp>
    </p:spTree>
    <p:extLst>
      <p:ext uri="{BB962C8B-B14F-4D97-AF65-F5344CB8AC3E}">
        <p14:creationId xmlns:p14="http://schemas.microsoft.com/office/powerpoint/2010/main" val="56226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726A4-CADA-54DB-43F5-63C718318B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C5F7C5-717E-D13A-59FC-F9D1B753F247}"/>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7E306E3B-8BA7-CC66-EA1D-ED7C3373D69B}"/>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00CF3A31-0DB4-8B31-7249-65A952EB0345}"/>
                  </a:ext>
                </a:extLst>
              </p:cNvPr>
              <p:cNvSpPr txBox="1"/>
              <p:nvPr/>
            </p:nvSpPr>
            <p:spPr>
              <a:xfrm>
                <a:off x="1228912" y="1751241"/>
                <a:ext cx="9854420" cy="1181414"/>
              </a:xfrm>
              <a:prstGeom prst="rect">
                <a:avLst/>
              </a:prstGeom>
              <a:noFill/>
            </p:spPr>
            <p:txBody>
              <a:bodyPr wrap="square" rtlCol="0">
                <a:spAutoFit/>
              </a:bodyPr>
              <a:lstStyle/>
              <a:p>
                <a:r>
                  <a:rPr lang="en-US" dirty="0"/>
                  <a:t>Finally, our objective is:</a:t>
                </a:r>
              </a:p>
              <a:p>
                <a:pPr/>
                <a14:m>
                  <m:oMathPara xmlns:m="http://schemas.openxmlformats.org/officeDocument/2006/math">
                    <m:oMathParaPr>
                      <m:jc m:val="centerGroup"/>
                    </m:oMathParaPr>
                    <m:oMath xmlns:m="http://schemas.openxmlformats.org/officeDocument/2006/math">
                      <m:r>
                        <m:rPr>
                          <m:sty m:val="p"/>
                        </m:rPr>
                        <a:rPr lang="en-US" b="0" i="1" smtClean="0">
                          <a:latin typeface="Cambria Math" panose="02040503050406030204" pitchFamily="18" charset="0"/>
                        </a:rPr>
                        <m:t>L</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𝐿</m:t>
                          </m:r>
                        </m:e>
                        <m:sub>
                          <m:r>
                            <a:rPr lang="en-US" i="1">
                              <a:latin typeface="Cambria Math" panose="02040503050406030204" pitchFamily="18" charset="0"/>
                            </a:rPr>
                            <m:t>𝑚</m:t>
                          </m:r>
                        </m:sub>
                      </m:sSub>
                      <m:r>
                        <a:rPr lang="en-US" i="1">
                          <a:latin typeface="Cambria Math" panose="02040503050406030204" pitchFamily="18" charset="0"/>
                        </a:rPr>
                        <m:t>+</m:t>
                      </m:r>
                      <m:r>
                        <a:rPr lang="en-US" i="1">
                          <a:latin typeface="Cambria Math" panose="02040503050406030204" pitchFamily="18" charset="0"/>
                        </a:rPr>
                        <m:t>𝛼</m:t>
                      </m:r>
                      <m:sSub>
                        <m:sSubPr>
                          <m:ctrlPr>
                            <a:rPr lang="en-US" i="1">
                              <a:latin typeface="Cambria Math" panose="02040503050406030204" pitchFamily="18" charset="0"/>
                            </a:rPr>
                          </m:ctrlPr>
                        </m:sSubPr>
                        <m:e>
                          <m:r>
                            <a:rPr lang="en-US" i="1">
                              <a:latin typeface="Cambria Math" panose="02040503050406030204" pitchFamily="18" charset="0"/>
                            </a:rPr>
                            <m:t>𝐿</m:t>
                          </m:r>
                        </m:e>
                        <m:sub>
                          <m:r>
                            <a:rPr lang="en-US" i="1">
                              <a:latin typeface="Cambria Math" panose="02040503050406030204" pitchFamily="18" charset="0"/>
                            </a:rPr>
                            <m:t>𝑑</m:t>
                          </m:r>
                        </m:sub>
                      </m:sSub>
                      <m:r>
                        <a:rPr lang="en-US" i="1">
                          <a:latin typeface="Cambria Math" panose="02040503050406030204" pitchFamily="18" charset="0"/>
                        </a:rPr>
                        <m:t>=</m:t>
                      </m:r>
                      <m:r>
                        <a:rPr lang="en-US" b="0" i="1" smtClean="0">
                          <a:latin typeface="Cambria Math" panose="02040503050406030204" pitchFamily="18" charset="0"/>
                        </a:rPr>
                        <m:t>−</m:t>
                      </m:r>
                      <m:func>
                        <m:funcPr>
                          <m:ctrlPr>
                            <a:rPr lang="en-US" i="1">
                              <a:latin typeface="Cambria Math" panose="02040503050406030204" pitchFamily="18" charset="0"/>
                            </a:rPr>
                          </m:ctrlPr>
                        </m:funcPr>
                        <m:fName>
                          <m:r>
                            <m:rPr>
                              <m:sty m:val="p"/>
                            </m:rPr>
                            <a:rPr lang="en-US">
                              <a:latin typeface="Cambria Math" panose="02040503050406030204" pitchFamily="18" charset="0"/>
                            </a:rPr>
                            <m:t>log</m:t>
                          </m:r>
                        </m:fName>
                        <m:e>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𝑠</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𝑡</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𝑡</m:t>
                                          </m:r>
                                        </m:sub>
                                      </m:sSub>
                                    </m:e>
                                  </m:d>
                                  <m:r>
                                    <m:rPr>
                                      <m:lit/>
                                    </m:rPr>
                                    <a:rPr lang="en-US" i="1">
                                      <a:latin typeface="Cambria Math" panose="02040503050406030204" pitchFamily="18" charset="0"/>
                                    </a:rPr>
                                    <m:t>/</m:t>
                                  </m:r>
                                  <m:r>
                                    <a:rPr lang="en-US" i="1">
                                      <a:latin typeface="Cambria Math" panose="02040503050406030204" pitchFamily="18" charset="0"/>
                                    </a:rPr>
                                    <m:t>𝜅</m:t>
                                  </m:r>
                                </m:sup>
                              </m:sSup>
                            </m:num>
                            <m:den>
                              <m:nary>
                                <m:naryPr>
                                  <m:chr m:val="∑"/>
                                  <m:supHide m:val="on"/>
                                  <m:ctrlPr>
                                    <a:rPr lang="en-US" i="1">
                                      <a:latin typeface="Cambria Math" panose="02040503050406030204" pitchFamily="18" charset="0"/>
                                    </a:rPr>
                                  </m:ctrlPr>
                                </m:naryPr>
                                <m:sub>
                                  <m:acc>
                                    <m:accPr>
                                      <m:chr m:val="̃"/>
                                      <m:ctrlPr>
                                        <a:rPr lang="en-US" i="1">
                                          <a:latin typeface="Cambria Math" panose="02040503050406030204" pitchFamily="18" charset="0"/>
                                        </a:rPr>
                                      </m:ctrlPr>
                                    </m:accPr>
                                    <m:e>
                                      <m:r>
                                        <a:rPr lang="en-US" i="1">
                                          <a:latin typeface="Cambria Math" panose="02040503050406030204" pitchFamily="18" charset="0"/>
                                        </a:rPr>
                                        <m:t>𝑞</m:t>
                                      </m:r>
                                    </m:e>
                                  </m:ac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𝑄</m:t>
                                      </m:r>
                                    </m:e>
                                    <m:sub>
                                      <m:r>
                                        <a:rPr lang="en-US" i="1">
                                          <a:latin typeface="Cambria Math" panose="02040503050406030204" pitchFamily="18" charset="0"/>
                                        </a:rPr>
                                        <m:t>𝑡</m:t>
                                      </m:r>
                                    </m:sub>
                                  </m:sSub>
                                </m:sub>
                                <m:sup/>
                                <m:e>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𝑠</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𝑡</m:t>
                                              </m:r>
                                            </m:sub>
                                          </m:sSub>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𝑞</m:t>
                                              </m:r>
                                            </m:e>
                                          </m:acc>
                                        </m:e>
                                      </m:d>
                                      <m:r>
                                        <m:rPr>
                                          <m:lit/>
                                        </m:rPr>
                                        <a:rPr lang="en-US" i="1">
                                          <a:latin typeface="Cambria Math" panose="02040503050406030204" pitchFamily="18" charset="0"/>
                                        </a:rPr>
                                        <m:t>/</m:t>
                                      </m:r>
                                      <m:r>
                                        <a:rPr lang="en-US" i="1">
                                          <a:latin typeface="Cambria Math" panose="02040503050406030204" pitchFamily="18" charset="0"/>
                                        </a:rPr>
                                        <m:t>𝜅</m:t>
                                      </m:r>
                                    </m:sup>
                                  </m:sSup>
                                </m:e>
                              </m:nary>
                            </m:den>
                          </m:f>
                        </m:e>
                      </m:func>
                      <m:r>
                        <a:rPr lang="en-US" i="1">
                          <a:latin typeface="Cambria Math" panose="02040503050406030204" pitchFamily="18" charset="0"/>
                        </a:rPr>
                        <m:t>+</m:t>
                      </m:r>
                      <m:f>
                        <m:fPr>
                          <m:ctrlPr>
                            <a:rPr lang="en-US" i="1">
                              <a:latin typeface="Cambria Math" panose="02040503050406030204" pitchFamily="18" charset="0"/>
                            </a:rPr>
                          </m:ctrlPr>
                        </m:fPr>
                        <m:num>
                          <m:r>
                            <m:rPr>
                              <m:sty m:val="p"/>
                            </m:rPr>
                            <a:rPr lang="en-US" i="1">
                              <a:latin typeface="Cambria Math" panose="02040503050406030204" pitchFamily="18" charset="0"/>
                            </a:rPr>
                            <m:t>α</m:t>
                          </m:r>
                        </m:num>
                        <m:den>
                          <m:r>
                            <a:rPr lang="en-US" i="1">
                              <a:latin typeface="Cambria Math" panose="02040503050406030204" pitchFamily="18" charset="0"/>
                            </a:rPr>
                            <m:t>𝐺𝑉</m:t>
                          </m:r>
                        </m:den>
                      </m:f>
                      <m:nary>
                        <m:naryPr>
                          <m:chr m:val="∑"/>
                          <m:ctrlPr>
                            <a:rPr lang="en-US" i="1">
                              <a:latin typeface="Cambria Math" panose="02040503050406030204" pitchFamily="18" charset="0"/>
                            </a:rPr>
                          </m:ctrlPr>
                        </m:naryPr>
                        <m:sub>
                          <m:r>
                            <a:rPr lang="en-US" i="1">
                              <a:latin typeface="Cambria Math" panose="02040503050406030204" pitchFamily="18" charset="0"/>
                            </a:rPr>
                            <m:t>𝑔</m:t>
                          </m:r>
                          <m:r>
                            <a:rPr lang="en-US" i="1">
                              <a:latin typeface="Cambria Math" panose="02040503050406030204" pitchFamily="18" charset="0"/>
                            </a:rPr>
                            <m:t>=1</m:t>
                          </m:r>
                        </m:sub>
                        <m:sup>
                          <m:r>
                            <a:rPr lang="en-US" i="1">
                              <a:latin typeface="Cambria Math" panose="02040503050406030204" pitchFamily="18" charset="0"/>
                            </a:rPr>
                            <m:t>𝐺</m:t>
                          </m:r>
                        </m:sup>
                        <m:e>
                          <m:nary>
                            <m:naryPr>
                              <m:chr m:val="∑"/>
                              <m:ctrlPr>
                                <a:rPr lang="en-US" i="1">
                                  <a:latin typeface="Cambria Math" panose="02040503050406030204" pitchFamily="18" charset="0"/>
                                </a:rPr>
                              </m:ctrlPr>
                            </m:naryPr>
                            <m:sub>
                              <m:r>
                                <a:rPr lang="en-US" i="1">
                                  <a:latin typeface="Cambria Math" panose="02040503050406030204" pitchFamily="18" charset="0"/>
                                </a:rPr>
                                <m:t>𝑣</m:t>
                              </m:r>
                              <m:r>
                                <a:rPr lang="en-US" i="1">
                                  <a:latin typeface="Cambria Math" panose="02040503050406030204" pitchFamily="18" charset="0"/>
                                </a:rPr>
                                <m:t>=1</m:t>
                              </m:r>
                            </m:sub>
                            <m:sup>
                              <m:r>
                                <a:rPr lang="en-US" i="1">
                                  <a:latin typeface="Cambria Math" panose="02040503050406030204" pitchFamily="18" charset="0"/>
                                </a:rPr>
                                <m:t>𝑉</m:t>
                              </m:r>
                            </m:sup>
                            <m:e>
                              <m:r>
                                <a:rPr lang="en-US" i="1">
                                  <a:latin typeface="Cambria Math" panose="02040503050406030204" pitchFamily="18" charset="0"/>
                                </a:rPr>
                                <m:t>𝑝</m:t>
                              </m:r>
                              <m:sSub>
                                <m:sSubPr>
                                  <m:ctrlPr>
                                    <a:rPr lang="en-US" i="1">
                                      <a:latin typeface="Cambria Math" panose="02040503050406030204" pitchFamily="18" charset="0"/>
                                    </a:rPr>
                                  </m:ctrlPr>
                                </m:sSubPr>
                                <m:e>
                                  <m:r>
                                    <a:rPr lang="en-US" i="1">
                                      <a:latin typeface="Cambria Math" panose="02040503050406030204" pitchFamily="18" charset="0"/>
                                    </a:rPr>
                                    <m:t>̅</m:t>
                                  </m:r>
                                </m:e>
                                <m:sub>
                                  <m:r>
                                    <a:rPr lang="en-US" i="1">
                                      <a:latin typeface="Cambria Math" panose="02040503050406030204" pitchFamily="18" charset="0"/>
                                    </a:rPr>
                                    <m:t>𝑔</m:t>
                                  </m:r>
                                  <m:r>
                                    <a:rPr lang="en-US" i="1">
                                      <a:latin typeface="Cambria Math" panose="02040503050406030204" pitchFamily="18" charset="0"/>
                                    </a:rPr>
                                    <m:t>,</m:t>
                                  </m:r>
                                  <m:r>
                                    <a:rPr lang="en-US" i="1">
                                      <a:latin typeface="Cambria Math" panose="02040503050406030204" pitchFamily="18" charset="0"/>
                                    </a:rPr>
                                    <m:t>𝑣</m:t>
                                  </m:r>
                                </m:sub>
                              </m:sSub>
                              <m:func>
                                <m:funcPr>
                                  <m:ctrlPr>
                                    <a:rPr lang="en-US" i="1">
                                      <a:latin typeface="Cambria Math" panose="02040503050406030204" pitchFamily="18" charset="0"/>
                                    </a:rPr>
                                  </m:ctrlPr>
                                </m:funcPr>
                                <m:fName>
                                  <m:r>
                                    <a:rPr lang="en-US" i="1">
                                      <a:latin typeface="Cambria Math" panose="02040503050406030204" pitchFamily="18" charset="0"/>
                                    </a:rPr>
                                    <m:t>𝑙𝑜𝑔</m:t>
                                  </m:r>
                                </m:fName>
                                <m:e>
                                  <m:r>
                                    <a:rPr lang="en-US" i="1">
                                      <a:latin typeface="Cambria Math" panose="02040503050406030204" pitchFamily="18" charset="0"/>
                                    </a:rPr>
                                    <m:t>𝑝</m:t>
                                  </m:r>
                                  <m:sSub>
                                    <m:sSubPr>
                                      <m:ctrlPr>
                                        <a:rPr lang="en-US" i="1">
                                          <a:latin typeface="Cambria Math" panose="02040503050406030204" pitchFamily="18" charset="0"/>
                                        </a:rPr>
                                      </m:ctrlPr>
                                    </m:sSubPr>
                                    <m:e>
                                      <m:r>
                                        <a:rPr lang="en-US" i="1">
                                          <a:latin typeface="Cambria Math" panose="02040503050406030204" pitchFamily="18" charset="0"/>
                                        </a:rPr>
                                        <m:t>̅</m:t>
                                      </m:r>
                                    </m:e>
                                    <m:sub>
                                      <m:r>
                                        <a:rPr lang="en-US" i="1">
                                          <a:latin typeface="Cambria Math" panose="02040503050406030204" pitchFamily="18" charset="0"/>
                                        </a:rPr>
                                        <m:t>𝑔</m:t>
                                      </m:r>
                                      <m:r>
                                        <a:rPr lang="en-US" i="1">
                                          <a:latin typeface="Cambria Math" panose="02040503050406030204" pitchFamily="18" charset="0"/>
                                        </a:rPr>
                                        <m:t>,</m:t>
                                      </m:r>
                                      <m:r>
                                        <a:rPr lang="en-US" i="1">
                                          <a:latin typeface="Cambria Math" panose="02040503050406030204" pitchFamily="18" charset="0"/>
                                        </a:rPr>
                                        <m:t>𝑣</m:t>
                                      </m:r>
                                    </m:sub>
                                  </m:sSub>
                                </m:e>
                              </m:func>
                            </m:e>
                          </m:nary>
                        </m:e>
                      </m:nary>
                    </m:oMath>
                  </m:oMathPara>
                </a14:m>
                <a:endParaRPr lang="en-US" dirty="0"/>
              </a:p>
            </p:txBody>
          </p:sp>
        </mc:Choice>
        <mc:Fallback xmlns="">
          <p:sp>
            <p:nvSpPr>
              <p:cNvPr id="3" name="TextBox 2">
                <a:extLst>
                  <a:ext uri="{FF2B5EF4-FFF2-40B4-BE49-F238E27FC236}">
                    <a16:creationId xmlns:a16="http://schemas.microsoft.com/office/drawing/2014/main" id="{00CF3A31-0DB4-8B31-7249-65A952EB0345}"/>
                  </a:ext>
                </a:extLst>
              </p:cNvPr>
              <p:cNvSpPr txBox="1">
                <a:spLocks noRot="1" noChangeAspect="1" noMove="1" noResize="1" noEditPoints="1" noAdjustHandles="1" noChangeArrowheads="1" noChangeShapeType="1" noTextEdit="1"/>
              </p:cNvSpPr>
              <p:nvPr/>
            </p:nvSpPr>
            <p:spPr>
              <a:xfrm>
                <a:off x="1228912" y="1751241"/>
                <a:ext cx="9854420" cy="1181414"/>
              </a:xfrm>
              <a:prstGeom prst="rect">
                <a:avLst/>
              </a:prstGeom>
              <a:blipFill>
                <a:blip r:embed="rId3"/>
                <a:stretch>
                  <a:fillRect l="-515" t="-46809" b="-107447"/>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1E91684A-5527-D3B2-C189-AD0D0917BC0B}"/>
              </a:ext>
            </a:extLst>
          </p:cNvPr>
          <p:cNvSpPr txBox="1"/>
          <p:nvPr/>
        </p:nvSpPr>
        <p:spPr>
          <a:xfrm>
            <a:off x="1228912" y="3287721"/>
            <a:ext cx="9854420" cy="923330"/>
          </a:xfrm>
          <a:prstGeom prst="rect">
            <a:avLst/>
          </a:prstGeom>
          <a:noFill/>
        </p:spPr>
        <p:txBody>
          <a:bodyPr wrap="square" rtlCol="0">
            <a:spAutoFit/>
          </a:bodyPr>
          <a:lstStyle/>
          <a:p>
            <a:r>
              <a:rPr lang="en-US" dirty="0"/>
              <a:t>Altogether, we want to (1) maximize the probability of predicting the quantized target from the masked content embedding and (2) ensure the quantization has high entropy with uniform probability usage for each codeword.</a:t>
            </a:r>
          </a:p>
        </p:txBody>
      </p:sp>
    </p:spTree>
    <p:extLst>
      <p:ext uri="{BB962C8B-B14F-4D97-AF65-F5344CB8AC3E}">
        <p14:creationId xmlns:p14="http://schemas.microsoft.com/office/powerpoint/2010/main" val="354817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2A0F9-B320-9CAF-7128-C1D06DB7B7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9144E2-CED3-6E9F-B67B-9A974BF62383}"/>
              </a:ext>
            </a:extLst>
          </p:cNvPr>
          <p:cNvSpPr>
            <a:spLocks noGrp="1"/>
          </p:cNvSpPr>
          <p:nvPr>
            <p:ph type="title"/>
          </p:nvPr>
        </p:nvSpPr>
        <p:spPr/>
        <p:txBody>
          <a:bodyPr/>
          <a:lstStyle/>
          <a:p>
            <a:r>
              <a:rPr lang="en-US" dirty="0"/>
              <a:t>Wav2Vec 2.0</a:t>
            </a:r>
          </a:p>
        </p:txBody>
      </p:sp>
      <p:sp>
        <p:nvSpPr>
          <p:cNvPr id="4" name="Rectangle 3">
            <a:extLst>
              <a:ext uri="{FF2B5EF4-FFF2-40B4-BE49-F238E27FC236}">
                <a16:creationId xmlns:a16="http://schemas.microsoft.com/office/drawing/2014/main" id="{5B4C5ACE-5087-E585-F2D8-803EFDAB564C}"/>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 name="TextBox 2">
            <a:extLst>
              <a:ext uri="{FF2B5EF4-FFF2-40B4-BE49-F238E27FC236}">
                <a16:creationId xmlns:a16="http://schemas.microsoft.com/office/drawing/2014/main" id="{79688A0E-3BA5-92CF-9918-D5500102B7E3}"/>
              </a:ext>
            </a:extLst>
          </p:cNvPr>
          <p:cNvSpPr txBox="1"/>
          <p:nvPr/>
        </p:nvSpPr>
        <p:spPr>
          <a:xfrm>
            <a:off x="1168790" y="2405219"/>
            <a:ext cx="9854420" cy="1754326"/>
          </a:xfrm>
          <a:prstGeom prst="rect">
            <a:avLst/>
          </a:prstGeom>
          <a:noFill/>
        </p:spPr>
        <p:txBody>
          <a:bodyPr wrap="square" rtlCol="0">
            <a:spAutoFit/>
          </a:bodyPr>
          <a:lstStyle/>
          <a:p>
            <a:pPr algn="ctr"/>
            <a:r>
              <a:rPr lang="en-US" dirty="0">
                <a:solidFill>
                  <a:srgbClr val="C00000"/>
                </a:solidFill>
              </a:rPr>
              <a:t>Note:</a:t>
            </a:r>
          </a:p>
          <a:p>
            <a:pPr algn="ctr"/>
            <a:r>
              <a:rPr lang="en-US" dirty="0"/>
              <a:t>This objective changes things up a decent amount compared to </a:t>
            </a:r>
            <a:r>
              <a:rPr lang="en-US" b="1" dirty="0"/>
              <a:t>Wav2Vec</a:t>
            </a:r>
            <a:r>
              <a:rPr lang="en-US" dirty="0"/>
              <a:t>/</a:t>
            </a:r>
            <a:r>
              <a:rPr lang="en-US" b="1" dirty="0"/>
              <a:t>VQ-Wav2Vec</a:t>
            </a:r>
            <a:r>
              <a:rPr lang="en-US" dirty="0"/>
              <a:t>. This masked prediction objective has been shown to be correlated highly with learning structured latent spaces (</a:t>
            </a:r>
            <a:r>
              <a:rPr lang="en-US" i="1" dirty="0"/>
              <a:t>which is our goal</a:t>
            </a:r>
            <a:r>
              <a:rPr lang="en-US" dirty="0"/>
              <a:t>). To evaluate each of these representation learning method, these embeddings are typically used as input for downstream tasks: classification, </a:t>
            </a:r>
            <a:r>
              <a:rPr lang="en-US" b="1" dirty="0"/>
              <a:t>automatic speech recognition</a:t>
            </a:r>
            <a:r>
              <a:rPr lang="en-US" dirty="0"/>
              <a:t>, </a:t>
            </a:r>
            <a:r>
              <a:rPr lang="en-US" b="1" dirty="0"/>
              <a:t>automatic speaker verification</a:t>
            </a:r>
            <a:r>
              <a:rPr lang="en-US" dirty="0"/>
              <a:t>, phenome recognition, etc. </a:t>
            </a:r>
          </a:p>
        </p:txBody>
      </p:sp>
      <p:sp>
        <p:nvSpPr>
          <p:cNvPr id="5" name="TextBox 4">
            <a:extLst>
              <a:ext uri="{FF2B5EF4-FFF2-40B4-BE49-F238E27FC236}">
                <a16:creationId xmlns:a16="http://schemas.microsoft.com/office/drawing/2014/main" id="{3F40EF14-5CE2-68BD-AC71-CF882A6A9FB9}"/>
              </a:ext>
            </a:extLst>
          </p:cNvPr>
          <p:cNvSpPr txBox="1"/>
          <p:nvPr/>
        </p:nvSpPr>
        <p:spPr>
          <a:xfrm>
            <a:off x="1168790" y="4550910"/>
            <a:ext cx="9854420" cy="646331"/>
          </a:xfrm>
          <a:prstGeom prst="rect">
            <a:avLst/>
          </a:prstGeom>
          <a:noFill/>
        </p:spPr>
        <p:txBody>
          <a:bodyPr wrap="square" rtlCol="0">
            <a:spAutoFit/>
          </a:bodyPr>
          <a:lstStyle/>
          <a:p>
            <a:pPr algn="ctr"/>
            <a:r>
              <a:rPr lang="en-US" b="1" dirty="0"/>
              <a:t>Wav2Vec 2.0 </a:t>
            </a:r>
            <a:r>
              <a:rPr lang="en-US" dirty="0"/>
              <a:t>showed major empirical gains over prior methods. It is still used as a baseline/component of many modern methods.</a:t>
            </a:r>
          </a:p>
        </p:txBody>
      </p:sp>
    </p:spTree>
    <p:extLst>
      <p:ext uri="{BB962C8B-B14F-4D97-AF65-F5344CB8AC3E}">
        <p14:creationId xmlns:p14="http://schemas.microsoft.com/office/powerpoint/2010/main" val="66635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A192F-1AC9-4D2D-D954-103B893C6B0E}"/>
              </a:ext>
            </a:extLst>
          </p:cNvPr>
          <p:cNvSpPr>
            <a:spLocks noGrp="1"/>
          </p:cNvSpPr>
          <p:nvPr>
            <p:ph type="title"/>
          </p:nvPr>
        </p:nvSpPr>
        <p:spPr/>
        <p:txBody>
          <a:bodyPr/>
          <a:lstStyle/>
          <a:p>
            <a:r>
              <a:rPr lang="en-US" dirty="0"/>
              <a:t>WaveNet</a:t>
            </a:r>
          </a:p>
        </p:txBody>
      </p:sp>
      <p:grpSp>
        <p:nvGrpSpPr>
          <p:cNvPr id="7" name="Group 6">
            <a:extLst>
              <a:ext uri="{FF2B5EF4-FFF2-40B4-BE49-F238E27FC236}">
                <a16:creationId xmlns:a16="http://schemas.microsoft.com/office/drawing/2014/main" id="{8CD1A36A-BD13-4020-5B3D-EB0103EB1836}"/>
              </a:ext>
            </a:extLst>
          </p:cNvPr>
          <p:cNvGrpSpPr/>
          <p:nvPr/>
        </p:nvGrpSpPr>
        <p:grpSpPr>
          <a:xfrm rot="5400000">
            <a:off x="1262087" y="-674737"/>
            <a:ext cx="199244" cy="2118040"/>
            <a:chOff x="5996378" y="2369980"/>
            <a:chExt cx="199244" cy="2118040"/>
          </a:xfrm>
        </p:grpSpPr>
        <p:sp>
          <p:nvSpPr>
            <p:cNvPr id="5" name="Rectangle 4">
              <a:extLst>
                <a:ext uri="{FF2B5EF4-FFF2-40B4-BE49-F238E27FC236}">
                  <a16:creationId xmlns:a16="http://schemas.microsoft.com/office/drawing/2014/main" id="{D9BDB3F4-4EDF-C2A8-AFB8-51F4CC033D2C}"/>
                </a:ext>
              </a:extLst>
            </p:cNvPr>
            <p:cNvSpPr/>
            <p:nvPr/>
          </p:nvSpPr>
          <p:spPr>
            <a:xfrm>
              <a:off x="6076842" y="2469602"/>
              <a:ext cx="38316" cy="2018418"/>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6" name="Oval 5">
              <a:extLst>
                <a:ext uri="{FF2B5EF4-FFF2-40B4-BE49-F238E27FC236}">
                  <a16:creationId xmlns:a16="http://schemas.microsoft.com/office/drawing/2014/main" id="{BFBE4ABE-1C37-CAEE-3817-847853C00C18}"/>
                </a:ext>
              </a:extLst>
            </p:cNvPr>
            <p:cNvSpPr/>
            <p:nvPr/>
          </p:nvSpPr>
          <p:spPr>
            <a:xfrm>
              <a:off x="5996378" y="2369980"/>
              <a:ext cx="199244" cy="19924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sp>
        <p:nvSpPr>
          <p:cNvPr id="4" name="Rectangle 3">
            <a:extLst>
              <a:ext uri="{FF2B5EF4-FFF2-40B4-BE49-F238E27FC236}">
                <a16:creationId xmlns:a16="http://schemas.microsoft.com/office/drawing/2014/main" id="{68FC0FD3-2892-8F16-3677-9BE71F3F3D9F}"/>
              </a:ext>
            </a:extLst>
          </p:cNvPr>
          <p:cNvSpPr/>
          <p:nvPr/>
        </p:nvSpPr>
        <p:spPr>
          <a:xfrm>
            <a:off x="302688" y="384283"/>
            <a:ext cx="45719" cy="6473717"/>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16" name="Picture 15">
            <a:extLst>
              <a:ext uri="{FF2B5EF4-FFF2-40B4-BE49-F238E27FC236}">
                <a16:creationId xmlns:a16="http://schemas.microsoft.com/office/drawing/2014/main" id="{A8B67430-F729-B6BC-DF94-BFCC9CCAB1E7}"/>
              </a:ext>
            </a:extLst>
          </p:cNvPr>
          <p:cNvPicPr>
            <a:picLocks noChangeAspect="1"/>
          </p:cNvPicPr>
          <p:nvPr/>
        </p:nvPicPr>
        <p:blipFill>
          <a:blip r:embed="rId3"/>
          <a:srcRect l="82496"/>
          <a:stretch>
            <a:fillRect/>
          </a:stretch>
        </p:blipFill>
        <p:spPr>
          <a:xfrm>
            <a:off x="9993364" y="2225892"/>
            <a:ext cx="1360436" cy="1063591"/>
          </a:xfrm>
          <a:prstGeom prst="rect">
            <a:avLst/>
          </a:prstGeom>
        </p:spPr>
      </p:pic>
      <p:pic>
        <p:nvPicPr>
          <p:cNvPr id="17" name="Picture 16">
            <a:extLst>
              <a:ext uri="{FF2B5EF4-FFF2-40B4-BE49-F238E27FC236}">
                <a16:creationId xmlns:a16="http://schemas.microsoft.com/office/drawing/2014/main" id="{59903801-550D-47A9-FAAC-0439F77390C8}"/>
              </a:ext>
            </a:extLst>
          </p:cNvPr>
          <p:cNvPicPr>
            <a:picLocks noChangeAspect="1"/>
          </p:cNvPicPr>
          <p:nvPr/>
        </p:nvPicPr>
        <p:blipFill>
          <a:blip r:embed="rId3"/>
          <a:srcRect r="17504"/>
          <a:stretch>
            <a:fillRect/>
          </a:stretch>
        </p:blipFill>
        <p:spPr>
          <a:xfrm>
            <a:off x="785647" y="2225892"/>
            <a:ext cx="6411963" cy="1063591"/>
          </a:xfrm>
          <a:prstGeom prst="rect">
            <a:avLst/>
          </a:prstGeom>
        </p:spPr>
      </p:pic>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A9ECD77C-C823-0039-FF05-1E8F17AF4DB3}"/>
                  </a:ext>
                </a:extLst>
              </p:cNvPr>
              <p:cNvSpPr/>
              <p:nvPr/>
            </p:nvSpPr>
            <p:spPr>
              <a:xfrm>
                <a:off x="7817476" y="2086377"/>
                <a:ext cx="1738648" cy="134262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&gt;</m:t>
                          </m:r>
                          <m:r>
                            <a:rPr lang="en-US" b="0" i="1" smtClean="0">
                              <a:latin typeface="Cambria Math" panose="02040503050406030204" pitchFamily="18" charset="0"/>
                            </a:rPr>
                            <m:t>𝑇</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&lt;</m:t>
                          </m:r>
                          <m:r>
                            <a:rPr lang="en-US" b="0" i="1" smtClean="0">
                              <a:latin typeface="Cambria Math" panose="02040503050406030204" pitchFamily="18" charset="0"/>
                            </a:rPr>
                            <m:t>𝑇</m:t>
                          </m:r>
                        </m:sub>
                      </m:sSub>
                    </m:oMath>
                  </m:oMathPara>
                </a14:m>
                <a:endParaRPr lang="en-US" dirty="0"/>
              </a:p>
            </p:txBody>
          </p:sp>
        </mc:Choice>
        <mc:Fallback xmlns="">
          <p:sp>
            <p:nvSpPr>
              <p:cNvPr id="18" name="Rectangle 17">
                <a:extLst>
                  <a:ext uri="{FF2B5EF4-FFF2-40B4-BE49-F238E27FC236}">
                    <a16:creationId xmlns:a16="http://schemas.microsoft.com/office/drawing/2014/main" id="{A9ECD77C-C823-0039-FF05-1E8F17AF4DB3}"/>
                  </a:ext>
                </a:extLst>
              </p:cNvPr>
              <p:cNvSpPr>
                <a:spLocks noRot="1" noChangeAspect="1" noMove="1" noResize="1" noEditPoints="1" noAdjustHandles="1" noChangeArrowheads="1" noChangeShapeType="1" noTextEdit="1"/>
              </p:cNvSpPr>
              <p:nvPr/>
            </p:nvSpPr>
            <p:spPr>
              <a:xfrm>
                <a:off x="7817476" y="2086377"/>
                <a:ext cx="1738648" cy="1342623"/>
              </a:xfrm>
              <a:prstGeom prst="rect">
                <a:avLst/>
              </a:prstGeom>
              <a:blipFill>
                <a:blip r:embed="rId4"/>
                <a:stretch>
                  <a:fillRect/>
                </a:stretch>
              </a:blipFill>
            </p:spPr>
            <p:txBody>
              <a:bodyPr/>
              <a:lstStyle/>
              <a:p>
                <a:r>
                  <a:rPr lang="en-US">
                    <a:noFill/>
                  </a:rPr>
                  <a:t> </a:t>
                </a:r>
              </a:p>
            </p:txBody>
          </p:sp>
        </mc:Fallback>
      </mc:AlternateContent>
      <p:cxnSp>
        <p:nvCxnSpPr>
          <p:cNvPr id="22" name="Straight Arrow Connector 21">
            <a:extLst>
              <a:ext uri="{FF2B5EF4-FFF2-40B4-BE49-F238E27FC236}">
                <a16:creationId xmlns:a16="http://schemas.microsoft.com/office/drawing/2014/main" id="{AAB021B4-E903-3E9E-3980-14810488BCF9}"/>
              </a:ext>
            </a:extLst>
          </p:cNvPr>
          <p:cNvCxnSpPr>
            <a:cxnSpLocks/>
            <a:stCxn id="18" idx="3"/>
            <a:endCxn id="16" idx="1"/>
          </p:cNvCxnSpPr>
          <p:nvPr/>
        </p:nvCxnSpPr>
        <p:spPr>
          <a:xfrm flipV="1">
            <a:off x="9556124" y="2757688"/>
            <a:ext cx="437240"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5D018AF8-004C-0C7E-BE25-AAC43F2184C7}"/>
              </a:ext>
            </a:extLst>
          </p:cNvPr>
          <p:cNvCxnSpPr>
            <a:cxnSpLocks/>
            <a:stCxn id="17" idx="3"/>
            <a:endCxn id="18" idx="1"/>
          </p:cNvCxnSpPr>
          <p:nvPr/>
        </p:nvCxnSpPr>
        <p:spPr>
          <a:xfrm>
            <a:off x="7197610" y="2757688"/>
            <a:ext cx="619866"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D4EA7EE2-AB9F-F751-5DF3-E31DF5619595}"/>
                  </a:ext>
                </a:extLst>
              </p:cNvPr>
              <p:cNvSpPr txBox="1"/>
              <p:nvPr/>
            </p:nvSpPr>
            <p:spPr>
              <a:xfrm>
                <a:off x="1311898" y="4100311"/>
                <a:ext cx="9506513" cy="2317814"/>
              </a:xfrm>
              <a:prstGeom prst="rect">
                <a:avLst/>
              </a:prstGeom>
              <a:noFill/>
            </p:spPr>
            <p:txBody>
              <a:bodyPr wrap="none" numCol="1" rtlCol="0">
                <a:spAutoFit/>
              </a:bodyPr>
              <a:lstStyle/>
              <a:p>
                <a:r>
                  <a:rPr lang="en-US" dirty="0"/>
                  <a:t>Our goal is to learn the joint probability of a waveform </a:t>
                </a:r>
                <a14:m>
                  <m:oMath xmlns:m="http://schemas.openxmlformats.org/officeDocument/2006/math">
                    <m:r>
                      <a:rPr lang="en-US" b="1" i="1" smtClean="0">
                        <a:latin typeface="Cambria Math" panose="02040503050406030204" pitchFamily="18" charset="0"/>
                      </a:rPr>
                      <m:t>𝒙</m:t>
                    </m:r>
                    <m:r>
                      <a:rPr lang="en-US" b="0" i="1" smtClean="0">
                        <a:latin typeface="Cambria Math" panose="02040503050406030204" pitchFamily="18" charset="0"/>
                      </a:rPr>
                      <m:t>=</m:t>
                    </m:r>
                    <m:r>
                      <m:rPr>
                        <m:lit/>
                      </m:rPr>
                      <a:rPr lang="en-US" b="0" i="1" smtClean="0">
                        <a:latin typeface="Cambria Math" panose="02040503050406030204" pitchFamily="18" charset="0"/>
                      </a:rPr>
                      <m:t>{</m:t>
                    </m:r>
                    <m:sSub>
                      <m:sSubPr>
                        <m:ctrlPr>
                          <a:rPr lang="en-US"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𝑇</m:t>
                        </m:r>
                      </m:sub>
                    </m:sSub>
                    <m:r>
                      <m:rPr>
                        <m:lit/>
                      </m:rPr>
                      <a:rPr lang="en-US" b="0" i="1" smtClean="0">
                        <a:latin typeface="Cambria Math" panose="02040503050406030204" pitchFamily="18" charset="0"/>
                      </a:rPr>
                      <m:t>}.</m:t>
                    </m:r>
                  </m:oMath>
                </a14:m>
                <a:endParaRPr lang="en-US" b="0" dirty="0"/>
              </a:p>
              <a:p>
                <a:endParaRPr lang="en-US" dirty="0"/>
              </a:p>
              <a:p>
                <a:r>
                  <a:rPr lang="en-US" dirty="0"/>
                  <a:t>We can obtain this distribution by considering the following:</a:t>
                </a:r>
              </a:p>
              <a:p>
                <a:endParaRPr lang="en-US" dirty="0"/>
              </a:p>
              <a:p>
                <a14:m>
                  <m:oMath xmlns:m="http://schemas.openxmlformats.org/officeDocument/2006/math">
                    <m:r>
                      <a:rPr lang="en-US" i="1" smtClean="0">
                        <a:latin typeface="Cambria Math" panose="02040503050406030204" pitchFamily="18" charset="0"/>
                      </a:rPr>
                      <m:t>𝑝</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e>
                    </m:d>
                    <m:r>
                      <a:rPr lang="en-US" b="0" i="1" smtClean="0">
                        <a:latin typeface="Cambria Math" panose="02040503050406030204" pitchFamily="18" charset="0"/>
                      </a:rPr>
                      <m:t>=</m:t>
                    </m:r>
                    <m:r>
                      <a:rPr lang="en-US" b="0" i="1" smtClean="0">
                        <a:latin typeface="Cambria Math" panose="02040503050406030204" pitchFamily="18" charset="0"/>
                      </a:rPr>
                      <m:t>𝑝</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e>
                    </m:d>
                    <m:r>
                      <a:rPr lang="en-US" b="0" i="1" smtClean="0">
                        <a:latin typeface="Cambria Math" panose="02040503050406030204" pitchFamily="18" charset="0"/>
                      </a:rPr>
                      <m:t>,         </m:t>
                    </m:r>
                    <m:r>
                      <a:rPr lang="en-US" b="0" i="1" smtClean="0">
                        <a:latin typeface="Cambria Math" panose="02040503050406030204" pitchFamily="18" charset="0"/>
                      </a:rPr>
                      <m:t>𝑝</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e>
                    </m:d>
                    <m:r>
                      <a:rPr lang="en-US" b="0" i="1" smtClean="0">
                        <a:latin typeface="Cambria Math" panose="02040503050406030204" pitchFamily="18" charset="0"/>
                      </a:rPr>
                      <m:t>=</m:t>
                    </m:r>
                    <m:r>
                      <a:rPr lang="en-US" b="0" i="1" smtClean="0">
                        <a:latin typeface="Cambria Math" panose="02040503050406030204" pitchFamily="18" charset="0"/>
                      </a:rPr>
                      <m:t>𝑝</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e>
                    </m:d>
                    <m:r>
                      <a:rPr lang="en-US" b="0" i="1" smtClean="0">
                        <a:latin typeface="Cambria Math" panose="02040503050406030204" pitchFamily="18" charset="0"/>
                      </a:rPr>
                      <m:t>⋅</m:t>
                    </m:r>
                    <m:r>
                      <a:rPr lang="en-US" b="0" i="1" smtClean="0">
                        <a:latin typeface="Cambria Math" panose="02040503050406030204" pitchFamily="18" charset="0"/>
                      </a:rPr>
                      <m:t>𝑝</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e>
                    </m:d>
                    <m:r>
                      <a:rPr lang="en-US" b="0" i="1" smtClean="0">
                        <a:latin typeface="Cambria Math" panose="02040503050406030204" pitchFamily="18" charset="0"/>
                      </a:rPr>
                      <m:t>,          </m:t>
                    </m:r>
                  </m:oMath>
                </a14:m>
                <a:r>
                  <a:rPr lang="en-US" dirty="0"/>
                  <a:t>   </a:t>
                </a:r>
                <a14:m>
                  <m:oMath xmlns:m="http://schemas.openxmlformats.org/officeDocument/2006/math">
                    <m:r>
                      <a:rPr lang="en-US" b="0" i="1" dirty="0" smtClean="0">
                        <a:latin typeface="Cambria Math" panose="02040503050406030204" pitchFamily="18" charset="0"/>
                      </a:rPr>
                      <m:t>𝑝</m:t>
                    </m:r>
                    <m:d>
                      <m:dPr>
                        <m:ctrlPr>
                          <a:rPr lang="en-US" b="0" i="1" dirty="0" smtClean="0">
                            <a:latin typeface="Cambria Math" panose="02040503050406030204" pitchFamily="18" charset="0"/>
                          </a:rPr>
                        </m:ctrlPr>
                      </m:dPr>
                      <m:e>
                        <m:r>
                          <a:rPr lang="en-US" b="1" i="1" dirty="0" smtClean="0">
                            <a:latin typeface="Cambria Math" panose="02040503050406030204" pitchFamily="18" charset="0"/>
                          </a:rPr>
                          <m:t>𝒙</m:t>
                        </m:r>
                      </m:e>
                    </m:d>
                    <m:r>
                      <a:rPr lang="en-US" b="0" i="1" dirty="0" smtClean="0">
                        <a:latin typeface="Cambria Math" panose="02040503050406030204" pitchFamily="18" charset="0"/>
                      </a:rPr>
                      <m:t>=</m:t>
                    </m:r>
                    <m:nary>
                      <m:naryPr>
                        <m:chr m:val="∏"/>
                        <m:ctrlPr>
                          <a:rPr lang="en-US" b="0" i="1" dirty="0" smtClean="0">
                            <a:latin typeface="Cambria Math" panose="02040503050406030204" pitchFamily="18" charset="0"/>
                          </a:rPr>
                        </m:ctrlPr>
                      </m:naryPr>
                      <m:sub>
                        <m:r>
                          <a:rPr lang="en-US" b="0" i="1" dirty="0" smtClean="0">
                            <a:latin typeface="Cambria Math" panose="02040503050406030204" pitchFamily="18" charset="0"/>
                          </a:rPr>
                          <m:t>𝑡</m:t>
                        </m:r>
                        <m:r>
                          <a:rPr lang="en-US" b="0" i="1" dirty="0" smtClean="0">
                            <a:latin typeface="Cambria Math" panose="02040503050406030204" pitchFamily="18" charset="0"/>
                          </a:rPr>
                          <m:t>=1</m:t>
                        </m:r>
                      </m:sub>
                      <m:sup>
                        <m:r>
                          <a:rPr lang="en-US" b="0" i="1" dirty="0" smtClean="0">
                            <a:latin typeface="Cambria Math" panose="02040503050406030204" pitchFamily="18" charset="0"/>
                          </a:rPr>
                          <m:t>𝑇</m:t>
                        </m:r>
                      </m:sup>
                      <m:e>
                        <m:r>
                          <a:rPr lang="en-US" b="0" i="1" dirty="0" smtClean="0">
                            <a:latin typeface="Cambria Math" panose="02040503050406030204" pitchFamily="18" charset="0"/>
                          </a:rPr>
                          <m:t>𝑝</m:t>
                        </m:r>
                        <m:d>
                          <m:dPr>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𝑡</m:t>
                                </m:r>
                              </m:sub>
                            </m:sSub>
                          </m:e>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𝑡</m:t>
                                </m:r>
                                <m:r>
                                  <a:rPr lang="en-US" b="0" i="1" dirty="0" smtClean="0">
                                    <a:latin typeface="Cambria Math" panose="02040503050406030204" pitchFamily="18" charset="0"/>
                                  </a:rPr>
                                  <m:t>−1</m:t>
                                </m:r>
                              </m:sub>
                            </m:sSub>
                          </m:e>
                        </m:d>
                      </m:e>
                    </m:nary>
                  </m:oMath>
                </a14:m>
                <a:endParaRPr lang="en-US" dirty="0"/>
              </a:p>
              <a:p>
                <a:endParaRPr lang="en-US" dirty="0"/>
              </a:p>
              <a:p>
                <a:r>
                  <a:rPr lang="en-US" dirty="0"/>
                  <a:t>We can also condition on some additional information </a:t>
                </a:r>
                <a14:m>
                  <m:oMath xmlns:m="http://schemas.openxmlformats.org/officeDocument/2006/math">
                    <m:r>
                      <a:rPr lang="en-US" b="1" i="1" smtClean="0">
                        <a:latin typeface="Cambria Math" panose="02040503050406030204" pitchFamily="18" charset="0"/>
                      </a:rPr>
                      <m:t>𝒉</m:t>
                    </m:r>
                  </m:oMath>
                </a14:m>
                <a:r>
                  <a:rPr lang="en-US" b="0" dirty="0"/>
                  <a:t> as: </a:t>
                </a:r>
                <a14:m>
                  <m:oMath xmlns:m="http://schemas.openxmlformats.org/officeDocument/2006/math">
                    <m:r>
                      <a:rPr lang="en-US" i="1" dirty="0">
                        <a:latin typeface="Cambria Math" panose="02040503050406030204" pitchFamily="18" charset="0"/>
                      </a:rPr>
                      <m:t>𝑝</m:t>
                    </m:r>
                    <m:d>
                      <m:dPr>
                        <m:ctrlPr>
                          <a:rPr lang="en-US" i="1" dirty="0">
                            <a:latin typeface="Cambria Math" panose="02040503050406030204" pitchFamily="18" charset="0"/>
                          </a:rPr>
                        </m:ctrlPr>
                      </m:dPr>
                      <m:e>
                        <m:r>
                          <a:rPr lang="en-US" b="1" i="1" dirty="0">
                            <a:latin typeface="Cambria Math" panose="02040503050406030204" pitchFamily="18" charset="0"/>
                          </a:rPr>
                          <m:t>𝒙</m:t>
                        </m:r>
                        <m:r>
                          <a:rPr lang="en-US" b="1" i="1" dirty="0" smtClean="0">
                            <a:latin typeface="Cambria Math" panose="02040503050406030204" pitchFamily="18" charset="0"/>
                          </a:rPr>
                          <m:t>|</m:t>
                        </m:r>
                        <m:r>
                          <a:rPr lang="en-US" b="1" i="1" dirty="0" smtClean="0">
                            <a:latin typeface="Cambria Math" panose="02040503050406030204" pitchFamily="18" charset="0"/>
                          </a:rPr>
                          <m:t>𝒉</m:t>
                        </m:r>
                      </m:e>
                    </m:d>
                    <m:r>
                      <a:rPr lang="en-US" i="1" dirty="0">
                        <a:latin typeface="Cambria Math" panose="02040503050406030204" pitchFamily="18" charset="0"/>
                      </a:rPr>
                      <m:t>=</m:t>
                    </m:r>
                    <m:nary>
                      <m:naryPr>
                        <m:chr m:val="∏"/>
                        <m:ctrlPr>
                          <a:rPr lang="en-US" i="1" dirty="0">
                            <a:latin typeface="Cambria Math" panose="02040503050406030204" pitchFamily="18" charset="0"/>
                          </a:rPr>
                        </m:ctrlPr>
                      </m:naryPr>
                      <m:sub>
                        <m:r>
                          <a:rPr lang="en-US" i="1" dirty="0">
                            <a:latin typeface="Cambria Math" panose="02040503050406030204" pitchFamily="18" charset="0"/>
                          </a:rPr>
                          <m:t>𝑡</m:t>
                        </m:r>
                        <m:r>
                          <a:rPr lang="en-US" i="1" dirty="0">
                            <a:latin typeface="Cambria Math" panose="02040503050406030204" pitchFamily="18" charset="0"/>
                          </a:rPr>
                          <m:t>=1</m:t>
                        </m:r>
                      </m:sub>
                      <m:sup>
                        <m:r>
                          <a:rPr lang="en-US" i="1" dirty="0">
                            <a:latin typeface="Cambria Math" panose="02040503050406030204" pitchFamily="18" charset="0"/>
                          </a:rPr>
                          <m:t>𝑇</m:t>
                        </m:r>
                      </m:sup>
                      <m:e>
                        <m:r>
                          <a:rPr lang="en-US" i="1" dirty="0">
                            <a:latin typeface="Cambria Math" panose="02040503050406030204" pitchFamily="18" charset="0"/>
                          </a:rPr>
                          <m:t>𝑝</m:t>
                        </m:r>
                        <m:d>
                          <m:dPr>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𝑡</m:t>
                                </m:r>
                              </m:sub>
                            </m:sSub>
                          </m:e>
                          <m:e>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1</m:t>
                                </m:r>
                              </m:sub>
                            </m:sSub>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𝑡</m:t>
                                </m:r>
                                <m:r>
                                  <a:rPr lang="en-US" i="1" dirty="0">
                                    <a:latin typeface="Cambria Math" panose="02040503050406030204" pitchFamily="18" charset="0"/>
                                  </a:rPr>
                                  <m:t>−1</m:t>
                                </m:r>
                              </m:sub>
                            </m:sSub>
                            <m:r>
                              <a:rPr lang="en-US" b="0" i="1" dirty="0" smtClean="0">
                                <a:latin typeface="Cambria Math" panose="02040503050406030204" pitchFamily="18" charset="0"/>
                              </a:rPr>
                              <m:t>, </m:t>
                            </m:r>
                            <m:r>
                              <a:rPr lang="en-US" b="1" i="1" dirty="0" smtClean="0">
                                <a:latin typeface="Cambria Math" panose="02040503050406030204" pitchFamily="18" charset="0"/>
                              </a:rPr>
                              <m:t>𝒉</m:t>
                            </m:r>
                          </m:e>
                        </m:d>
                      </m:e>
                    </m:nary>
                  </m:oMath>
                </a14:m>
                <a:endParaRPr lang="en-US" b="0" dirty="0"/>
              </a:p>
              <a:p>
                <a:endParaRPr lang="en-US" b="1" dirty="0"/>
              </a:p>
            </p:txBody>
          </p:sp>
        </mc:Choice>
        <mc:Fallback xmlns="">
          <p:sp>
            <p:nvSpPr>
              <p:cNvPr id="26" name="TextBox 25">
                <a:extLst>
                  <a:ext uri="{FF2B5EF4-FFF2-40B4-BE49-F238E27FC236}">
                    <a16:creationId xmlns:a16="http://schemas.microsoft.com/office/drawing/2014/main" id="{D4EA7EE2-AB9F-F751-5DF3-E31DF5619595}"/>
                  </a:ext>
                </a:extLst>
              </p:cNvPr>
              <p:cNvSpPr txBox="1">
                <a:spLocks noRot="1" noChangeAspect="1" noMove="1" noResize="1" noEditPoints="1" noAdjustHandles="1" noChangeArrowheads="1" noChangeShapeType="1" noTextEdit="1"/>
              </p:cNvSpPr>
              <p:nvPr/>
            </p:nvSpPr>
            <p:spPr>
              <a:xfrm>
                <a:off x="1311898" y="4100311"/>
                <a:ext cx="9506513" cy="2317814"/>
              </a:xfrm>
              <a:prstGeom prst="rect">
                <a:avLst/>
              </a:prstGeom>
              <a:blipFill>
                <a:blip r:embed="rId5"/>
                <a:stretch>
                  <a:fillRect l="-533" t="-1639" b="-14208"/>
                </a:stretch>
              </a:blipFill>
            </p:spPr>
            <p:txBody>
              <a:bodyPr/>
              <a:lstStyle/>
              <a:p>
                <a:r>
                  <a:rPr lang="en-US">
                    <a:noFill/>
                  </a:rPr>
                  <a:t> </a:t>
                </a:r>
              </a:p>
            </p:txBody>
          </p:sp>
        </mc:Fallback>
      </mc:AlternateContent>
    </p:spTree>
    <p:extLst>
      <p:ext uri="{BB962C8B-B14F-4D97-AF65-F5344CB8AC3E}">
        <p14:creationId xmlns:p14="http://schemas.microsoft.com/office/powerpoint/2010/main" val="2191854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43950-E208-42FC-D7C4-17F43D009F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42FE88-0924-5E9C-0CB9-84EA57899612}"/>
              </a:ext>
            </a:extLst>
          </p:cNvPr>
          <p:cNvSpPr>
            <a:spLocks noGrp="1"/>
          </p:cNvSpPr>
          <p:nvPr>
            <p:ph type="title"/>
          </p:nvPr>
        </p:nvSpPr>
        <p:spPr/>
        <p:txBody>
          <a:bodyPr/>
          <a:lstStyle/>
          <a:p>
            <a:r>
              <a:rPr lang="en-US" dirty="0"/>
              <a:t>HuBERT</a:t>
            </a:r>
          </a:p>
        </p:txBody>
      </p:sp>
      <p:grpSp>
        <p:nvGrpSpPr>
          <p:cNvPr id="7" name="Group 6">
            <a:extLst>
              <a:ext uri="{FF2B5EF4-FFF2-40B4-BE49-F238E27FC236}">
                <a16:creationId xmlns:a16="http://schemas.microsoft.com/office/drawing/2014/main" id="{90AA9BB2-DAC3-C946-CF21-4179B1435649}"/>
              </a:ext>
            </a:extLst>
          </p:cNvPr>
          <p:cNvGrpSpPr/>
          <p:nvPr/>
        </p:nvGrpSpPr>
        <p:grpSpPr>
          <a:xfrm rot="5400000">
            <a:off x="1262085" y="-693895"/>
            <a:ext cx="199244" cy="2118040"/>
            <a:chOff x="5996378" y="2369980"/>
            <a:chExt cx="199244" cy="2118040"/>
          </a:xfrm>
        </p:grpSpPr>
        <p:sp>
          <p:nvSpPr>
            <p:cNvPr id="5" name="Rectangle 4">
              <a:extLst>
                <a:ext uri="{FF2B5EF4-FFF2-40B4-BE49-F238E27FC236}">
                  <a16:creationId xmlns:a16="http://schemas.microsoft.com/office/drawing/2014/main" id="{6269ECA8-4E47-4CB8-1EA0-DE758DBCF029}"/>
                </a:ext>
              </a:extLst>
            </p:cNvPr>
            <p:cNvSpPr/>
            <p:nvPr/>
          </p:nvSpPr>
          <p:spPr>
            <a:xfrm>
              <a:off x="6076842" y="2469602"/>
              <a:ext cx="38316" cy="2018418"/>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6" name="Oval 5">
              <a:extLst>
                <a:ext uri="{FF2B5EF4-FFF2-40B4-BE49-F238E27FC236}">
                  <a16:creationId xmlns:a16="http://schemas.microsoft.com/office/drawing/2014/main" id="{0F391DBD-4713-BFBC-20E2-919E1B417A90}"/>
                </a:ext>
              </a:extLst>
            </p:cNvPr>
            <p:cNvSpPr/>
            <p:nvPr/>
          </p:nvSpPr>
          <p:spPr>
            <a:xfrm>
              <a:off x="5996378" y="2369980"/>
              <a:ext cx="199244" cy="19924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sp>
        <p:nvSpPr>
          <p:cNvPr id="3" name="Rectangle 2">
            <a:extLst>
              <a:ext uri="{FF2B5EF4-FFF2-40B4-BE49-F238E27FC236}">
                <a16:creationId xmlns:a16="http://schemas.microsoft.com/office/drawing/2014/main" id="{2A8CFCC9-1D16-7086-015E-D07EAD1D7751}"/>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8" name="Picture 7">
            <a:extLst>
              <a:ext uri="{FF2B5EF4-FFF2-40B4-BE49-F238E27FC236}">
                <a16:creationId xmlns:a16="http://schemas.microsoft.com/office/drawing/2014/main" id="{847D44B9-964F-C95D-8014-DDB49740A97F}"/>
              </a:ext>
            </a:extLst>
          </p:cNvPr>
          <p:cNvPicPr>
            <a:picLocks noChangeAspect="1"/>
          </p:cNvPicPr>
          <p:nvPr/>
        </p:nvPicPr>
        <p:blipFill>
          <a:blip r:embed="rId3"/>
          <a:srcRect r="249"/>
          <a:stretch>
            <a:fillRect/>
          </a:stretch>
        </p:blipFill>
        <p:spPr>
          <a:xfrm>
            <a:off x="2221483" y="1903920"/>
            <a:ext cx="7753046" cy="1063591"/>
          </a:xfrm>
          <a:prstGeom prst="rect">
            <a:avLst/>
          </a:prstGeom>
        </p:spPr>
      </p:pic>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71F050DE-17BE-508C-63D8-3E9F4D1CEB75}"/>
                  </a:ext>
                </a:extLst>
              </p:cNvPr>
              <p:cNvSpPr/>
              <p:nvPr/>
            </p:nvSpPr>
            <p:spPr>
              <a:xfrm>
                <a:off x="2321105" y="3219178"/>
                <a:ext cx="1738648" cy="134262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𝑧</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𝑧</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≠1</m:t>
                          </m:r>
                        </m:sub>
                      </m:sSub>
                    </m:oMath>
                  </m:oMathPara>
                </a14:m>
                <a:endParaRPr lang="en-US" dirty="0"/>
              </a:p>
            </p:txBody>
          </p:sp>
        </mc:Choice>
        <mc:Fallback xmlns="">
          <p:sp>
            <p:nvSpPr>
              <p:cNvPr id="9" name="Rectangle 8">
                <a:extLst>
                  <a:ext uri="{FF2B5EF4-FFF2-40B4-BE49-F238E27FC236}">
                    <a16:creationId xmlns:a16="http://schemas.microsoft.com/office/drawing/2014/main" id="{71F050DE-17BE-508C-63D8-3E9F4D1CEB75}"/>
                  </a:ext>
                </a:extLst>
              </p:cNvPr>
              <p:cNvSpPr>
                <a:spLocks noRot="1" noChangeAspect="1" noMove="1" noResize="1" noEditPoints="1" noAdjustHandles="1" noChangeArrowheads="1" noChangeShapeType="1" noTextEdit="1"/>
              </p:cNvSpPr>
              <p:nvPr/>
            </p:nvSpPr>
            <p:spPr>
              <a:xfrm>
                <a:off x="2321105" y="3219178"/>
                <a:ext cx="1738648" cy="134262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E6AAE049-75BF-C5CE-2A18-B64C3F0C2A51}"/>
                  </a:ext>
                </a:extLst>
              </p:cNvPr>
              <p:cNvSpPr/>
              <p:nvPr/>
            </p:nvSpPr>
            <p:spPr>
              <a:xfrm>
                <a:off x="4357352" y="3220247"/>
                <a:ext cx="1738648" cy="134262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𝑧</m:t>
                      </m:r>
                      <m:sSub>
                        <m:sSubPr>
                          <m:ctrlPr>
                            <a:rPr lang="en-US" i="1">
                              <a:latin typeface="Cambria Math" panose="02040503050406030204" pitchFamily="18" charset="0"/>
                            </a:rPr>
                          </m:ctrlPr>
                        </m:sSubPr>
                        <m:e>
                          <m:r>
                            <a:rPr lang="en-US" i="1">
                              <a:latin typeface="Cambria Math" panose="02040503050406030204" pitchFamily="18" charset="0"/>
                            </a:rPr>
                            <m:t>̂</m:t>
                          </m:r>
                        </m:e>
                        <m:sub>
                          <m:r>
                            <a:rPr lang="en-US" b="0" i="1" smtClean="0">
                              <a:latin typeface="Cambria Math" panose="02040503050406030204" pitchFamily="18" charset="0"/>
                            </a:rPr>
                            <m:t>2</m:t>
                          </m:r>
                        </m:sub>
                      </m:sSub>
                      <m:r>
                        <a:rPr lang="en-US" i="1">
                          <a:latin typeface="Cambria Math" panose="02040503050406030204" pitchFamily="18" charset="0"/>
                        </a:rPr>
                        <m:t>|</m:t>
                      </m:r>
                      <m:r>
                        <a:rPr lang="en-US" i="1">
                          <a:latin typeface="Cambria Math" panose="02040503050406030204" pitchFamily="18" charset="0"/>
                        </a:rPr>
                        <m:t>𝑧</m:t>
                      </m:r>
                      <m:sSub>
                        <m:sSubPr>
                          <m:ctrlPr>
                            <a:rPr lang="en-US" i="1">
                              <a:latin typeface="Cambria Math" panose="02040503050406030204" pitchFamily="18" charset="0"/>
                            </a:rPr>
                          </m:ctrlPr>
                        </m:sSubPr>
                        <m:e>
                          <m:r>
                            <a:rPr lang="en-US" i="1">
                              <a:latin typeface="Cambria Math" panose="02040503050406030204" pitchFamily="18" charset="0"/>
                            </a:rPr>
                            <m:t>̂</m:t>
                          </m:r>
                        </m:e>
                        <m:sub>
                          <m:r>
                            <a:rPr lang="en-US" b="0" i="1" smtClean="0">
                              <a:latin typeface="Cambria Math" panose="02040503050406030204" pitchFamily="18" charset="0"/>
                            </a:rPr>
                            <m:t>∃</m:t>
                          </m:r>
                          <m:r>
                            <a:rPr lang="en-US" i="1">
                              <a:latin typeface="Cambria Math" panose="02040503050406030204" pitchFamily="18" charset="0"/>
                            </a:rPr>
                            <m:t>𝑖</m:t>
                          </m:r>
                          <m:r>
                            <a:rPr lang="en-US" i="1">
                              <a:latin typeface="Cambria Math" panose="02040503050406030204" pitchFamily="18" charset="0"/>
                            </a:rPr>
                            <m:t>≠2</m:t>
                          </m:r>
                        </m:sub>
                      </m:sSub>
                    </m:oMath>
                  </m:oMathPara>
                </a14:m>
                <a:endParaRPr lang="en-US" dirty="0"/>
              </a:p>
            </p:txBody>
          </p:sp>
        </mc:Choice>
        <mc:Fallback xmlns="">
          <p:sp>
            <p:nvSpPr>
              <p:cNvPr id="10" name="Rectangle 9">
                <a:extLst>
                  <a:ext uri="{FF2B5EF4-FFF2-40B4-BE49-F238E27FC236}">
                    <a16:creationId xmlns:a16="http://schemas.microsoft.com/office/drawing/2014/main" id="{E6AAE049-75BF-C5CE-2A18-B64C3F0C2A51}"/>
                  </a:ext>
                </a:extLst>
              </p:cNvPr>
              <p:cNvSpPr>
                <a:spLocks noRot="1" noChangeAspect="1" noMove="1" noResize="1" noEditPoints="1" noAdjustHandles="1" noChangeArrowheads="1" noChangeShapeType="1" noTextEdit="1"/>
              </p:cNvSpPr>
              <p:nvPr/>
            </p:nvSpPr>
            <p:spPr>
              <a:xfrm>
                <a:off x="4357352" y="3220247"/>
                <a:ext cx="1738648" cy="134262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4FEE3893-3FCC-0827-4176-926D4878804A}"/>
                  </a:ext>
                </a:extLst>
              </p:cNvPr>
              <p:cNvSpPr/>
              <p:nvPr/>
            </p:nvSpPr>
            <p:spPr>
              <a:xfrm>
                <a:off x="8132249" y="3180743"/>
                <a:ext cx="1738648" cy="134262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𝑧</m:t>
                      </m:r>
                      <m:sSub>
                        <m:sSubPr>
                          <m:ctrlPr>
                            <a:rPr lang="en-US" i="1">
                              <a:latin typeface="Cambria Math" panose="02040503050406030204" pitchFamily="18" charset="0"/>
                            </a:rPr>
                          </m:ctrlPr>
                        </m:sSubPr>
                        <m:e>
                          <m:r>
                            <a:rPr lang="en-US" i="1">
                              <a:latin typeface="Cambria Math" panose="02040503050406030204" pitchFamily="18" charset="0"/>
                            </a:rPr>
                            <m:t>̂</m:t>
                          </m:r>
                        </m:e>
                        <m:sub>
                          <m:r>
                            <m:rPr>
                              <m:sty m:val="p"/>
                            </m:rPr>
                            <a:rPr lang="en-US" b="0" i="1" smtClean="0">
                              <a:latin typeface="Cambria Math" panose="02040503050406030204" pitchFamily="18" charset="0"/>
                            </a:rPr>
                            <m:t>N</m:t>
                          </m:r>
                        </m:sub>
                      </m:sSub>
                      <m:r>
                        <a:rPr lang="en-US" i="1">
                          <a:latin typeface="Cambria Math" panose="02040503050406030204" pitchFamily="18" charset="0"/>
                        </a:rPr>
                        <m:t>|</m:t>
                      </m:r>
                      <m:r>
                        <a:rPr lang="en-US" i="1">
                          <a:latin typeface="Cambria Math" panose="02040503050406030204" pitchFamily="18" charset="0"/>
                        </a:rPr>
                        <m:t>𝑧</m:t>
                      </m:r>
                      <m:sSub>
                        <m:sSubPr>
                          <m:ctrlPr>
                            <a:rPr lang="en-US" i="1">
                              <a:latin typeface="Cambria Math" panose="02040503050406030204" pitchFamily="18" charset="0"/>
                            </a:rPr>
                          </m:ctrlPr>
                        </m:sSubPr>
                        <m:e>
                          <m:r>
                            <a:rPr lang="en-US" i="1">
                              <a:latin typeface="Cambria Math" panose="02040503050406030204" pitchFamily="18" charset="0"/>
                            </a:rPr>
                            <m:t>̂</m:t>
                          </m:r>
                        </m:e>
                        <m:sub>
                          <m:r>
                            <a:rPr lang="en-US" b="0" i="1" smtClean="0">
                              <a:latin typeface="Cambria Math" panose="02040503050406030204" pitchFamily="18" charset="0"/>
                            </a:rPr>
                            <m:t>∃</m:t>
                          </m:r>
                          <m:r>
                            <a:rPr lang="en-US" i="1">
                              <a:latin typeface="Cambria Math" panose="02040503050406030204" pitchFamily="18" charset="0"/>
                            </a:rPr>
                            <m:t>𝑖</m:t>
                          </m:r>
                          <m:r>
                            <a:rPr lang="en-US" i="1">
                              <a:latin typeface="Cambria Math" panose="02040503050406030204" pitchFamily="18" charset="0"/>
                            </a:rPr>
                            <m:t>≠</m:t>
                          </m:r>
                          <m:r>
                            <m:rPr>
                              <m:sty m:val="p"/>
                            </m:rPr>
                            <a:rPr lang="en-US" b="0" i="1" smtClean="0">
                              <a:latin typeface="Cambria Math" panose="02040503050406030204" pitchFamily="18" charset="0"/>
                            </a:rPr>
                            <m:t>N</m:t>
                          </m:r>
                        </m:sub>
                      </m:sSub>
                    </m:oMath>
                  </m:oMathPara>
                </a14:m>
                <a:endParaRPr lang="en-US" dirty="0"/>
              </a:p>
            </p:txBody>
          </p:sp>
        </mc:Choice>
        <mc:Fallback xmlns="">
          <p:sp>
            <p:nvSpPr>
              <p:cNvPr id="11" name="Rectangle 10">
                <a:extLst>
                  <a:ext uri="{FF2B5EF4-FFF2-40B4-BE49-F238E27FC236}">
                    <a16:creationId xmlns:a16="http://schemas.microsoft.com/office/drawing/2014/main" id="{4FEE3893-3FCC-0827-4176-926D4878804A}"/>
                  </a:ext>
                </a:extLst>
              </p:cNvPr>
              <p:cNvSpPr>
                <a:spLocks noRot="1" noChangeAspect="1" noMove="1" noResize="1" noEditPoints="1" noAdjustHandles="1" noChangeArrowheads="1" noChangeShapeType="1" noTextEdit="1"/>
              </p:cNvSpPr>
              <p:nvPr/>
            </p:nvSpPr>
            <p:spPr>
              <a:xfrm>
                <a:off x="8132249" y="3180743"/>
                <a:ext cx="1738648" cy="1342623"/>
              </a:xfrm>
              <a:prstGeom prst="rect">
                <a:avLst/>
              </a:prstGeom>
              <a:blipFill>
                <a:blip r:embed="rId6"/>
                <a:stretch>
                  <a:fillRect/>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9470F42E-E657-5382-BE21-3B2822286918}"/>
              </a:ext>
            </a:extLst>
          </p:cNvPr>
          <p:cNvSpPr txBox="1"/>
          <p:nvPr/>
        </p:nvSpPr>
        <p:spPr>
          <a:xfrm>
            <a:off x="6876719" y="3667388"/>
            <a:ext cx="474810" cy="369332"/>
          </a:xfrm>
          <a:prstGeom prst="rect">
            <a:avLst/>
          </a:prstGeom>
          <a:noFill/>
        </p:spPr>
        <p:txBody>
          <a:bodyPr wrap="none" rtlCol="0">
            <a:spAutoFit/>
          </a:bodyPr>
          <a:lstStyle/>
          <a:p>
            <a:r>
              <a:rPr lang="en-US" dirty="0"/>
              <a:t>. . .</a:t>
            </a:r>
          </a:p>
        </p:txBody>
      </p:sp>
      <p:sp>
        <p:nvSpPr>
          <p:cNvPr id="13" name="TextBox 12">
            <a:extLst>
              <a:ext uri="{FF2B5EF4-FFF2-40B4-BE49-F238E27FC236}">
                <a16:creationId xmlns:a16="http://schemas.microsoft.com/office/drawing/2014/main" id="{31669543-8F06-0D62-B697-C858FF14A119}"/>
              </a:ext>
            </a:extLst>
          </p:cNvPr>
          <p:cNvSpPr txBox="1"/>
          <p:nvPr/>
        </p:nvSpPr>
        <p:spPr>
          <a:xfrm>
            <a:off x="1435974" y="5041557"/>
            <a:ext cx="9734946" cy="369332"/>
          </a:xfrm>
          <a:prstGeom prst="rect">
            <a:avLst/>
          </a:prstGeom>
          <a:noFill/>
        </p:spPr>
        <p:txBody>
          <a:bodyPr wrap="square" rtlCol="0">
            <a:spAutoFit/>
          </a:bodyPr>
          <a:lstStyle/>
          <a:p>
            <a:r>
              <a:rPr lang="en-US" dirty="0"/>
              <a:t>This model model builds off </a:t>
            </a:r>
            <a:r>
              <a:rPr lang="en-US" b="1" dirty="0"/>
              <a:t>BERT/Wav2Vec 2.0</a:t>
            </a:r>
            <a:r>
              <a:rPr lang="en-US" dirty="0"/>
              <a:t>,</a:t>
            </a:r>
            <a:r>
              <a:rPr lang="en-US" b="1" dirty="0"/>
              <a:t> </a:t>
            </a:r>
            <a:r>
              <a:rPr lang="en-US" dirty="0"/>
              <a:t>utilizing the same masked prediction task.</a:t>
            </a:r>
          </a:p>
        </p:txBody>
      </p:sp>
      <p:sp>
        <p:nvSpPr>
          <p:cNvPr id="14" name="TextBox 13">
            <a:extLst>
              <a:ext uri="{FF2B5EF4-FFF2-40B4-BE49-F238E27FC236}">
                <a16:creationId xmlns:a16="http://schemas.microsoft.com/office/drawing/2014/main" id="{7D1B62D3-32FA-66C3-BA13-555B225E4AAB}"/>
              </a:ext>
            </a:extLst>
          </p:cNvPr>
          <p:cNvSpPr txBox="1"/>
          <p:nvPr/>
        </p:nvSpPr>
        <p:spPr>
          <a:xfrm>
            <a:off x="1435974" y="5464435"/>
            <a:ext cx="9734946" cy="646331"/>
          </a:xfrm>
          <a:prstGeom prst="rect">
            <a:avLst/>
          </a:prstGeom>
          <a:noFill/>
        </p:spPr>
        <p:txBody>
          <a:bodyPr wrap="square" rtlCol="0">
            <a:spAutoFit/>
          </a:bodyPr>
          <a:lstStyle/>
          <a:p>
            <a:r>
              <a:rPr lang="en-US" dirty="0"/>
              <a:t>Compared to </a:t>
            </a:r>
            <a:r>
              <a:rPr lang="en-US" b="1" dirty="0"/>
              <a:t>Wav2Vec 2.0</a:t>
            </a:r>
            <a:r>
              <a:rPr lang="en-US" dirty="0"/>
              <a:t>, </a:t>
            </a:r>
            <a:r>
              <a:rPr lang="en-US" b="1" dirty="0"/>
              <a:t>HuBERT</a:t>
            </a:r>
            <a:r>
              <a:rPr lang="en-US" dirty="0"/>
              <a:t> (1) removes the differentiable vector quantization module and (2) adopts a multi-stage clustering task as target embeddings.</a:t>
            </a:r>
          </a:p>
        </p:txBody>
      </p:sp>
    </p:spTree>
    <p:extLst>
      <p:ext uri="{BB962C8B-B14F-4D97-AF65-F5344CB8AC3E}">
        <p14:creationId xmlns:p14="http://schemas.microsoft.com/office/powerpoint/2010/main" val="1375065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p:bldP spid="1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56036-E46E-E5BA-C53E-BB6505690B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9DAE08-11DF-10BB-5446-3669AD2FF28C}"/>
              </a:ext>
            </a:extLst>
          </p:cNvPr>
          <p:cNvSpPr>
            <a:spLocks noGrp="1"/>
          </p:cNvSpPr>
          <p:nvPr>
            <p:ph type="title"/>
          </p:nvPr>
        </p:nvSpPr>
        <p:spPr/>
        <p:txBody>
          <a:bodyPr/>
          <a:lstStyle/>
          <a:p>
            <a:r>
              <a:rPr lang="en-US" dirty="0"/>
              <a:t>HuBERT</a:t>
            </a:r>
          </a:p>
        </p:txBody>
      </p:sp>
      <p:sp>
        <p:nvSpPr>
          <p:cNvPr id="4" name="Rectangle 3">
            <a:extLst>
              <a:ext uri="{FF2B5EF4-FFF2-40B4-BE49-F238E27FC236}">
                <a16:creationId xmlns:a16="http://schemas.microsoft.com/office/drawing/2014/main" id="{F1546C79-3A8D-F49D-0289-35592E570484}"/>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40" name="Group 39">
            <a:extLst>
              <a:ext uri="{FF2B5EF4-FFF2-40B4-BE49-F238E27FC236}">
                <a16:creationId xmlns:a16="http://schemas.microsoft.com/office/drawing/2014/main" id="{0737A00A-7B50-1582-7F3B-471180825063}"/>
              </a:ext>
            </a:extLst>
          </p:cNvPr>
          <p:cNvGrpSpPr>
            <a:grpSpLocks noChangeAspect="1"/>
          </p:cNvGrpSpPr>
          <p:nvPr/>
        </p:nvGrpSpPr>
        <p:grpSpPr>
          <a:xfrm>
            <a:off x="3371033" y="3112122"/>
            <a:ext cx="5449934" cy="2918562"/>
            <a:chOff x="2120728" y="2873376"/>
            <a:chExt cx="4305675" cy="2305786"/>
          </a:xfrm>
        </p:grpSpPr>
        <p:pic>
          <p:nvPicPr>
            <p:cNvPr id="37" name="Picture 36" descr="HuBERT: Self-Supervised Speech Representation Learning by Masked Prediction  of Hidden Units">
              <a:extLst>
                <a:ext uri="{FF2B5EF4-FFF2-40B4-BE49-F238E27FC236}">
                  <a16:creationId xmlns:a16="http://schemas.microsoft.com/office/drawing/2014/main" id="{B9493517-B7D2-1215-B34A-022BD075686B}"/>
                </a:ext>
              </a:extLst>
            </p:cNvPr>
            <p:cNvPicPr>
              <a:picLocks noChangeAspect="1"/>
            </p:cNvPicPr>
            <p:nvPr/>
          </p:nvPicPr>
          <p:blipFill>
            <a:blip r:embed="rId3"/>
            <a:srcRect t="33039" r="4528"/>
            <a:stretch>
              <a:fillRect/>
            </a:stretch>
          </p:blipFill>
          <p:spPr>
            <a:xfrm>
              <a:off x="2120728" y="2873376"/>
              <a:ext cx="4089877" cy="2305786"/>
            </a:xfrm>
            <a:prstGeom prst="rect">
              <a:avLst/>
            </a:prstGeom>
          </p:spPr>
        </p:pic>
        <p:sp>
          <p:nvSpPr>
            <p:cNvPr id="39" name="Rectangle 38">
              <a:extLst>
                <a:ext uri="{FF2B5EF4-FFF2-40B4-BE49-F238E27FC236}">
                  <a16:creationId xmlns:a16="http://schemas.microsoft.com/office/drawing/2014/main" id="{26D0848C-B621-7C31-C693-CB24A9DE4246}"/>
                </a:ext>
              </a:extLst>
            </p:cNvPr>
            <p:cNvSpPr/>
            <p:nvPr/>
          </p:nvSpPr>
          <p:spPr>
            <a:xfrm flipH="1">
              <a:off x="5994806" y="4879239"/>
              <a:ext cx="431597" cy="2999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Box 40">
            <a:extLst>
              <a:ext uri="{FF2B5EF4-FFF2-40B4-BE49-F238E27FC236}">
                <a16:creationId xmlns:a16="http://schemas.microsoft.com/office/drawing/2014/main" id="{250C721D-0FEF-17DD-1477-8D1073470FAA}"/>
              </a:ext>
            </a:extLst>
          </p:cNvPr>
          <p:cNvSpPr txBox="1"/>
          <p:nvPr/>
        </p:nvSpPr>
        <p:spPr>
          <a:xfrm>
            <a:off x="1289872" y="1690688"/>
            <a:ext cx="9854420" cy="923330"/>
          </a:xfrm>
          <a:prstGeom prst="rect">
            <a:avLst/>
          </a:prstGeom>
          <a:noFill/>
        </p:spPr>
        <p:txBody>
          <a:bodyPr wrap="square" rtlCol="0">
            <a:spAutoFit/>
          </a:bodyPr>
          <a:lstStyle/>
          <a:p>
            <a:r>
              <a:rPr lang="en-US" dirty="0"/>
              <a:t>The architecture of </a:t>
            </a:r>
            <a:r>
              <a:rPr lang="en-US" b="1" dirty="0"/>
              <a:t>HuBERT</a:t>
            </a:r>
            <a:r>
              <a:rPr lang="en-US" dirty="0"/>
              <a:t> is nearly identical to </a:t>
            </a:r>
            <a:r>
              <a:rPr lang="en-US" b="1" dirty="0"/>
              <a:t>Wav2Vec 2.0</a:t>
            </a:r>
            <a:r>
              <a:rPr lang="en-US" dirty="0"/>
              <a:t>. The encoder is standard (</a:t>
            </a:r>
            <a:r>
              <a:rPr lang="en-US" b="1" dirty="0"/>
              <a:t>non-causal</a:t>
            </a:r>
            <a:r>
              <a:rPr lang="en-US" dirty="0"/>
              <a:t>) convolution blocks. The transformer block is again the BERT model. The mask is again a learnable vector.</a:t>
            </a:r>
          </a:p>
        </p:txBody>
      </p:sp>
    </p:spTree>
    <p:extLst>
      <p:ext uri="{BB962C8B-B14F-4D97-AF65-F5344CB8AC3E}">
        <p14:creationId xmlns:p14="http://schemas.microsoft.com/office/powerpoint/2010/main" val="16666624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A524B-0333-6CEB-3D23-3F98FB3614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81C081-345C-A482-26E6-F68A6EE168A0}"/>
              </a:ext>
            </a:extLst>
          </p:cNvPr>
          <p:cNvSpPr>
            <a:spLocks noGrp="1"/>
          </p:cNvSpPr>
          <p:nvPr>
            <p:ph type="title"/>
          </p:nvPr>
        </p:nvSpPr>
        <p:spPr/>
        <p:txBody>
          <a:bodyPr/>
          <a:lstStyle/>
          <a:p>
            <a:r>
              <a:rPr lang="en-US" dirty="0"/>
              <a:t>HuBERT</a:t>
            </a:r>
          </a:p>
        </p:txBody>
      </p:sp>
      <p:sp>
        <p:nvSpPr>
          <p:cNvPr id="4" name="Rectangle 3">
            <a:extLst>
              <a:ext uri="{FF2B5EF4-FFF2-40B4-BE49-F238E27FC236}">
                <a16:creationId xmlns:a16="http://schemas.microsoft.com/office/drawing/2014/main" id="{FF3640F9-2C00-F0CC-4600-54E02FDB872B}"/>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40" name="Group 39">
            <a:extLst>
              <a:ext uri="{FF2B5EF4-FFF2-40B4-BE49-F238E27FC236}">
                <a16:creationId xmlns:a16="http://schemas.microsoft.com/office/drawing/2014/main" id="{002350C9-4C28-9B14-C38A-560F464294FA}"/>
              </a:ext>
            </a:extLst>
          </p:cNvPr>
          <p:cNvGrpSpPr>
            <a:grpSpLocks noChangeAspect="1"/>
          </p:cNvGrpSpPr>
          <p:nvPr/>
        </p:nvGrpSpPr>
        <p:grpSpPr>
          <a:xfrm>
            <a:off x="3371033" y="2965818"/>
            <a:ext cx="5449934" cy="2918562"/>
            <a:chOff x="2120728" y="2873376"/>
            <a:chExt cx="4305675" cy="2305786"/>
          </a:xfrm>
        </p:grpSpPr>
        <p:pic>
          <p:nvPicPr>
            <p:cNvPr id="37" name="Picture 36" descr="HuBERT: Self-Supervised Speech Representation Learning by Masked Prediction  of Hidden Units">
              <a:extLst>
                <a:ext uri="{FF2B5EF4-FFF2-40B4-BE49-F238E27FC236}">
                  <a16:creationId xmlns:a16="http://schemas.microsoft.com/office/drawing/2014/main" id="{A3EA2A57-5D94-5F34-506E-7AFDD115D186}"/>
                </a:ext>
              </a:extLst>
            </p:cNvPr>
            <p:cNvPicPr>
              <a:picLocks noChangeAspect="1"/>
            </p:cNvPicPr>
            <p:nvPr/>
          </p:nvPicPr>
          <p:blipFill>
            <a:blip r:embed="rId3"/>
            <a:srcRect t="33039" r="4528"/>
            <a:stretch>
              <a:fillRect/>
            </a:stretch>
          </p:blipFill>
          <p:spPr>
            <a:xfrm>
              <a:off x="2120728" y="2873376"/>
              <a:ext cx="4089877" cy="2305786"/>
            </a:xfrm>
            <a:prstGeom prst="rect">
              <a:avLst/>
            </a:prstGeom>
          </p:spPr>
        </p:pic>
        <p:sp>
          <p:nvSpPr>
            <p:cNvPr id="39" name="Rectangle 38">
              <a:extLst>
                <a:ext uri="{FF2B5EF4-FFF2-40B4-BE49-F238E27FC236}">
                  <a16:creationId xmlns:a16="http://schemas.microsoft.com/office/drawing/2014/main" id="{26B4D145-3EAF-650D-D9E1-3ED75E5660E6}"/>
                </a:ext>
              </a:extLst>
            </p:cNvPr>
            <p:cNvSpPr/>
            <p:nvPr/>
          </p:nvSpPr>
          <p:spPr>
            <a:xfrm flipH="1">
              <a:off x="5994806" y="4879239"/>
              <a:ext cx="431597" cy="2999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Box 40">
            <a:extLst>
              <a:ext uri="{FF2B5EF4-FFF2-40B4-BE49-F238E27FC236}">
                <a16:creationId xmlns:a16="http://schemas.microsoft.com/office/drawing/2014/main" id="{063E286E-39CD-C8E6-54DC-BDF9BB3919CD}"/>
              </a:ext>
            </a:extLst>
          </p:cNvPr>
          <p:cNvSpPr txBox="1"/>
          <p:nvPr/>
        </p:nvSpPr>
        <p:spPr>
          <a:xfrm>
            <a:off x="1228912" y="1751241"/>
            <a:ext cx="9854420" cy="369332"/>
          </a:xfrm>
          <a:prstGeom prst="rect">
            <a:avLst/>
          </a:prstGeom>
          <a:noFill/>
        </p:spPr>
        <p:txBody>
          <a:bodyPr wrap="square" rtlCol="0">
            <a:spAutoFit/>
          </a:bodyPr>
          <a:lstStyle/>
          <a:p>
            <a:r>
              <a:rPr lang="en-US" dirty="0"/>
              <a:t>However, notice there is no quantization block. That brings us to the next point...  </a:t>
            </a:r>
          </a:p>
        </p:txBody>
      </p:sp>
    </p:spTree>
    <p:extLst>
      <p:ext uri="{BB962C8B-B14F-4D97-AF65-F5344CB8AC3E}">
        <p14:creationId xmlns:p14="http://schemas.microsoft.com/office/powerpoint/2010/main" val="1250833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9E4CD-B1E9-806A-1D30-6E08264726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98A4FE-FC59-CEF6-1EEA-370092EF5CBF}"/>
              </a:ext>
            </a:extLst>
          </p:cNvPr>
          <p:cNvSpPr>
            <a:spLocks noGrp="1"/>
          </p:cNvSpPr>
          <p:nvPr>
            <p:ph type="title"/>
          </p:nvPr>
        </p:nvSpPr>
        <p:spPr/>
        <p:txBody>
          <a:bodyPr/>
          <a:lstStyle/>
          <a:p>
            <a:r>
              <a:rPr lang="en-US" dirty="0"/>
              <a:t>HuBERT</a:t>
            </a:r>
          </a:p>
        </p:txBody>
      </p:sp>
      <p:sp>
        <p:nvSpPr>
          <p:cNvPr id="4" name="Rectangle 3">
            <a:extLst>
              <a:ext uri="{FF2B5EF4-FFF2-40B4-BE49-F238E27FC236}">
                <a16:creationId xmlns:a16="http://schemas.microsoft.com/office/drawing/2014/main" id="{51DC58A1-4A77-3558-D4CA-6236A8FAEAC6}"/>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40" name="Group 39">
            <a:extLst>
              <a:ext uri="{FF2B5EF4-FFF2-40B4-BE49-F238E27FC236}">
                <a16:creationId xmlns:a16="http://schemas.microsoft.com/office/drawing/2014/main" id="{820F47E5-2330-94C8-22D9-04C1D7559657}"/>
              </a:ext>
            </a:extLst>
          </p:cNvPr>
          <p:cNvGrpSpPr>
            <a:grpSpLocks noChangeAspect="1"/>
          </p:cNvGrpSpPr>
          <p:nvPr/>
        </p:nvGrpSpPr>
        <p:grpSpPr>
          <a:xfrm>
            <a:off x="3371033" y="2965818"/>
            <a:ext cx="5449934" cy="2918562"/>
            <a:chOff x="2120728" y="2873376"/>
            <a:chExt cx="4305675" cy="2305786"/>
          </a:xfrm>
        </p:grpSpPr>
        <p:pic>
          <p:nvPicPr>
            <p:cNvPr id="37" name="Picture 36" descr="HuBERT: Self-Supervised Speech Representation Learning by Masked Prediction  of Hidden Units">
              <a:extLst>
                <a:ext uri="{FF2B5EF4-FFF2-40B4-BE49-F238E27FC236}">
                  <a16:creationId xmlns:a16="http://schemas.microsoft.com/office/drawing/2014/main" id="{721633E1-8EA3-DEA9-84EC-CA9E5AAE14AF}"/>
                </a:ext>
              </a:extLst>
            </p:cNvPr>
            <p:cNvPicPr>
              <a:picLocks noChangeAspect="1"/>
            </p:cNvPicPr>
            <p:nvPr/>
          </p:nvPicPr>
          <p:blipFill>
            <a:blip r:embed="rId3"/>
            <a:srcRect t="33039" r="4528"/>
            <a:stretch>
              <a:fillRect/>
            </a:stretch>
          </p:blipFill>
          <p:spPr>
            <a:xfrm>
              <a:off x="2120728" y="2873376"/>
              <a:ext cx="4089877" cy="2305786"/>
            </a:xfrm>
            <a:prstGeom prst="rect">
              <a:avLst/>
            </a:prstGeom>
          </p:spPr>
        </p:pic>
        <p:sp>
          <p:nvSpPr>
            <p:cNvPr id="39" name="Rectangle 38">
              <a:extLst>
                <a:ext uri="{FF2B5EF4-FFF2-40B4-BE49-F238E27FC236}">
                  <a16:creationId xmlns:a16="http://schemas.microsoft.com/office/drawing/2014/main" id="{8CBFD17B-329D-94BB-C9EE-CEEE22CC941B}"/>
                </a:ext>
              </a:extLst>
            </p:cNvPr>
            <p:cNvSpPr/>
            <p:nvPr/>
          </p:nvSpPr>
          <p:spPr>
            <a:xfrm flipH="1">
              <a:off x="5994806" y="4879239"/>
              <a:ext cx="431597" cy="2999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Box 40">
            <a:extLst>
              <a:ext uri="{FF2B5EF4-FFF2-40B4-BE49-F238E27FC236}">
                <a16:creationId xmlns:a16="http://schemas.microsoft.com/office/drawing/2014/main" id="{59A64C28-235F-75FB-EEE2-D688C97A5007}"/>
              </a:ext>
            </a:extLst>
          </p:cNvPr>
          <p:cNvSpPr txBox="1"/>
          <p:nvPr/>
        </p:nvSpPr>
        <p:spPr>
          <a:xfrm>
            <a:off x="1228912" y="1751241"/>
            <a:ext cx="10035988" cy="369332"/>
          </a:xfrm>
          <a:prstGeom prst="rect">
            <a:avLst/>
          </a:prstGeom>
          <a:noFill/>
        </p:spPr>
        <p:txBody>
          <a:bodyPr wrap="square" rtlCol="0">
            <a:spAutoFit/>
          </a:bodyPr>
          <a:lstStyle/>
          <a:p>
            <a:r>
              <a:rPr lang="en-US" dirty="0"/>
              <a:t>However, notice there is no quantization block. That brings us to the next point... </a:t>
            </a:r>
            <a:r>
              <a:rPr lang="en-US" b="1" dirty="0"/>
              <a:t>offline clustering</a:t>
            </a:r>
            <a:r>
              <a:rPr lang="en-US" dirty="0"/>
              <a:t>.  </a:t>
            </a:r>
          </a:p>
        </p:txBody>
      </p:sp>
    </p:spTree>
    <p:extLst>
      <p:ext uri="{BB962C8B-B14F-4D97-AF65-F5344CB8AC3E}">
        <p14:creationId xmlns:p14="http://schemas.microsoft.com/office/powerpoint/2010/main" val="15185752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E045E-5B83-CF4D-57BB-CD537550E1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BF9C53-BB9F-0D39-AF35-FC639096FA8F}"/>
              </a:ext>
            </a:extLst>
          </p:cNvPr>
          <p:cNvSpPr>
            <a:spLocks noGrp="1"/>
          </p:cNvSpPr>
          <p:nvPr>
            <p:ph type="title"/>
          </p:nvPr>
        </p:nvSpPr>
        <p:spPr/>
        <p:txBody>
          <a:bodyPr/>
          <a:lstStyle/>
          <a:p>
            <a:r>
              <a:rPr lang="en-US" dirty="0"/>
              <a:t>HuBERT</a:t>
            </a:r>
          </a:p>
        </p:txBody>
      </p:sp>
      <p:sp>
        <p:nvSpPr>
          <p:cNvPr id="4" name="Rectangle 3">
            <a:extLst>
              <a:ext uri="{FF2B5EF4-FFF2-40B4-BE49-F238E27FC236}">
                <a16:creationId xmlns:a16="http://schemas.microsoft.com/office/drawing/2014/main" id="{EBD5EC1D-85AF-0139-80DB-4A8011EE77A2}"/>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41" name="TextBox 40">
            <a:extLst>
              <a:ext uri="{FF2B5EF4-FFF2-40B4-BE49-F238E27FC236}">
                <a16:creationId xmlns:a16="http://schemas.microsoft.com/office/drawing/2014/main" id="{17BECE8C-9C58-34CB-AE20-E3D55EFD4F0E}"/>
              </a:ext>
            </a:extLst>
          </p:cNvPr>
          <p:cNvSpPr txBox="1"/>
          <p:nvPr/>
        </p:nvSpPr>
        <p:spPr>
          <a:xfrm>
            <a:off x="1228912" y="1751241"/>
            <a:ext cx="10035988" cy="369332"/>
          </a:xfrm>
          <a:prstGeom prst="rect">
            <a:avLst/>
          </a:prstGeom>
          <a:noFill/>
        </p:spPr>
        <p:txBody>
          <a:bodyPr wrap="square" rtlCol="0">
            <a:spAutoFit/>
          </a:bodyPr>
          <a:lstStyle/>
          <a:p>
            <a:r>
              <a:rPr lang="en-US" b="1" dirty="0"/>
              <a:t>Offline clustering </a:t>
            </a:r>
            <a:r>
              <a:rPr lang="en-US" dirty="0"/>
              <a:t>operates in 2 stages. </a:t>
            </a:r>
          </a:p>
        </p:txBody>
      </p:sp>
      <p:sp>
        <p:nvSpPr>
          <p:cNvPr id="3" name="TextBox 2">
            <a:extLst>
              <a:ext uri="{FF2B5EF4-FFF2-40B4-BE49-F238E27FC236}">
                <a16:creationId xmlns:a16="http://schemas.microsoft.com/office/drawing/2014/main" id="{9663149D-8268-F2D4-218C-81AEE01641F8}"/>
              </a:ext>
            </a:extLst>
          </p:cNvPr>
          <p:cNvSpPr txBox="1"/>
          <p:nvPr/>
        </p:nvSpPr>
        <p:spPr>
          <a:xfrm>
            <a:off x="1228912" y="2310041"/>
            <a:ext cx="10035988" cy="646331"/>
          </a:xfrm>
          <a:prstGeom prst="rect">
            <a:avLst/>
          </a:prstGeom>
          <a:noFill/>
        </p:spPr>
        <p:txBody>
          <a:bodyPr wrap="square" rtlCol="0">
            <a:spAutoFit/>
          </a:bodyPr>
          <a:lstStyle/>
          <a:p>
            <a:r>
              <a:rPr lang="en-US" b="1" dirty="0"/>
              <a:t>Stage 1</a:t>
            </a:r>
            <a:r>
              <a:rPr lang="en-US" dirty="0"/>
              <a:t> occurs before any training has begun. The goal is to do K-means clustering on the speech components. </a:t>
            </a:r>
            <a:endParaRPr lang="en-US" b="1"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0F46910-4EFE-2955-93FC-7100CFEC82CC}"/>
                  </a:ext>
                </a:extLst>
              </p:cNvPr>
              <p:cNvSpPr txBox="1"/>
              <p:nvPr/>
            </p:nvSpPr>
            <p:spPr>
              <a:xfrm>
                <a:off x="1228912" y="3145840"/>
                <a:ext cx="10035988" cy="960263"/>
              </a:xfrm>
              <a:prstGeom prst="rect">
                <a:avLst/>
              </a:prstGeom>
              <a:noFill/>
            </p:spPr>
            <p:txBody>
              <a:bodyPr wrap="square" rtlCol="0">
                <a:spAutoFit/>
              </a:bodyPr>
              <a:lstStyle/>
              <a:p>
                <a:r>
                  <a:rPr lang="en-US" dirty="0"/>
                  <a:t>First, from each utterance,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b="1" i="1" smtClean="0">
                            <a:latin typeface="Cambria Math" panose="02040503050406030204" pitchFamily="18" charset="0"/>
                          </a:rPr>
                          <m:t>𝑻</m:t>
                        </m:r>
                      </m:sub>
                    </m:sSub>
                  </m:oMath>
                </a14:m>
                <a:r>
                  <a:rPr lang="en-US" dirty="0"/>
                  <a:t>, we compute the </a:t>
                </a:r>
                <a:r>
                  <a:rPr lang="en-US" b="1" i="1" dirty="0"/>
                  <a:t>N</a:t>
                </a:r>
                <a:r>
                  <a:rPr lang="en-US" dirty="0"/>
                  <a:t> </a:t>
                </a:r>
                <a:r>
                  <a:rPr lang="en-US" b="1" dirty="0"/>
                  <a:t>Mel-Frequency Cepstral Coefficients</a:t>
                </a:r>
                <a:r>
                  <a:rPr lang="en-US" dirty="0"/>
                  <a:t>,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𝒎</m:t>
                        </m:r>
                      </m:e>
                      <m:sub>
                        <m:r>
                          <m:rPr>
                            <m:sty m:val="p"/>
                          </m:rPr>
                          <a:rPr lang="en-US" b="1" i="1" smtClean="0">
                            <a:latin typeface="Cambria Math" panose="02040503050406030204" pitchFamily="18" charset="0"/>
                          </a:rPr>
                          <m:t>N</m:t>
                        </m:r>
                        <m:r>
                          <a:rPr lang="en-US" b="1" i="1" smtClean="0">
                            <a:latin typeface="Cambria Math" panose="02040503050406030204" pitchFamily="18" charset="0"/>
                          </a:rPr>
                          <m:t>,</m:t>
                        </m:r>
                        <m:r>
                          <m:rPr>
                            <m:sty m:val="p"/>
                          </m:rPr>
                          <a:rPr lang="en-US" b="1" i="1" smtClean="0">
                            <a:latin typeface="Cambria Math" panose="02040503050406030204" pitchFamily="18" charset="0"/>
                          </a:rPr>
                          <m:t>t</m:t>
                        </m:r>
                      </m:sub>
                    </m:sSub>
                  </m:oMath>
                </a14:m>
                <a:r>
                  <a:rPr lang="en-US" dirty="0"/>
                  <a:t>, in frames of roughly 20-25ms. Along with this, we include the first and second order derivatives (computed via finite differences w.r.t time) of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𝒎</m:t>
                        </m:r>
                      </m:e>
                      <m:sub>
                        <m:r>
                          <m:rPr>
                            <m:sty m:val="p"/>
                          </m:rPr>
                          <a:rPr lang="en-US" b="1" i="1">
                            <a:latin typeface="Cambria Math" panose="02040503050406030204" pitchFamily="18" charset="0"/>
                          </a:rPr>
                          <m:t>N</m:t>
                        </m:r>
                        <m:r>
                          <a:rPr lang="en-US" b="1" i="1" smtClean="0">
                            <a:latin typeface="Cambria Math" panose="02040503050406030204" pitchFamily="18" charset="0"/>
                          </a:rPr>
                          <m:t>,</m:t>
                        </m:r>
                        <m:r>
                          <m:rPr>
                            <m:sty m:val="p"/>
                          </m:rPr>
                          <a:rPr lang="en-US" b="1" i="1" smtClean="0">
                            <a:latin typeface="Cambria Math" panose="02040503050406030204" pitchFamily="18" charset="0"/>
                          </a:rPr>
                          <m:t>t</m:t>
                        </m:r>
                      </m:sub>
                    </m:sSub>
                  </m:oMath>
                </a14:m>
                <a:r>
                  <a:rPr lang="en-US" dirty="0"/>
                  <a:t>, which is </a:t>
                </a:r>
                <a14:m>
                  <m:oMath xmlns:m="http://schemas.openxmlformats.org/officeDocument/2006/math">
                    <m:r>
                      <a:rPr lang="en-US" b="1" i="0" smtClean="0">
                        <a:latin typeface="Cambria Math" panose="02040503050406030204" pitchFamily="18" charset="0"/>
                      </a:rPr>
                      <m:t>𝚫</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𝒎</m:t>
                        </m:r>
                      </m:e>
                      <m:sub>
                        <m:r>
                          <a:rPr lang="en-US" b="1" i="1" smtClean="0">
                            <a:latin typeface="Cambria Math" panose="02040503050406030204" pitchFamily="18" charset="0"/>
                          </a:rPr>
                          <m:t>𝑵</m:t>
                        </m:r>
                        <m:r>
                          <a:rPr lang="en-US" b="1" i="1" smtClean="0">
                            <a:latin typeface="Cambria Math" panose="02040503050406030204" pitchFamily="18" charset="0"/>
                          </a:rPr>
                          <m:t>,</m:t>
                        </m:r>
                        <m:r>
                          <m:rPr>
                            <m:sty m:val="p"/>
                          </m:rPr>
                          <a:rPr lang="en-US" b="1" i="1" smtClean="0">
                            <a:latin typeface="Cambria Math" panose="02040503050406030204" pitchFamily="18" charset="0"/>
                          </a:rPr>
                          <m:t>t</m:t>
                        </m:r>
                      </m:sub>
                    </m:sSub>
                  </m:oMath>
                </a14:m>
                <a:r>
                  <a:rPr lang="en-US" dirty="0"/>
                  <a:t> and </a:t>
                </a:r>
                <a14:m>
                  <m:oMath xmlns:m="http://schemas.openxmlformats.org/officeDocument/2006/math">
                    <m:sSup>
                      <m:sSupPr>
                        <m:ctrlPr>
                          <a:rPr lang="en-US" b="1" i="1" smtClean="0">
                            <a:latin typeface="Cambria Math" panose="02040503050406030204" pitchFamily="18" charset="0"/>
                          </a:rPr>
                        </m:ctrlPr>
                      </m:sSupPr>
                      <m:e>
                        <m:r>
                          <a:rPr lang="en-US" b="1" i="0">
                            <a:latin typeface="Cambria Math" panose="02040503050406030204" pitchFamily="18" charset="0"/>
                          </a:rPr>
                          <m:t>𝚫</m:t>
                        </m:r>
                      </m:e>
                      <m:sup>
                        <m:r>
                          <a:rPr lang="en-US" b="1" i="1" smtClean="0">
                            <a:latin typeface="Cambria Math" panose="02040503050406030204" pitchFamily="18" charset="0"/>
                          </a:rPr>
                          <m:t>𝟐</m:t>
                        </m:r>
                      </m:sup>
                    </m:sSup>
                    <m:sSub>
                      <m:sSubPr>
                        <m:ctrlPr>
                          <a:rPr lang="en-US" b="1" i="1" smtClean="0">
                            <a:latin typeface="Cambria Math" panose="02040503050406030204" pitchFamily="18" charset="0"/>
                          </a:rPr>
                        </m:ctrlPr>
                      </m:sSubPr>
                      <m:e>
                        <m:r>
                          <a:rPr lang="en-US" b="1" i="1">
                            <a:latin typeface="Cambria Math" panose="02040503050406030204" pitchFamily="18" charset="0"/>
                          </a:rPr>
                          <m:t>𝒎</m:t>
                        </m:r>
                      </m:e>
                      <m:sub>
                        <m:r>
                          <a:rPr lang="en-US" b="1" i="1">
                            <a:latin typeface="Cambria Math" panose="02040503050406030204" pitchFamily="18" charset="0"/>
                          </a:rPr>
                          <m:t>𝑵</m:t>
                        </m:r>
                        <m:r>
                          <a:rPr lang="en-US" b="1" i="1" smtClean="0">
                            <a:latin typeface="Cambria Math" panose="02040503050406030204" pitchFamily="18" charset="0"/>
                          </a:rPr>
                          <m:t>,</m:t>
                        </m:r>
                        <m:r>
                          <m:rPr>
                            <m:sty m:val="p"/>
                          </m:rPr>
                          <a:rPr lang="en-US" b="1" i="1" smtClean="0">
                            <a:latin typeface="Cambria Math" panose="02040503050406030204" pitchFamily="18" charset="0"/>
                          </a:rPr>
                          <m:t>t</m:t>
                        </m:r>
                      </m:sub>
                    </m:sSub>
                  </m:oMath>
                </a14:m>
                <a:r>
                  <a:rPr lang="en-US" b="1" dirty="0"/>
                  <a:t> </a:t>
                </a:r>
                <a:r>
                  <a:rPr lang="en-US" dirty="0"/>
                  <a:t>repspectively. </a:t>
                </a:r>
              </a:p>
            </p:txBody>
          </p:sp>
        </mc:Choice>
        <mc:Fallback xmlns="">
          <p:sp>
            <p:nvSpPr>
              <p:cNvPr id="5" name="TextBox 4">
                <a:extLst>
                  <a:ext uri="{FF2B5EF4-FFF2-40B4-BE49-F238E27FC236}">
                    <a16:creationId xmlns:a16="http://schemas.microsoft.com/office/drawing/2014/main" id="{20F46910-4EFE-2955-93FC-7100CFEC82CC}"/>
                  </a:ext>
                </a:extLst>
              </p:cNvPr>
              <p:cNvSpPr txBox="1">
                <a:spLocks noRot="1" noChangeAspect="1" noMove="1" noResize="1" noEditPoints="1" noAdjustHandles="1" noChangeArrowheads="1" noChangeShapeType="1" noTextEdit="1"/>
              </p:cNvSpPr>
              <p:nvPr/>
            </p:nvSpPr>
            <p:spPr>
              <a:xfrm>
                <a:off x="1228912" y="3145840"/>
                <a:ext cx="10035988" cy="960263"/>
              </a:xfrm>
              <a:prstGeom prst="rect">
                <a:avLst/>
              </a:prstGeom>
              <a:blipFill>
                <a:blip r:embed="rId3"/>
                <a:stretch>
                  <a:fillRect l="-505" t="-2597" b="-77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3DAE604-E49D-64E0-AC05-AACA123A9085}"/>
                  </a:ext>
                </a:extLst>
              </p:cNvPr>
              <p:cNvSpPr txBox="1"/>
              <p:nvPr/>
            </p:nvSpPr>
            <p:spPr>
              <a:xfrm>
                <a:off x="1228912" y="4258638"/>
                <a:ext cx="10035988" cy="2080698"/>
              </a:xfrm>
              <a:prstGeom prst="rect">
                <a:avLst/>
              </a:prstGeom>
              <a:noFill/>
            </p:spPr>
            <p:txBody>
              <a:bodyPr wrap="square" rtlCol="0">
                <a:spAutoFit/>
              </a:bodyPr>
              <a:lstStyle/>
              <a:p>
                <a:r>
                  <a:rPr lang="en-US" dirty="0"/>
                  <a:t>Next, we create the following feature vectors:</a:t>
                </a:r>
              </a:p>
              <a:p>
                <a:endParaRPr lang="en-US" b="1" dirty="0"/>
              </a:p>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0">
                              <a:latin typeface="Cambria Math" panose="02040503050406030204" pitchFamily="18" charset="0"/>
                            </a:rPr>
                            <m:t>𝐦</m:t>
                          </m:r>
                        </m:e>
                        <m:sub>
                          <m:r>
                            <m:rPr>
                              <m:sty m:val="p"/>
                            </m:rPr>
                            <a:rPr lang="en-US" b="0" i="0" smtClean="0">
                              <a:latin typeface="Cambria Math" panose="02040503050406030204" pitchFamily="18" charset="0"/>
                            </a:rPr>
                            <m:t>K</m:t>
                          </m:r>
                          <m:r>
                            <a:rPr lang="en-US" b="1" i="0" smtClean="0">
                              <a:latin typeface="Cambria Math" panose="02040503050406030204" pitchFamily="18" charset="0"/>
                            </a:rPr>
                            <m:t>,</m:t>
                          </m:r>
                          <m:r>
                            <m:rPr>
                              <m:sty m:val="p"/>
                            </m:rPr>
                            <a:rPr lang="en-US" b="1" i="0" smtClean="0">
                              <a:latin typeface="Cambria Math" panose="02040503050406030204" pitchFamily="18" charset="0"/>
                            </a:rPr>
                            <m:t>t</m:t>
                          </m:r>
                        </m:sub>
                      </m:sSub>
                      <m:r>
                        <a:rPr lang="en-US" b="1" i="0" smtClean="0">
                          <a:latin typeface="Cambria Math" panose="02040503050406030204" pitchFamily="18" charset="0"/>
                        </a:rPr>
                        <m:t>=</m:t>
                      </m:r>
                      <m:d>
                        <m:dPr>
                          <m:begChr m:val="["/>
                          <m:endChr m:val="]"/>
                          <m:ctrlPr>
                            <a:rPr lang="en-US" b="1" i="1" smtClean="0">
                              <a:latin typeface="Cambria Math" panose="02040503050406030204" pitchFamily="18" charset="0"/>
                            </a:rPr>
                          </m:ctrlPr>
                        </m:dPr>
                        <m:e>
                          <m:eqArr>
                            <m:eqArrPr>
                              <m:ctrlPr>
                                <a:rPr lang="en-US" b="1" i="1" smtClean="0">
                                  <a:latin typeface="Cambria Math" panose="02040503050406030204" pitchFamily="18" charset="0"/>
                                </a:rPr>
                              </m:ctrlPr>
                            </m:eqArr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𝒎</m:t>
                                  </m:r>
                                </m:e>
                                <m:sub>
                                  <m:r>
                                    <a:rPr lang="en-US" b="0" i="1" smtClean="0">
                                      <a:latin typeface="Cambria Math" panose="02040503050406030204" pitchFamily="18" charset="0"/>
                                    </a:rPr>
                                    <m:t>𝑁</m:t>
                                  </m:r>
                                  <m:r>
                                    <a:rPr lang="en-US" b="1" i="1" smtClean="0">
                                      <a:latin typeface="Cambria Math" panose="02040503050406030204" pitchFamily="18" charset="0"/>
                                    </a:rPr>
                                    <m:t>,</m:t>
                                  </m:r>
                                  <m:r>
                                    <m:rPr>
                                      <m:sty m:val="p"/>
                                    </m:rPr>
                                    <a:rPr lang="en-US" b="1" i="1" smtClean="0">
                                      <a:latin typeface="Cambria Math" panose="02040503050406030204" pitchFamily="18" charset="0"/>
                                    </a:rPr>
                                    <m:t>t</m:t>
                                  </m:r>
                                </m:sub>
                              </m:sSub>
                            </m:e>
                            <m:e>
                              <m:r>
                                <a:rPr lang="en-US" b="1" i="0" smtClean="0">
                                  <a:latin typeface="Cambria Math" panose="02040503050406030204" pitchFamily="18" charset="0"/>
                                </a:rPr>
                                <m:t>𝚫</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𝒎</m:t>
                                  </m:r>
                                </m:e>
                                <m:sub>
                                  <m:r>
                                    <a:rPr lang="en-US" b="0" i="1" smtClean="0">
                                      <a:latin typeface="Cambria Math" panose="02040503050406030204" pitchFamily="18" charset="0"/>
                                    </a:rPr>
                                    <m:t>𝑁</m:t>
                                  </m:r>
                                  <m:r>
                                    <a:rPr lang="en-US" b="1" i="1" smtClean="0">
                                      <a:latin typeface="Cambria Math" panose="02040503050406030204" pitchFamily="18" charset="0"/>
                                    </a:rPr>
                                    <m:t>,</m:t>
                                  </m:r>
                                  <m:r>
                                    <m:rPr>
                                      <m:sty m:val="p"/>
                                    </m:rPr>
                                    <a:rPr lang="en-US" b="1" i="1" smtClean="0">
                                      <a:latin typeface="Cambria Math" panose="02040503050406030204" pitchFamily="18" charset="0"/>
                                    </a:rPr>
                                    <m:t>t</m:t>
                                  </m:r>
                                </m:sub>
                              </m:sSub>
                            </m:e>
                            <m:e>
                              <m:sSup>
                                <m:sSupPr>
                                  <m:ctrlPr>
                                    <a:rPr lang="en-US" b="1" i="1" smtClean="0">
                                      <a:latin typeface="Cambria Math" panose="02040503050406030204" pitchFamily="18" charset="0"/>
                                    </a:rPr>
                                  </m:ctrlPr>
                                </m:sSupPr>
                                <m:e>
                                  <m:r>
                                    <a:rPr lang="en-US" b="1" i="0" smtClean="0">
                                      <a:latin typeface="Cambria Math" panose="02040503050406030204" pitchFamily="18" charset="0"/>
                                    </a:rPr>
                                    <m:t>𝚫</m:t>
                                  </m:r>
                                </m:e>
                                <m:sup>
                                  <m:r>
                                    <a:rPr lang="en-US" b="1" i="1" smtClean="0">
                                      <a:latin typeface="Cambria Math" panose="02040503050406030204" pitchFamily="18" charset="0"/>
                                    </a:rPr>
                                    <m:t>𝟐</m:t>
                                  </m:r>
                                </m:sup>
                              </m:sSup>
                              <m:sSub>
                                <m:sSubPr>
                                  <m:ctrlPr>
                                    <a:rPr lang="en-US" b="1" i="1" smtClean="0">
                                      <a:latin typeface="Cambria Math" panose="02040503050406030204" pitchFamily="18" charset="0"/>
                                    </a:rPr>
                                  </m:ctrlPr>
                                </m:sSubPr>
                                <m:e>
                                  <m:r>
                                    <a:rPr lang="en-US" b="1" i="1" smtClean="0">
                                      <a:latin typeface="Cambria Math" panose="02040503050406030204" pitchFamily="18" charset="0"/>
                                    </a:rPr>
                                    <m:t>𝒎</m:t>
                                  </m:r>
                                </m:e>
                                <m:sub>
                                  <m:r>
                                    <a:rPr lang="en-US" b="0" i="1" smtClean="0">
                                      <a:latin typeface="Cambria Math" panose="02040503050406030204" pitchFamily="18" charset="0"/>
                                    </a:rPr>
                                    <m:t>𝑁</m:t>
                                  </m:r>
                                  <m:r>
                                    <a:rPr lang="en-US" b="1" i="1" smtClean="0">
                                      <a:latin typeface="Cambria Math" panose="02040503050406030204" pitchFamily="18" charset="0"/>
                                    </a:rPr>
                                    <m:t>,</m:t>
                                  </m:r>
                                  <m:r>
                                    <m:rPr>
                                      <m:sty m:val="p"/>
                                    </m:rPr>
                                    <a:rPr lang="en-US" b="1" i="1" smtClean="0">
                                      <a:latin typeface="Cambria Math" panose="02040503050406030204" pitchFamily="18" charset="0"/>
                                    </a:rPr>
                                    <m:t>t</m:t>
                                  </m:r>
                                </m:sub>
                              </m:sSub>
                            </m:e>
                          </m:eqArr>
                        </m:e>
                      </m:d>
                      <m:r>
                        <a:rPr lang="en-US" b="1" i="1" smtClean="0">
                          <a:latin typeface="Cambria Math" panose="02040503050406030204" pitchFamily="18" charset="0"/>
                        </a:rPr>
                        <m:t>, ∀</m:t>
                      </m:r>
                      <m:r>
                        <a:rPr lang="en-US" b="0" i="1" smtClean="0">
                          <a:latin typeface="Cambria Math" panose="02040503050406030204" pitchFamily="18" charset="0"/>
                        </a:rPr>
                        <m:t>𝑥</m:t>
                      </m:r>
                      <m:r>
                        <a:rPr lang="en-US" b="1" i="1" smtClean="0">
                          <a:latin typeface="Cambria Math" panose="02040503050406030204" pitchFamily="18" charset="0"/>
                        </a:rPr>
                        <m:t>∈</m:t>
                      </m:r>
                      <m:r>
                        <a:rPr lang="en-US" b="1" i="0" smtClean="0">
                          <a:latin typeface="Cambria Math" panose="02040503050406030204" pitchFamily="18" charset="0"/>
                        </a:rPr>
                        <m:t>𝐗</m:t>
                      </m:r>
                      <m:r>
                        <a:rPr lang="en-US" b="1" i="0" smtClean="0">
                          <a:latin typeface="Cambria Math" panose="02040503050406030204" pitchFamily="18" charset="0"/>
                        </a:rPr>
                        <m:t>, </m:t>
                      </m:r>
                      <m:r>
                        <a:rPr lang="en-US" b="1" i="1" smtClean="0">
                          <a:latin typeface="Cambria Math" panose="02040503050406030204" pitchFamily="18" charset="0"/>
                        </a:rPr>
                        <m:t>∀</m:t>
                      </m:r>
                      <m:r>
                        <m:rPr>
                          <m:sty m:val="p"/>
                        </m:rPr>
                        <a:rPr lang="en-US" b="1" i="1" smtClean="0">
                          <a:latin typeface="Cambria Math" panose="02040503050406030204" pitchFamily="18" charset="0"/>
                        </a:rPr>
                        <m:t>t</m:t>
                      </m:r>
                      <m:r>
                        <a:rPr lang="en-US" b="1" i="1" smtClean="0">
                          <a:latin typeface="Cambria Math" panose="02040503050406030204" pitchFamily="18" charset="0"/>
                        </a:rPr>
                        <m:t>∈</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𝑻</m:t>
                          </m:r>
                        </m:e>
                        <m:sub>
                          <m:r>
                            <a:rPr lang="en-US" b="0" i="1" smtClean="0">
                              <a:latin typeface="Cambria Math" panose="02040503050406030204" pitchFamily="18" charset="0"/>
                            </a:rPr>
                            <m:t>𝑥</m:t>
                          </m:r>
                        </m:sub>
                      </m:sSub>
                    </m:oMath>
                  </m:oMathPara>
                </a14:m>
                <a:endParaRPr lang="en-US" b="1" dirty="0"/>
              </a:p>
              <a:p>
                <a:endParaRPr lang="en-US" b="1" dirty="0"/>
              </a:p>
              <a:p>
                <a:r>
                  <a:rPr lang="en-US" dirty="0"/>
                  <a:t>where </a:t>
                </a:r>
                <a14:m>
                  <m:oMath xmlns:m="http://schemas.openxmlformats.org/officeDocument/2006/math">
                    <m:r>
                      <a:rPr lang="en-US" i="1" dirty="0" smtClean="0">
                        <a:latin typeface="Cambria Math" panose="02040503050406030204" pitchFamily="18" charset="0"/>
                      </a:rPr>
                      <m:t>𝐾</m:t>
                    </m:r>
                  </m:oMath>
                </a14:m>
                <a:r>
                  <a:rPr lang="en-US" dirty="0"/>
                  <a:t> is the number of features, </a:t>
                </a:r>
                <a14:m>
                  <m:oMath xmlns:m="http://schemas.openxmlformats.org/officeDocument/2006/math">
                    <m:r>
                      <a:rPr lang="en-US" b="1" i="1" smtClean="0">
                        <a:latin typeface="Cambria Math" panose="02040503050406030204" pitchFamily="18" charset="0"/>
                      </a:rPr>
                      <m:t>𝑿</m:t>
                    </m:r>
                  </m:oMath>
                </a14:m>
                <a:r>
                  <a:rPr lang="en-US" b="1" dirty="0"/>
                  <a:t> </a:t>
                </a:r>
                <a:r>
                  <a:rPr lang="en-US" dirty="0"/>
                  <a:t>is the dataset of utterances, and </a:t>
                </a:r>
                <a14:m>
                  <m:oMath xmlns:m="http://schemas.openxmlformats.org/officeDocument/2006/math">
                    <m:r>
                      <a:rPr lang="en-US" b="1" i="1" smtClean="0">
                        <a:latin typeface="Cambria Math" panose="02040503050406030204" pitchFamily="18" charset="0"/>
                      </a:rPr>
                      <m:t>𝑻</m:t>
                    </m:r>
                  </m:oMath>
                </a14:m>
                <a:r>
                  <a:rPr lang="en-US" b="1" dirty="0"/>
                  <a:t> </a:t>
                </a:r>
                <a:r>
                  <a:rPr lang="en-US" dirty="0"/>
                  <a:t>is the frames per utterance. </a:t>
                </a:r>
                <a:endParaRPr lang="en-US" b="1" dirty="0"/>
              </a:p>
            </p:txBody>
          </p:sp>
        </mc:Choice>
        <mc:Fallback xmlns="">
          <p:sp>
            <p:nvSpPr>
              <p:cNvPr id="6" name="TextBox 5">
                <a:extLst>
                  <a:ext uri="{FF2B5EF4-FFF2-40B4-BE49-F238E27FC236}">
                    <a16:creationId xmlns:a16="http://schemas.microsoft.com/office/drawing/2014/main" id="{F3DAE604-E49D-64E0-AC05-AACA123A9085}"/>
                  </a:ext>
                </a:extLst>
              </p:cNvPr>
              <p:cNvSpPr txBox="1">
                <a:spLocks noRot="1" noChangeAspect="1" noMove="1" noResize="1" noEditPoints="1" noAdjustHandles="1" noChangeArrowheads="1" noChangeShapeType="1" noTextEdit="1"/>
              </p:cNvSpPr>
              <p:nvPr/>
            </p:nvSpPr>
            <p:spPr>
              <a:xfrm>
                <a:off x="1228912" y="4258638"/>
                <a:ext cx="10035988" cy="2080698"/>
              </a:xfrm>
              <a:prstGeom prst="rect">
                <a:avLst/>
              </a:prstGeom>
              <a:blipFill>
                <a:blip r:embed="rId4"/>
                <a:stretch>
                  <a:fillRect l="-505" t="-1212" b="-3030"/>
                </a:stretch>
              </a:blipFill>
            </p:spPr>
            <p:txBody>
              <a:bodyPr/>
              <a:lstStyle/>
              <a:p>
                <a:r>
                  <a:rPr lang="en-US">
                    <a:noFill/>
                  </a:rPr>
                  <a:t> </a:t>
                </a:r>
              </a:p>
            </p:txBody>
          </p:sp>
        </mc:Fallback>
      </mc:AlternateContent>
    </p:spTree>
    <p:extLst>
      <p:ext uri="{BB962C8B-B14F-4D97-AF65-F5344CB8AC3E}">
        <p14:creationId xmlns:p14="http://schemas.microsoft.com/office/powerpoint/2010/main" val="351946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80EE4-0870-F0F9-494B-1EB891166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EAECD3-C5EC-56D1-BA08-A9C4A3B4F520}"/>
              </a:ext>
            </a:extLst>
          </p:cNvPr>
          <p:cNvSpPr>
            <a:spLocks noGrp="1"/>
          </p:cNvSpPr>
          <p:nvPr>
            <p:ph type="title"/>
          </p:nvPr>
        </p:nvSpPr>
        <p:spPr/>
        <p:txBody>
          <a:bodyPr/>
          <a:lstStyle/>
          <a:p>
            <a:r>
              <a:rPr lang="en-US" dirty="0"/>
              <a:t>HuBERT</a:t>
            </a:r>
          </a:p>
        </p:txBody>
      </p:sp>
      <p:sp>
        <p:nvSpPr>
          <p:cNvPr id="4" name="Rectangle 3">
            <a:extLst>
              <a:ext uri="{FF2B5EF4-FFF2-40B4-BE49-F238E27FC236}">
                <a16:creationId xmlns:a16="http://schemas.microsoft.com/office/drawing/2014/main" id="{9146A314-27B2-4844-FD26-B867CBD7F4DE}"/>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489CBADC-139E-A7BC-3F4B-FCE2068327C0}"/>
                  </a:ext>
                </a:extLst>
              </p:cNvPr>
              <p:cNvSpPr txBox="1"/>
              <p:nvPr/>
            </p:nvSpPr>
            <p:spPr>
              <a:xfrm>
                <a:off x="1228912" y="1751241"/>
                <a:ext cx="10035988" cy="646331"/>
              </a:xfrm>
              <a:prstGeom prst="rect">
                <a:avLst/>
              </a:prstGeom>
              <a:noFill/>
            </p:spPr>
            <p:txBody>
              <a:bodyPr wrap="square" rtlCol="0">
                <a:spAutoFit/>
              </a:bodyPr>
              <a:lstStyle/>
              <a:p>
                <a:r>
                  <a:rPr lang="en-US" dirty="0"/>
                  <a:t>The resulting feature vectors are now all the same size, </a:t>
                </a:r>
                <a14:m>
                  <m:oMath xmlns:m="http://schemas.openxmlformats.org/officeDocument/2006/math">
                    <m:r>
                      <a:rPr lang="en-US" i="1" dirty="0" smtClean="0">
                        <a:latin typeface="Cambria Math" panose="02040503050406030204" pitchFamily="18" charset="0"/>
                      </a:rPr>
                      <m:t>𝐾</m:t>
                    </m:r>
                  </m:oMath>
                </a14:m>
                <a:r>
                  <a:rPr lang="en-US" dirty="0"/>
                  <a:t>. Some utterances get more representation than others depending on total length of utterance.</a:t>
                </a:r>
              </a:p>
            </p:txBody>
          </p:sp>
        </mc:Choice>
        <mc:Fallback xmlns="">
          <p:sp>
            <p:nvSpPr>
              <p:cNvPr id="41" name="TextBox 40">
                <a:extLst>
                  <a:ext uri="{FF2B5EF4-FFF2-40B4-BE49-F238E27FC236}">
                    <a16:creationId xmlns:a16="http://schemas.microsoft.com/office/drawing/2014/main" id="{489CBADC-139E-A7BC-3F4B-FCE2068327C0}"/>
                  </a:ext>
                </a:extLst>
              </p:cNvPr>
              <p:cNvSpPr txBox="1">
                <a:spLocks noRot="1" noChangeAspect="1" noMove="1" noResize="1" noEditPoints="1" noAdjustHandles="1" noChangeArrowheads="1" noChangeShapeType="1" noTextEdit="1"/>
              </p:cNvSpPr>
              <p:nvPr/>
            </p:nvSpPr>
            <p:spPr>
              <a:xfrm>
                <a:off x="1228912" y="1751241"/>
                <a:ext cx="10035988" cy="646331"/>
              </a:xfrm>
              <a:prstGeom prst="rect">
                <a:avLst/>
              </a:prstGeom>
              <a:blipFill>
                <a:blip r:embed="rId3"/>
                <a:stretch>
                  <a:fillRect l="-505" t="-3846" b="-134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CDCB4B6-603A-4D3E-38DC-66B057E7E921}"/>
                  </a:ext>
                </a:extLst>
              </p:cNvPr>
              <p:cNvSpPr txBox="1"/>
              <p:nvPr/>
            </p:nvSpPr>
            <p:spPr>
              <a:xfrm>
                <a:off x="1228912" y="2635925"/>
                <a:ext cx="10614680" cy="369332"/>
              </a:xfrm>
              <a:prstGeom prst="rect">
                <a:avLst/>
              </a:prstGeom>
              <a:noFill/>
            </p:spPr>
            <p:txBody>
              <a:bodyPr wrap="square" rtlCol="0">
                <a:spAutoFit/>
              </a:bodyPr>
              <a:lstStyle/>
              <a:p>
                <a:r>
                  <a:rPr lang="en-US" dirty="0"/>
                  <a:t>Next, we do </a:t>
                </a:r>
                <a:r>
                  <a:rPr lang="en-US" b="1" dirty="0"/>
                  <a:t>K-means </a:t>
                </a:r>
                <a:r>
                  <a:rPr lang="en-US" dirty="0"/>
                  <a:t>clustering on this feature space with </a:t>
                </a:r>
                <a14:m>
                  <m:oMath xmlns:m="http://schemas.openxmlformats.org/officeDocument/2006/math">
                    <m:r>
                      <a:rPr lang="en-US" b="0" i="1" smtClean="0">
                        <a:latin typeface="Cambria Math" panose="02040503050406030204" pitchFamily="18" charset="0"/>
                      </a:rPr>
                      <m:t>𝐾</m:t>
                    </m:r>
                  </m:oMath>
                </a14:m>
                <a:r>
                  <a:rPr lang="en-US" b="1" dirty="0"/>
                  <a:t> </a:t>
                </a:r>
                <a:r>
                  <a:rPr lang="en-US" dirty="0"/>
                  <a:t>clusters (in this work they use </a:t>
                </a:r>
                <a14:m>
                  <m:oMath xmlns:m="http://schemas.openxmlformats.org/officeDocument/2006/math">
                    <m:r>
                      <a:rPr lang="en-US" b="0" i="0" smtClean="0">
                        <a:latin typeface="Cambria Math" panose="02040503050406030204" pitchFamily="18" charset="0"/>
                      </a:rPr>
                      <m:t>𝐾</m:t>
                    </m:r>
                    <m:r>
                      <a:rPr lang="en-US" b="1" i="1" smtClean="0">
                        <a:latin typeface="Cambria Math" panose="02040503050406030204" pitchFamily="18" charset="0"/>
                      </a:rPr>
                      <m:t>=</m:t>
                    </m:r>
                    <m:r>
                      <a:rPr lang="en-US" b="1" i="1" smtClean="0">
                        <a:latin typeface="Cambria Math" panose="02040503050406030204" pitchFamily="18" charset="0"/>
                      </a:rPr>
                      <m:t>𝟏𝟎𝟎</m:t>
                    </m:r>
                  </m:oMath>
                </a14:m>
                <a:r>
                  <a:rPr lang="en-US" dirty="0"/>
                  <a:t>).</a:t>
                </a:r>
              </a:p>
            </p:txBody>
          </p:sp>
        </mc:Choice>
        <mc:Fallback xmlns="">
          <p:sp>
            <p:nvSpPr>
              <p:cNvPr id="7" name="TextBox 6">
                <a:extLst>
                  <a:ext uri="{FF2B5EF4-FFF2-40B4-BE49-F238E27FC236}">
                    <a16:creationId xmlns:a16="http://schemas.microsoft.com/office/drawing/2014/main" id="{4CDCB4B6-603A-4D3E-38DC-66B057E7E921}"/>
                  </a:ext>
                </a:extLst>
              </p:cNvPr>
              <p:cNvSpPr txBox="1">
                <a:spLocks noRot="1" noChangeAspect="1" noMove="1" noResize="1" noEditPoints="1" noAdjustHandles="1" noChangeArrowheads="1" noChangeShapeType="1" noTextEdit="1"/>
              </p:cNvSpPr>
              <p:nvPr/>
            </p:nvSpPr>
            <p:spPr>
              <a:xfrm>
                <a:off x="1228912" y="2635925"/>
                <a:ext cx="10614680" cy="369332"/>
              </a:xfrm>
              <a:prstGeom prst="rect">
                <a:avLst/>
              </a:prstGeom>
              <a:blipFill>
                <a:blip r:embed="rId4"/>
                <a:stretch>
                  <a:fillRect l="-478" t="-6667" b="-26667"/>
                </a:stretch>
              </a:blipFill>
            </p:spPr>
            <p:txBody>
              <a:bodyPr/>
              <a:lstStyle/>
              <a:p>
                <a:r>
                  <a:rPr lang="en-US">
                    <a:noFill/>
                  </a:rPr>
                  <a:t> </a:t>
                </a:r>
              </a:p>
            </p:txBody>
          </p:sp>
        </mc:Fallback>
      </mc:AlternateContent>
      <p:pic>
        <p:nvPicPr>
          <p:cNvPr id="8" name="Picture 7" descr="Kernel K-Means, K-Means++ and Cluster Evaluation | sandipanweb">
            <a:extLst>
              <a:ext uri="{FF2B5EF4-FFF2-40B4-BE49-F238E27FC236}">
                <a16:creationId xmlns:a16="http://schemas.microsoft.com/office/drawing/2014/main" id="{E0FBF3FD-22EF-FAA9-AD91-BC69CC46D756}"/>
              </a:ext>
            </a:extLst>
          </p:cNvPr>
          <p:cNvPicPr>
            <a:picLocks noChangeAspect="1"/>
          </p:cNvPicPr>
          <p:nvPr/>
        </p:nvPicPr>
        <p:blipFill>
          <a:blip r:embed="rId5"/>
          <a:stretch>
            <a:fillRect/>
          </a:stretch>
        </p:blipFill>
        <p:spPr>
          <a:xfrm>
            <a:off x="4671829" y="3243610"/>
            <a:ext cx="3147236" cy="3147236"/>
          </a:xfrm>
          <a:prstGeom prst="rect">
            <a:avLst/>
          </a:prstGeom>
        </p:spPr>
      </p:pic>
    </p:spTree>
    <p:extLst>
      <p:ext uri="{BB962C8B-B14F-4D97-AF65-F5344CB8AC3E}">
        <p14:creationId xmlns:p14="http://schemas.microsoft.com/office/powerpoint/2010/main" val="3015117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8C884-C651-8E37-E2E2-61B45694F5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2512BE-EB5E-BB0E-B215-AE099BFFA6F5}"/>
              </a:ext>
            </a:extLst>
          </p:cNvPr>
          <p:cNvSpPr>
            <a:spLocks noGrp="1"/>
          </p:cNvSpPr>
          <p:nvPr>
            <p:ph type="title"/>
          </p:nvPr>
        </p:nvSpPr>
        <p:spPr/>
        <p:txBody>
          <a:bodyPr/>
          <a:lstStyle/>
          <a:p>
            <a:r>
              <a:rPr lang="en-US" dirty="0"/>
              <a:t>HuBERT</a:t>
            </a:r>
          </a:p>
        </p:txBody>
      </p:sp>
      <p:sp>
        <p:nvSpPr>
          <p:cNvPr id="4" name="Rectangle 3">
            <a:extLst>
              <a:ext uri="{FF2B5EF4-FFF2-40B4-BE49-F238E27FC236}">
                <a16:creationId xmlns:a16="http://schemas.microsoft.com/office/drawing/2014/main" id="{61C6CB1F-D932-C016-7B77-A96E2A8CE19C}"/>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9" name="Picture 8" descr="HuBERT: Self-Supervised Speech Representation Learning by Masked Prediction  of Hidden Units">
            <a:extLst>
              <a:ext uri="{FF2B5EF4-FFF2-40B4-BE49-F238E27FC236}">
                <a16:creationId xmlns:a16="http://schemas.microsoft.com/office/drawing/2014/main" id="{45B2C169-E3A4-9817-E9C2-628BD83F5C70}"/>
              </a:ext>
            </a:extLst>
          </p:cNvPr>
          <p:cNvPicPr>
            <a:picLocks noChangeAspect="1"/>
          </p:cNvPicPr>
          <p:nvPr/>
        </p:nvPicPr>
        <p:blipFill>
          <a:blip r:embed="rId3"/>
          <a:srcRect l="1" t="-42" r="-144" b="1"/>
          <a:stretch>
            <a:fillRect/>
          </a:stretch>
        </p:blipFill>
        <p:spPr>
          <a:xfrm>
            <a:off x="3584208" y="2362200"/>
            <a:ext cx="5023583" cy="4033970"/>
          </a:xfrm>
          <a:prstGeom prst="rect">
            <a:avLst/>
          </a:prstGeom>
        </p:spPr>
      </p:pic>
      <p:sp>
        <p:nvSpPr>
          <p:cNvPr id="10" name="TextBox 9">
            <a:extLst>
              <a:ext uri="{FF2B5EF4-FFF2-40B4-BE49-F238E27FC236}">
                <a16:creationId xmlns:a16="http://schemas.microsoft.com/office/drawing/2014/main" id="{770E931B-25B7-8710-4293-5D63F7C266EC}"/>
              </a:ext>
            </a:extLst>
          </p:cNvPr>
          <p:cNvSpPr txBox="1"/>
          <p:nvPr/>
        </p:nvSpPr>
        <p:spPr>
          <a:xfrm>
            <a:off x="1301525" y="1690688"/>
            <a:ext cx="9588948" cy="646331"/>
          </a:xfrm>
          <a:prstGeom prst="rect">
            <a:avLst/>
          </a:prstGeom>
          <a:noFill/>
        </p:spPr>
        <p:txBody>
          <a:bodyPr wrap="square" rtlCol="0">
            <a:spAutoFit/>
          </a:bodyPr>
          <a:lstStyle/>
          <a:p>
            <a:r>
              <a:rPr lang="en-US" dirty="0"/>
              <a:t>Our objective has now become to predict the cluster for each masked frame. We now learn discrete embeddings </a:t>
            </a:r>
            <a:r>
              <a:rPr lang="en-US" b="1" dirty="0"/>
              <a:t>FROM</a:t>
            </a:r>
            <a:r>
              <a:rPr lang="en-US" dirty="0"/>
              <a:t> these clusters.</a:t>
            </a:r>
          </a:p>
        </p:txBody>
      </p:sp>
    </p:spTree>
    <p:extLst>
      <p:ext uri="{BB962C8B-B14F-4D97-AF65-F5344CB8AC3E}">
        <p14:creationId xmlns:p14="http://schemas.microsoft.com/office/powerpoint/2010/main" val="2422869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7A2E0-90D0-367A-C959-243A579543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248E7B-59B6-8F12-C988-1AD5F2463467}"/>
              </a:ext>
            </a:extLst>
          </p:cNvPr>
          <p:cNvSpPr>
            <a:spLocks noGrp="1"/>
          </p:cNvSpPr>
          <p:nvPr>
            <p:ph type="title"/>
          </p:nvPr>
        </p:nvSpPr>
        <p:spPr/>
        <p:txBody>
          <a:bodyPr/>
          <a:lstStyle/>
          <a:p>
            <a:r>
              <a:rPr lang="en-US" dirty="0"/>
              <a:t>HuBERT</a:t>
            </a:r>
          </a:p>
        </p:txBody>
      </p:sp>
      <p:sp>
        <p:nvSpPr>
          <p:cNvPr id="4" name="Rectangle 3">
            <a:extLst>
              <a:ext uri="{FF2B5EF4-FFF2-40B4-BE49-F238E27FC236}">
                <a16:creationId xmlns:a16="http://schemas.microsoft.com/office/drawing/2014/main" id="{02C7F256-352B-D18B-C997-6F7E94372F30}"/>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7DF2B85-2B22-88FA-E820-AC781E74B701}"/>
                  </a:ext>
                </a:extLst>
              </p:cNvPr>
              <p:cNvSpPr txBox="1"/>
              <p:nvPr/>
            </p:nvSpPr>
            <p:spPr>
              <a:xfrm>
                <a:off x="1228912" y="1751241"/>
                <a:ext cx="9588948" cy="2350131"/>
              </a:xfrm>
              <a:prstGeom prst="rect">
                <a:avLst/>
              </a:prstGeom>
              <a:noFill/>
            </p:spPr>
            <p:txBody>
              <a:bodyPr wrap="square" rtlCol="0">
                <a:spAutoFit/>
              </a:bodyPr>
              <a:lstStyle/>
              <a:p>
                <a:r>
                  <a:rPr lang="en-US" dirty="0"/>
                  <a:t>Written out, the objective function now becomes:</a:t>
                </a:r>
              </a:p>
              <a:p>
                <a:endParaRPr lang="en-US" dirty="0"/>
              </a:p>
              <a:p>
                <a:pPr/>
                <a14:m>
                  <m:oMathPara xmlns:m="http://schemas.openxmlformats.org/officeDocument/2006/math">
                    <m:oMathParaPr>
                      <m:jc m:val="centerGroup"/>
                    </m:oMathParaPr>
                    <m:oMath xmlns:m="http://schemas.openxmlformats.org/officeDocument/2006/math">
                      <m:r>
                        <m:rPr>
                          <m:sty m:val="p"/>
                        </m:rPr>
                        <a:rPr lang="en-US" b="0" i="1" smtClean="0">
                          <a:latin typeface="Cambria Math" panose="02040503050406030204" pitchFamily="18" charset="0"/>
                        </a:rPr>
                        <m:t>L</m:t>
                      </m:r>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𝑠</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𝑗</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𝑡</m:t>
                                          </m:r>
                                        </m:sub>
                                      </m:sSub>
                                    </m:e>
                                  </m:d>
                                  <m:r>
                                    <m:rPr>
                                      <m:lit/>
                                    </m:rPr>
                                    <a:rPr lang="en-US" b="0" i="1" smtClean="0">
                                      <a:latin typeface="Cambria Math" panose="02040503050406030204" pitchFamily="18" charset="0"/>
                                    </a:rPr>
                                    <m:t>/</m:t>
                                  </m:r>
                                  <m:r>
                                    <a:rPr lang="en-US" b="0" i="1" smtClean="0">
                                      <a:latin typeface="Cambria Math" panose="02040503050406030204" pitchFamily="18" charset="0"/>
                                    </a:rPr>
                                    <m:t>𝜅</m:t>
                                  </m:r>
                                </m:sup>
                              </m:sSup>
                            </m:num>
                            <m:den>
                              <m:nary>
                                <m:naryPr>
                                  <m:chr m:val="∑"/>
                                  <m:ctrlPr>
                                    <a:rPr lang="en-US" b="0" i="1" smtClean="0">
                                      <a:latin typeface="Cambria Math" panose="02040503050406030204" pitchFamily="18" charset="0"/>
                                    </a:rPr>
                                  </m:ctrlPr>
                                </m:naryPr>
                                <m:sub>
                                  <m:r>
                                    <a:rPr lang="en-US" b="0" i="1" smtClean="0">
                                      <a:latin typeface="Cambria Math" panose="02040503050406030204" pitchFamily="18" charset="0"/>
                                    </a:rPr>
                                    <m:t>𝑘</m:t>
                                  </m:r>
                                  <m:r>
                                    <a:rPr lang="en-US" b="0" i="1" smtClean="0">
                                      <a:latin typeface="Cambria Math" panose="02040503050406030204" pitchFamily="18" charset="0"/>
                                    </a:rPr>
                                    <m:t>=1</m:t>
                                  </m:r>
                                </m:sub>
                                <m:sup>
                                  <m:r>
                                    <a:rPr lang="en-US" b="0" i="1" smtClean="0">
                                      <a:latin typeface="Cambria Math" panose="02040503050406030204" pitchFamily="18" charset="0"/>
                                    </a:rPr>
                                    <m:t>𝐾</m:t>
                                  </m:r>
                                </m:sup>
                                <m:e>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𝑠</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𝑡</m:t>
                                              </m:r>
                                            </m:sub>
                                          </m:sSub>
                                        </m:e>
                                      </m:d>
                                      <m:r>
                                        <m:rPr>
                                          <m:lit/>
                                        </m:rPr>
                                        <a:rPr lang="en-US" b="0" i="1" smtClean="0">
                                          <a:latin typeface="Cambria Math" panose="02040503050406030204" pitchFamily="18" charset="0"/>
                                        </a:rPr>
                                        <m:t>/</m:t>
                                      </m:r>
                                      <m:r>
                                        <a:rPr lang="en-US" b="0" i="1" smtClean="0">
                                          <a:latin typeface="Cambria Math" panose="02040503050406030204" pitchFamily="18" charset="0"/>
                                        </a:rPr>
                                        <m:t>𝜅</m:t>
                                      </m:r>
                                    </m:sup>
                                  </m:sSup>
                                </m:e>
                              </m:nary>
                            </m:den>
                          </m:f>
                        </m:e>
                      </m:func>
                    </m:oMath>
                  </m:oMathPara>
                </a14:m>
                <a:endParaRPr lang="en-US" dirty="0"/>
              </a:p>
              <a:p>
                <a:endParaRPr lang="en-US" dirty="0"/>
              </a:p>
              <a:p>
                <a:r>
                  <a:rPr lang="en-US" dirty="0"/>
                  <a:t>where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𝑡</m:t>
                        </m:r>
                      </m:sub>
                    </m:sSub>
                  </m:oMath>
                </a14:m>
                <a:r>
                  <a:rPr lang="en-US" dirty="0"/>
                  <a:t> the predicted embedding,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𝑗</m:t>
                        </m:r>
                      </m:sub>
                    </m:sSub>
                  </m:oMath>
                </a14:m>
                <a:r>
                  <a:rPr lang="en-US" dirty="0"/>
                  <a:t> is the ground truth embedding, </a:t>
                </a:r>
                <a14:m>
                  <m:oMath xmlns:m="http://schemas.openxmlformats.org/officeDocument/2006/math">
                    <m:r>
                      <a:rPr lang="en-US" i="1">
                        <a:latin typeface="Cambria Math" panose="02040503050406030204" pitchFamily="18" charset="0"/>
                      </a:rPr>
                      <m:t>𝐾</m:t>
                    </m:r>
                  </m:oMath>
                </a14:m>
                <a:r>
                  <a:rPr lang="en-US" dirty="0"/>
                  <a:t> is the number of classes/clusters, </a:t>
                </a:r>
                <a14:m>
                  <m:oMath xmlns:m="http://schemas.openxmlformats.org/officeDocument/2006/math">
                    <m:r>
                      <a:rPr lang="en-US" i="1">
                        <a:latin typeface="Cambria Math" panose="02040503050406030204" pitchFamily="18" charset="0"/>
                      </a:rPr>
                      <m:t>𝜅</m:t>
                    </m:r>
                  </m:oMath>
                </a14:m>
                <a:r>
                  <a:rPr lang="en-US" dirty="0"/>
                  <a:t> is the temperature for a Softmax-distribution, and </a:t>
                </a:r>
                <a14:m>
                  <m:oMath xmlns:m="http://schemas.openxmlformats.org/officeDocument/2006/math">
                    <m:r>
                      <a:rPr lang="en-US" i="1">
                        <a:latin typeface="Cambria Math" panose="02040503050406030204" pitchFamily="18" charset="0"/>
                      </a:rPr>
                      <m:t>𝑠</m:t>
                    </m:r>
                    <m:d>
                      <m:dPr>
                        <m:ctrlPr>
                          <a:rPr lang="en-US" i="1">
                            <a:latin typeface="Cambria Math" panose="02040503050406030204" pitchFamily="18" charset="0"/>
                          </a:rPr>
                        </m:ctrlPr>
                      </m:dPr>
                      <m:e>
                        <m:r>
                          <a:rPr lang="en-US" i="1">
                            <a:latin typeface="Cambria Math" panose="02040503050406030204" pitchFamily="18" charset="0"/>
                          </a:rPr>
                          <m:t>𝐴</m:t>
                        </m:r>
                        <m:r>
                          <a:rPr lang="en-US" i="1">
                            <a:latin typeface="Cambria Math" panose="02040503050406030204" pitchFamily="18" charset="0"/>
                          </a:rPr>
                          <m:t>,</m:t>
                        </m:r>
                        <m:r>
                          <a:rPr lang="en-US" i="1">
                            <a:latin typeface="Cambria Math" panose="02040503050406030204" pitchFamily="18" charset="0"/>
                          </a:rPr>
                          <m:t>𝐵</m:t>
                        </m:r>
                      </m:e>
                    </m:d>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𝐴</m:t>
                        </m:r>
                        <m:r>
                          <a:rPr lang="en-US" i="1">
                            <a:latin typeface="Cambria Math" panose="02040503050406030204" pitchFamily="18" charset="0"/>
                          </a:rPr>
                          <m:t>⋅</m:t>
                        </m:r>
                        <m:r>
                          <a:rPr lang="en-US" i="1">
                            <a:latin typeface="Cambria Math" panose="02040503050406030204" pitchFamily="18" charset="0"/>
                          </a:rPr>
                          <m:t>𝐵</m:t>
                        </m:r>
                      </m:num>
                      <m:den>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𝐴</m:t>
                                </m:r>
                              </m:e>
                            </m:d>
                          </m:e>
                        </m:d>
                        <m:r>
                          <a:rPr lang="en-US" i="1">
                            <a:latin typeface="Cambria Math" panose="02040503050406030204" pitchFamily="18" charset="0"/>
                          </a:rPr>
                          <m:t>⋅</m:t>
                        </m:r>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𝐵</m:t>
                                </m:r>
                              </m:e>
                            </m:d>
                          </m:e>
                        </m:d>
                      </m:den>
                    </m:f>
                  </m:oMath>
                </a14:m>
                <a:r>
                  <a:rPr lang="en-US" dirty="0"/>
                  <a:t>.</a:t>
                </a:r>
              </a:p>
            </p:txBody>
          </p:sp>
        </mc:Choice>
        <mc:Fallback xmlns="">
          <p:sp>
            <p:nvSpPr>
              <p:cNvPr id="10" name="TextBox 9">
                <a:extLst>
                  <a:ext uri="{FF2B5EF4-FFF2-40B4-BE49-F238E27FC236}">
                    <a16:creationId xmlns:a16="http://schemas.microsoft.com/office/drawing/2014/main" id="{B7DF2B85-2B22-88FA-E820-AC781E74B701}"/>
                  </a:ext>
                </a:extLst>
              </p:cNvPr>
              <p:cNvSpPr txBox="1">
                <a:spLocks noRot="1" noChangeAspect="1" noMove="1" noResize="1" noEditPoints="1" noAdjustHandles="1" noChangeArrowheads="1" noChangeShapeType="1" noTextEdit="1"/>
              </p:cNvSpPr>
              <p:nvPr/>
            </p:nvSpPr>
            <p:spPr>
              <a:xfrm>
                <a:off x="1228912" y="1751241"/>
                <a:ext cx="9588948" cy="2350131"/>
              </a:xfrm>
              <a:prstGeom prst="rect">
                <a:avLst/>
              </a:prstGeom>
              <a:blipFill>
                <a:blip r:embed="rId3"/>
                <a:stretch>
                  <a:fillRect l="-528" t="-107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991EE57-504C-53A4-4506-CB63B5434A18}"/>
                  </a:ext>
                </a:extLst>
              </p:cNvPr>
              <p:cNvSpPr txBox="1"/>
              <p:nvPr/>
            </p:nvSpPr>
            <p:spPr>
              <a:xfrm>
                <a:off x="1228912" y="4209534"/>
                <a:ext cx="9588948" cy="1841017"/>
              </a:xfrm>
              <a:prstGeom prst="rect">
                <a:avLst/>
              </a:prstGeom>
              <a:noFill/>
            </p:spPr>
            <p:txBody>
              <a:bodyPr wrap="square">
                <a:spAutoFit/>
              </a:bodyPr>
              <a:lstStyle/>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𝑗</m:t>
                        </m:r>
                      </m:sub>
                    </m:sSub>
                  </m:oMath>
                </a14:m>
                <a:r>
                  <a:rPr lang="en-US" dirty="0"/>
                  <a:t>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𝑘</m:t>
                        </m:r>
                      </m:sub>
                    </m:sSub>
                  </m:oMath>
                </a14:m>
                <a:r>
                  <a:rPr lang="en-US" dirty="0"/>
                  <a:t> are embeddings associated with the cluster labels, e.g.,</a:t>
                </a:r>
              </a:p>
              <a:p>
                <a:endParaRPr lang="en-US" dirty="0"/>
              </a:p>
              <a:p>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pitchFamily="18" charset="0"/>
                          </a:rPr>
                          <m:t>𝑥</m:t>
                        </m:r>
                      </m:e>
                      <m:sub>
                        <m:r>
                          <a:rPr lang="en-US">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1</m:t>
                        </m:r>
                      </m:sub>
                    </m:sSub>
                  </m:oMath>
                </a14:m>
                <a:r>
                  <a:rPr lang="en-US" dirty="0"/>
                  <a:t> had a feature vector that was clustered into the 93</a:t>
                </a:r>
                <a:r>
                  <a:rPr lang="en-US" baseline="30000" dirty="0"/>
                  <a:t>rd</a:t>
                </a:r>
                <a:r>
                  <a:rPr lang="en-US" dirty="0"/>
                  <a:t> class. We would create a learnable embedding,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93</m:t>
                        </m:r>
                      </m:sub>
                    </m:sSub>
                  </m:oMath>
                </a14:m>
                <a:r>
                  <a:rPr lang="en-US" dirty="0"/>
                  <a:t>, associated only with the 93</a:t>
                </a:r>
                <a:r>
                  <a:rPr lang="en-US" baseline="30000" dirty="0"/>
                  <a:t>rd</a:t>
                </a:r>
                <a:r>
                  <a:rPr lang="en-US" dirty="0"/>
                  <a:t> class and that would be the target vector,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𝑗</m:t>
                        </m:r>
                      </m:sub>
                    </m:sSub>
                  </m:oMath>
                </a14:m>
                <a:r>
                  <a:rPr lang="en-US" dirty="0"/>
                  <a:t>. We therefore want the predicted vector to be aligned with the learned embedding, </a:t>
                </a:r>
                <a14:m>
                  <m:oMath xmlns:m="http://schemas.openxmlformats.org/officeDocument/2006/math">
                    <m:r>
                      <a:rPr lang="en-US" i="1">
                        <a:latin typeface="Cambria Math" panose="02040503050406030204" pitchFamily="18" charset="0"/>
                      </a:rPr>
                      <m:t>𝑠</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𝑗</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𝑡</m:t>
                            </m:r>
                          </m:sub>
                        </m:sSub>
                      </m:e>
                    </m:d>
                    <m:r>
                      <a:rPr lang="en-US" b="0" i="1" smtClean="0">
                        <a:latin typeface="Cambria Math" panose="02040503050406030204" pitchFamily="18" charset="0"/>
                      </a:rPr>
                      <m:t>↑</m:t>
                    </m:r>
                  </m:oMath>
                </a14:m>
                <a:r>
                  <a:rPr lang="en-US" dirty="0"/>
                  <a:t>. </a:t>
                </a:r>
              </a:p>
              <a:p>
                <a:endParaRPr lang="en-US" dirty="0"/>
              </a:p>
            </p:txBody>
          </p:sp>
        </mc:Choice>
        <mc:Fallback xmlns="">
          <p:sp>
            <p:nvSpPr>
              <p:cNvPr id="5" name="TextBox 4">
                <a:extLst>
                  <a:ext uri="{FF2B5EF4-FFF2-40B4-BE49-F238E27FC236}">
                    <a16:creationId xmlns:a16="http://schemas.microsoft.com/office/drawing/2014/main" id="{D991EE57-504C-53A4-4506-CB63B5434A18}"/>
                  </a:ext>
                </a:extLst>
              </p:cNvPr>
              <p:cNvSpPr txBox="1">
                <a:spLocks noRot="1" noChangeAspect="1" noMove="1" noResize="1" noEditPoints="1" noAdjustHandles="1" noChangeArrowheads="1" noChangeShapeType="1" noTextEdit="1"/>
              </p:cNvSpPr>
              <p:nvPr/>
            </p:nvSpPr>
            <p:spPr>
              <a:xfrm>
                <a:off x="1228912" y="4209534"/>
                <a:ext cx="9588948" cy="1841017"/>
              </a:xfrm>
              <a:prstGeom prst="rect">
                <a:avLst/>
              </a:prstGeom>
              <a:blipFill>
                <a:blip r:embed="rId4"/>
                <a:stretch>
                  <a:fillRect l="-528" t="-1370"/>
                </a:stretch>
              </a:blipFill>
            </p:spPr>
            <p:txBody>
              <a:bodyPr/>
              <a:lstStyle/>
              <a:p>
                <a:r>
                  <a:rPr lang="en-US">
                    <a:noFill/>
                  </a:rPr>
                  <a:t> </a:t>
                </a:r>
              </a:p>
            </p:txBody>
          </p:sp>
        </mc:Fallback>
      </mc:AlternateContent>
    </p:spTree>
    <p:extLst>
      <p:ext uri="{BB962C8B-B14F-4D97-AF65-F5344CB8AC3E}">
        <p14:creationId xmlns:p14="http://schemas.microsoft.com/office/powerpoint/2010/main" val="1638286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8C51B-53C9-5FDF-0017-EF1F1ABE36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0F7D0C-7F2C-2E6F-0CA3-FDFFCB205CA7}"/>
              </a:ext>
            </a:extLst>
          </p:cNvPr>
          <p:cNvSpPr>
            <a:spLocks noGrp="1"/>
          </p:cNvSpPr>
          <p:nvPr>
            <p:ph type="title"/>
          </p:nvPr>
        </p:nvSpPr>
        <p:spPr/>
        <p:txBody>
          <a:bodyPr/>
          <a:lstStyle/>
          <a:p>
            <a:r>
              <a:rPr lang="en-US" dirty="0"/>
              <a:t>HuBERT</a:t>
            </a:r>
          </a:p>
        </p:txBody>
      </p:sp>
      <p:sp>
        <p:nvSpPr>
          <p:cNvPr id="4" name="Rectangle 3">
            <a:extLst>
              <a:ext uri="{FF2B5EF4-FFF2-40B4-BE49-F238E27FC236}">
                <a16:creationId xmlns:a16="http://schemas.microsoft.com/office/drawing/2014/main" id="{7E376FF8-7A4F-13EE-3539-470C664C91C2}"/>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307056E-60CE-95D1-2671-2219FA9BD2B1}"/>
                  </a:ext>
                </a:extLst>
              </p:cNvPr>
              <p:cNvSpPr txBox="1"/>
              <p:nvPr/>
            </p:nvSpPr>
            <p:spPr>
              <a:xfrm>
                <a:off x="1301526" y="2964279"/>
                <a:ext cx="9588948" cy="1200329"/>
              </a:xfrm>
              <a:prstGeom prst="rect">
                <a:avLst/>
              </a:prstGeom>
              <a:noFill/>
            </p:spPr>
            <p:txBody>
              <a:bodyPr wrap="square" rtlCol="0">
                <a:spAutoFit/>
              </a:bodyPr>
              <a:lstStyle/>
              <a:p>
                <a:pPr algn="ctr"/>
                <a:r>
                  <a:rPr lang="en-US" dirty="0">
                    <a:solidFill>
                      <a:srgbClr val="C00000"/>
                    </a:solidFill>
                  </a:rPr>
                  <a:t>Note:</a:t>
                </a:r>
              </a:p>
              <a:p>
                <a:pPr algn="ctr"/>
                <a:r>
                  <a:rPr lang="en-US" dirty="0"/>
                  <a:t>They also experiment with another term that predicts the non-masked token classes (the same loss but for every token not masked), i.e., </a:t>
                </a:r>
                <a14:m>
                  <m:oMath xmlns:m="http://schemas.openxmlformats.org/officeDocument/2006/math">
                    <m:r>
                      <a:rPr lang="en-US" b="0" i="1" smtClean="0">
                        <a:latin typeface="Cambria Math" panose="02040503050406030204" pitchFamily="18" charset="0"/>
                      </a:rPr>
                      <m:t>𝐿</m:t>
                    </m:r>
                    <m:r>
                      <a:rPr lang="en-US" b="0" i="1" smtClean="0">
                        <a:latin typeface="Cambria Math" panose="02040503050406030204" pitchFamily="18" charset="0"/>
                      </a:rPr>
                      <m:t>=</m:t>
                    </m:r>
                    <m:r>
                      <a:rPr lang="en-US" b="0" i="1" smtClean="0">
                        <a:latin typeface="Cambria Math" panose="02040503050406030204" pitchFamily="18" charset="0"/>
                      </a:rPr>
                      <m:t>𝛼</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𝑚</m:t>
                        </m:r>
                      </m:sub>
                    </m:sSub>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𝛼</m:t>
                        </m:r>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𝑢</m:t>
                        </m:r>
                      </m:sub>
                    </m:sSub>
                  </m:oMath>
                </a14:m>
                <a:r>
                  <a:rPr lang="en-US" dirty="0"/>
                  <a:t>, where </a:t>
                </a: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𝐿</m:t>
                        </m:r>
                      </m:e>
                      <m:sub>
                        <m:r>
                          <a:rPr lang="en-US" i="1">
                            <a:latin typeface="Cambria Math" panose="02040503050406030204" pitchFamily="18" charset="0"/>
                          </a:rPr>
                          <m:t>𝑚</m:t>
                        </m:r>
                      </m:sub>
                    </m:sSub>
                  </m:oMath>
                </a14:m>
                <a:r>
                  <a:rPr lang="en-US" dirty="0"/>
                  <a:t> is the masked prediction and </a:t>
                </a: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𝐿</m:t>
                        </m:r>
                      </m:e>
                      <m:sub>
                        <m:r>
                          <a:rPr lang="en-US" i="1">
                            <a:latin typeface="Cambria Math" panose="02040503050406030204" pitchFamily="18" charset="0"/>
                          </a:rPr>
                          <m:t>𝑢</m:t>
                        </m:r>
                      </m:sub>
                    </m:sSub>
                  </m:oMath>
                </a14:m>
                <a:r>
                  <a:rPr lang="en-US" dirty="0"/>
                  <a:t> is non-masked prediction. </a:t>
                </a:r>
              </a:p>
            </p:txBody>
          </p:sp>
        </mc:Choice>
        <mc:Fallback xmlns="">
          <p:sp>
            <p:nvSpPr>
              <p:cNvPr id="10" name="TextBox 9">
                <a:extLst>
                  <a:ext uri="{FF2B5EF4-FFF2-40B4-BE49-F238E27FC236}">
                    <a16:creationId xmlns:a16="http://schemas.microsoft.com/office/drawing/2014/main" id="{C307056E-60CE-95D1-2671-2219FA9BD2B1}"/>
                  </a:ext>
                </a:extLst>
              </p:cNvPr>
              <p:cNvSpPr txBox="1">
                <a:spLocks noRot="1" noChangeAspect="1" noMove="1" noResize="1" noEditPoints="1" noAdjustHandles="1" noChangeArrowheads="1" noChangeShapeType="1" noTextEdit="1"/>
              </p:cNvSpPr>
              <p:nvPr/>
            </p:nvSpPr>
            <p:spPr>
              <a:xfrm>
                <a:off x="1301526" y="2964279"/>
                <a:ext cx="9588948" cy="1200329"/>
              </a:xfrm>
              <a:prstGeom prst="rect">
                <a:avLst/>
              </a:prstGeom>
              <a:blipFill>
                <a:blip r:embed="rId3"/>
                <a:stretch>
                  <a:fillRect t="-2105" r="-132" b="-8421"/>
                </a:stretch>
              </a:blipFill>
            </p:spPr>
            <p:txBody>
              <a:bodyPr/>
              <a:lstStyle/>
              <a:p>
                <a:r>
                  <a:rPr lang="en-US">
                    <a:noFill/>
                  </a:rPr>
                  <a:t> </a:t>
                </a:r>
              </a:p>
            </p:txBody>
          </p:sp>
        </mc:Fallback>
      </mc:AlternateContent>
    </p:spTree>
    <p:extLst>
      <p:ext uri="{BB962C8B-B14F-4D97-AF65-F5344CB8AC3E}">
        <p14:creationId xmlns:p14="http://schemas.microsoft.com/office/powerpoint/2010/main" val="31226512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224C1-9152-067C-0D45-44C4A428A3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3CBDA4-FDDE-4BDF-7627-FCC36CCF7107}"/>
              </a:ext>
            </a:extLst>
          </p:cNvPr>
          <p:cNvSpPr>
            <a:spLocks noGrp="1"/>
          </p:cNvSpPr>
          <p:nvPr>
            <p:ph type="title"/>
          </p:nvPr>
        </p:nvSpPr>
        <p:spPr/>
        <p:txBody>
          <a:bodyPr/>
          <a:lstStyle/>
          <a:p>
            <a:r>
              <a:rPr lang="en-US" dirty="0"/>
              <a:t>HuBERT</a:t>
            </a:r>
          </a:p>
        </p:txBody>
      </p:sp>
      <p:sp>
        <p:nvSpPr>
          <p:cNvPr id="4" name="Rectangle 3">
            <a:extLst>
              <a:ext uri="{FF2B5EF4-FFF2-40B4-BE49-F238E27FC236}">
                <a16:creationId xmlns:a16="http://schemas.microsoft.com/office/drawing/2014/main" id="{EABA320B-277D-8B69-EBE0-8290FA637EBA}"/>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6" name="TextBox 5">
            <a:extLst>
              <a:ext uri="{FF2B5EF4-FFF2-40B4-BE49-F238E27FC236}">
                <a16:creationId xmlns:a16="http://schemas.microsoft.com/office/drawing/2014/main" id="{72880BF2-18C4-3973-CADA-74BE192521BF}"/>
              </a:ext>
            </a:extLst>
          </p:cNvPr>
          <p:cNvSpPr txBox="1"/>
          <p:nvPr/>
        </p:nvSpPr>
        <p:spPr>
          <a:xfrm>
            <a:off x="1178112" y="1843088"/>
            <a:ext cx="10035988" cy="646331"/>
          </a:xfrm>
          <a:prstGeom prst="rect">
            <a:avLst/>
          </a:prstGeom>
          <a:noFill/>
        </p:spPr>
        <p:txBody>
          <a:bodyPr wrap="square" rtlCol="0">
            <a:spAutoFit/>
          </a:bodyPr>
          <a:lstStyle/>
          <a:p>
            <a:r>
              <a:rPr lang="en-US" b="1" dirty="0"/>
              <a:t>Stage 2</a:t>
            </a:r>
            <a:r>
              <a:rPr lang="en-US" dirty="0"/>
              <a:t> occurs after some training during stage 1 (in their work this is after 250k steps). The goal is to refine the cluster assignments.</a:t>
            </a:r>
            <a:endParaRPr lang="en-US" b="1" dirty="0"/>
          </a:p>
        </p:txBody>
      </p:sp>
      <p:grpSp>
        <p:nvGrpSpPr>
          <p:cNvPr id="32" name="Group 31">
            <a:extLst>
              <a:ext uri="{FF2B5EF4-FFF2-40B4-BE49-F238E27FC236}">
                <a16:creationId xmlns:a16="http://schemas.microsoft.com/office/drawing/2014/main" id="{E052E883-5412-D249-45C9-3CF675E6B2BF}"/>
              </a:ext>
            </a:extLst>
          </p:cNvPr>
          <p:cNvGrpSpPr/>
          <p:nvPr/>
        </p:nvGrpSpPr>
        <p:grpSpPr>
          <a:xfrm>
            <a:off x="3971544" y="2908730"/>
            <a:ext cx="2558278" cy="3431767"/>
            <a:chOff x="3791259" y="3429001"/>
            <a:chExt cx="2558278" cy="3431767"/>
          </a:xfrm>
        </p:grpSpPr>
        <p:pic>
          <p:nvPicPr>
            <p:cNvPr id="33" name="Picture 32" descr="Foundation Models, Transformers, BERT and GPT | Niklas Heidloff">
              <a:extLst>
                <a:ext uri="{FF2B5EF4-FFF2-40B4-BE49-F238E27FC236}">
                  <a16:creationId xmlns:a16="http://schemas.microsoft.com/office/drawing/2014/main" id="{B79B89EE-009F-D4D9-B4F7-058683F67C4D}"/>
                </a:ext>
              </a:extLst>
            </p:cNvPr>
            <p:cNvPicPr>
              <a:picLocks noChangeAspect="1"/>
            </p:cNvPicPr>
            <p:nvPr/>
          </p:nvPicPr>
          <p:blipFill>
            <a:blip r:embed="rId3"/>
            <a:srcRect l="25878" t="32618" r="50000" b="1996"/>
            <a:stretch>
              <a:fillRect/>
            </a:stretch>
          </p:blipFill>
          <p:spPr>
            <a:xfrm>
              <a:off x="3791259" y="3627329"/>
              <a:ext cx="2185125" cy="3233439"/>
            </a:xfrm>
            <a:prstGeom prst="rect">
              <a:avLst/>
            </a:prstGeom>
          </p:spPr>
        </p:pic>
        <p:sp>
          <p:nvSpPr>
            <p:cNvPr id="34" name="Rectangle 33">
              <a:extLst>
                <a:ext uri="{FF2B5EF4-FFF2-40B4-BE49-F238E27FC236}">
                  <a16:creationId xmlns:a16="http://schemas.microsoft.com/office/drawing/2014/main" id="{ACD7BC03-DE9C-B38C-B37F-2372C2E386B0}"/>
                </a:ext>
              </a:extLst>
            </p:cNvPr>
            <p:cNvSpPr/>
            <p:nvPr/>
          </p:nvSpPr>
          <p:spPr>
            <a:xfrm>
              <a:off x="4838007" y="3483141"/>
              <a:ext cx="1379912" cy="4239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A78DDCEC-D0AE-36BE-DB25-6F2AED9509C8}"/>
                </a:ext>
              </a:extLst>
            </p:cNvPr>
            <p:cNvSpPr/>
            <p:nvPr/>
          </p:nvSpPr>
          <p:spPr>
            <a:xfrm rot="5400000">
              <a:off x="5447607" y="3906982"/>
              <a:ext cx="1379912" cy="4239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6" name="Elbow Connector 35">
            <a:extLst>
              <a:ext uri="{FF2B5EF4-FFF2-40B4-BE49-F238E27FC236}">
                <a16:creationId xmlns:a16="http://schemas.microsoft.com/office/drawing/2014/main" id="{EF8B5C4A-5033-B1DC-E644-ECE3F9127739}"/>
              </a:ext>
            </a:extLst>
          </p:cNvPr>
          <p:cNvCxnSpPr>
            <a:cxnSpLocks/>
          </p:cNvCxnSpPr>
          <p:nvPr/>
        </p:nvCxnSpPr>
        <p:spPr>
          <a:xfrm>
            <a:off x="5566179" y="2962870"/>
            <a:ext cx="1794608" cy="1489050"/>
          </a:xfrm>
          <a:prstGeom prst="bentConnector3">
            <a:avLst>
              <a:gd name="adj1" fmla="val 50000"/>
            </a:avLst>
          </a:prstGeom>
          <a:ln>
            <a:tailEnd type="triangle"/>
          </a:ln>
        </p:spPr>
        <p:style>
          <a:lnRef idx="2">
            <a:schemeClr val="dk1"/>
          </a:lnRef>
          <a:fillRef idx="0">
            <a:schemeClr val="dk1"/>
          </a:fillRef>
          <a:effectRef idx="1">
            <a:schemeClr val="dk1"/>
          </a:effectRef>
          <a:fontRef idx="minor">
            <a:schemeClr val="tx1"/>
          </a:fontRef>
        </p:style>
      </p:cxnSp>
      <p:cxnSp>
        <p:nvCxnSpPr>
          <p:cNvPr id="37" name="Straight Connector 36">
            <a:extLst>
              <a:ext uri="{FF2B5EF4-FFF2-40B4-BE49-F238E27FC236}">
                <a16:creationId xmlns:a16="http://schemas.microsoft.com/office/drawing/2014/main" id="{94BB7E00-1FDD-9B2C-A297-C863FBC8592D}"/>
              </a:ext>
            </a:extLst>
          </p:cNvPr>
          <p:cNvCxnSpPr/>
          <p:nvPr/>
        </p:nvCxnSpPr>
        <p:spPr>
          <a:xfrm>
            <a:off x="5558492" y="2956244"/>
            <a:ext cx="0" cy="423949"/>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4181DB44-8030-E986-7B75-9C5FFAAA895F}"/>
                  </a:ext>
                </a:extLst>
              </p:cNvPr>
              <p:cNvSpPr txBox="1"/>
              <p:nvPr/>
            </p:nvSpPr>
            <p:spPr>
              <a:xfrm>
                <a:off x="7356935" y="4039467"/>
                <a:ext cx="543546" cy="82490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1</m:t>
                              </m:r>
                            </m:e>
                            <m:e>
                              <m:r>
                                <a:rPr lang="en-US" b="0" i="1" smtClean="0">
                                  <a:latin typeface="Cambria Math" panose="02040503050406030204" pitchFamily="18" charset="0"/>
                                </a:rPr>
                                <m:t>2</m:t>
                              </m:r>
                            </m:e>
                            <m:e>
                              <m:r>
                                <a:rPr lang="en-US" b="0" i="1" smtClean="0">
                                  <a:latin typeface="Cambria Math" panose="02040503050406030204" pitchFamily="18" charset="0"/>
                                </a:rPr>
                                <m:t>3</m:t>
                              </m:r>
                            </m:e>
                          </m:eqArr>
                        </m:e>
                      </m:d>
                    </m:oMath>
                  </m:oMathPara>
                </a14:m>
                <a:endParaRPr lang="en-US" dirty="0"/>
              </a:p>
            </p:txBody>
          </p:sp>
        </mc:Choice>
        <mc:Fallback xmlns="">
          <p:sp>
            <p:nvSpPr>
              <p:cNvPr id="38" name="TextBox 37">
                <a:extLst>
                  <a:ext uri="{FF2B5EF4-FFF2-40B4-BE49-F238E27FC236}">
                    <a16:creationId xmlns:a16="http://schemas.microsoft.com/office/drawing/2014/main" id="{4181DB44-8030-E986-7B75-9C5FFAAA895F}"/>
                  </a:ext>
                </a:extLst>
              </p:cNvPr>
              <p:cNvSpPr txBox="1">
                <a:spLocks noRot="1" noChangeAspect="1" noMove="1" noResize="1" noEditPoints="1" noAdjustHandles="1" noChangeArrowheads="1" noChangeShapeType="1" noTextEdit="1"/>
              </p:cNvSpPr>
              <p:nvPr/>
            </p:nvSpPr>
            <p:spPr>
              <a:xfrm>
                <a:off x="7356935" y="4039467"/>
                <a:ext cx="543546" cy="824906"/>
              </a:xfrm>
              <a:prstGeom prst="rect">
                <a:avLst/>
              </a:prstGeom>
              <a:blipFill>
                <a:blip r:embed="rId4"/>
                <a:stretch>
                  <a:fillRect b="-1515"/>
                </a:stretch>
              </a:blipFill>
            </p:spPr>
            <p:txBody>
              <a:bodyPr/>
              <a:lstStyle/>
              <a:p>
                <a:r>
                  <a:rPr lang="en-US">
                    <a:noFill/>
                  </a:rPr>
                  <a:t> </a:t>
                </a:r>
              </a:p>
            </p:txBody>
          </p:sp>
        </mc:Fallback>
      </mc:AlternateContent>
    </p:spTree>
    <p:extLst>
      <p:ext uri="{BB962C8B-B14F-4D97-AF65-F5344CB8AC3E}">
        <p14:creationId xmlns:p14="http://schemas.microsoft.com/office/powerpoint/2010/main" val="919012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986DC-D489-DBAE-0C7D-21A5EC6B2B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23E755-BE0F-EC00-CCC6-52C5CA54D6EC}"/>
              </a:ext>
            </a:extLst>
          </p:cNvPr>
          <p:cNvSpPr>
            <a:spLocks noGrp="1"/>
          </p:cNvSpPr>
          <p:nvPr>
            <p:ph type="title"/>
          </p:nvPr>
        </p:nvSpPr>
        <p:spPr/>
        <p:txBody>
          <a:bodyPr/>
          <a:lstStyle/>
          <a:p>
            <a:r>
              <a:rPr lang="en-US" dirty="0"/>
              <a:t>WaveNet</a:t>
            </a:r>
          </a:p>
        </p:txBody>
      </p:sp>
      <p:sp>
        <p:nvSpPr>
          <p:cNvPr id="4" name="Rectangle 3">
            <a:extLst>
              <a:ext uri="{FF2B5EF4-FFF2-40B4-BE49-F238E27FC236}">
                <a16:creationId xmlns:a16="http://schemas.microsoft.com/office/drawing/2014/main" id="{72705A9F-3FA5-FC20-2FBD-2EC1389970D5}"/>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8" name="Picture 7">
            <a:extLst>
              <a:ext uri="{FF2B5EF4-FFF2-40B4-BE49-F238E27FC236}">
                <a16:creationId xmlns:a16="http://schemas.microsoft.com/office/drawing/2014/main" id="{84DC3A07-B13E-85A0-2A9C-904EE1C56C22}"/>
              </a:ext>
            </a:extLst>
          </p:cNvPr>
          <p:cNvPicPr>
            <a:picLocks noChangeAspect="1"/>
          </p:cNvPicPr>
          <p:nvPr/>
        </p:nvPicPr>
        <p:blipFill>
          <a:blip r:embed="rId3"/>
          <a:stretch>
            <a:fillRect/>
          </a:stretch>
        </p:blipFill>
        <p:spPr>
          <a:xfrm>
            <a:off x="1334760" y="1781055"/>
            <a:ext cx="7772400" cy="2845193"/>
          </a:xfrm>
          <a:prstGeom prst="rect">
            <a:avLst/>
          </a:prstGeom>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822D280-6CF0-BF9A-524D-CFEDCD64E536}"/>
                  </a:ext>
                </a:extLst>
              </p:cNvPr>
              <p:cNvSpPr txBox="1"/>
              <p:nvPr/>
            </p:nvSpPr>
            <p:spPr>
              <a:xfrm>
                <a:off x="1334760" y="5247571"/>
                <a:ext cx="10019040" cy="11481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𝑝</m:t>
                      </m:r>
                      <m:d>
                        <m:dPr>
                          <m:ctrlPr>
                            <a:rPr lang="en-US" b="0" i="1" dirty="0" smtClean="0">
                              <a:latin typeface="Cambria Math" panose="02040503050406030204" pitchFamily="18" charset="0"/>
                            </a:rPr>
                          </m:ctrlPr>
                        </m:dPr>
                        <m:e>
                          <m:r>
                            <a:rPr lang="en-US" b="1" i="1" dirty="0" smtClean="0">
                              <a:latin typeface="Cambria Math" panose="02040503050406030204" pitchFamily="18" charset="0"/>
                            </a:rPr>
                            <m:t>𝒙</m:t>
                          </m:r>
                        </m:e>
                      </m:d>
                      <m:r>
                        <a:rPr lang="en-US" b="0" i="1" dirty="0" smtClean="0">
                          <a:latin typeface="Cambria Math" panose="02040503050406030204" pitchFamily="18" charset="0"/>
                        </a:rPr>
                        <m:t>=</m:t>
                      </m:r>
                      <m:nary>
                        <m:naryPr>
                          <m:chr m:val="∏"/>
                          <m:ctrlPr>
                            <a:rPr lang="en-US" b="0" i="1" dirty="0" smtClean="0">
                              <a:latin typeface="Cambria Math" panose="02040503050406030204" pitchFamily="18" charset="0"/>
                            </a:rPr>
                          </m:ctrlPr>
                        </m:naryPr>
                        <m:sub>
                          <m:r>
                            <a:rPr lang="en-US" b="0" i="1" dirty="0" smtClean="0">
                              <a:latin typeface="Cambria Math" panose="02040503050406030204" pitchFamily="18" charset="0"/>
                            </a:rPr>
                            <m:t>𝑡</m:t>
                          </m:r>
                          <m:r>
                            <a:rPr lang="en-US" b="0" i="1" dirty="0" smtClean="0">
                              <a:latin typeface="Cambria Math" panose="02040503050406030204" pitchFamily="18" charset="0"/>
                            </a:rPr>
                            <m:t>=1</m:t>
                          </m:r>
                        </m:sub>
                        <m:sup>
                          <m:r>
                            <a:rPr lang="en-US" b="0" i="1" dirty="0" smtClean="0">
                              <a:latin typeface="Cambria Math" panose="02040503050406030204" pitchFamily="18" charset="0"/>
                            </a:rPr>
                            <m:t>𝑇</m:t>
                          </m:r>
                        </m:sup>
                        <m:e>
                          <m:r>
                            <a:rPr lang="en-US" b="0" i="1" dirty="0" smtClean="0">
                              <a:latin typeface="Cambria Math" panose="02040503050406030204" pitchFamily="18" charset="0"/>
                            </a:rPr>
                            <m:t>𝑝</m:t>
                          </m:r>
                          <m:d>
                            <m:dPr>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𝑡</m:t>
                                  </m:r>
                                </m:sub>
                              </m:sSub>
                            </m:e>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𝑡</m:t>
                                  </m:r>
                                  <m:r>
                                    <a:rPr lang="en-US" b="0" i="1" dirty="0" smtClean="0">
                                      <a:latin typeface="Cambria Math" panose="02040503050406030204" pitchFamily="18" charset="0"/>
                                    </a:rPr>
                                    <m:t>−1</m:t>
                                  </m:r>
                                </m:sub>
                              </m:sSub>
                            </m:e>
                          </m:d>
                        </m:e>
                      </m:nary>
                      <m:r>
                        <a:rPr lang="en-US" b="0" i="1" dirty="0" smtClean="0">
                          <a:latin typeface="Cambria Math" panose="02040503050406030204" pitchFamily="18" charset="0"/>
                        </a:rPr>
                        <m:t>≈</m:t>
                      </m:r>
                      <m:nary>
                        <m:naryPr>
                          <m:chr m:val="∏"/>
                          <m:ctrlPr>
                            <a:rPr lang="en-US" b="0" i="1" dirty="0" smtClean="0">
                              <a:latin typeface="Cambria Math" panose="02040503050406030204" pitchFamily="18" charset="0"/>
                            </a:rPr>
                          </m:ctrlPr>
                        </m:naryPr>
                        <m:sub>
                          <m:r>
                            <a:rPr lang="en-US" b="0" i="1" dirty="0" smtClean="0">
                              <a:latin typeface="Cambria Math" panose="02040503050406030204" pitchFamily="18" charset="0"/>
                            </a:rPr>
                            <m:t>𝑡</m:t>
                          </m:r>
                          <m:r>
                            <a:rPr lang="en-US" b="0" i="1" dirty="0" smtClean="0">
                              <a:latin typeface="Cambria Math" panose="02040503050406030204" pitchFamily="18" charset="0"/>
                            </a:rPr>
                            <m:t>=1</m:t>
                          </m:r>
                        </m:sub>
                        <m:sup>
                          <m:r>
                            <a:rPr lang="en-US" b="0" i="1" dirty="0" smtClean="0">
                              <a:latin typeface="Cambria Math" panose="02040503050406030204" pitchFamily="18" charset="0"/>
                            </a:rPr>
                            <m:t>𝑇</m:t>
                          </m:r>
                        </m:sup>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𝑝</m:t>
                              </m:r>
                            </m:e>
                            <m:sub>
                              <m:r>
                                <a:rPr lang="en-US" b="0" i="1" dirty="0" smtClean="0">
                                  <a:latin typeface="Cambria Math" panose="02040503050406030204" pitchFamily="18" charset="0"/>
                                </a:rPr>
                                <m:t>𝜃</m:t>
                              </m:r>
                            </m:sub>
                          </m:sSub>
                          <m:d>
                            <m:dPr>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𝑡</m:t>
                                  </m:r>
                                </m:sub>
                              </m:sSub>
                            </m:e>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𝑡</m:t>
                                  </m:r>
                                  <m:r>
                                    <a:rPr lang="en-US" b="0" i="1" dirty="0" smtClean="0">
                                      <a:latin typeface="Cambria Math" panose="02040503050406030204" pitchFamily="18" charset="0"/>
                                    </a:rPr>
                                    <m:t>−</m:t>
                                  </m:r>
                                  <m:r>
                                    <a:rPr lang="en-US" b="0" i="1" dirty="0" smtClean="0">
                                      <a:latin typeface="Cambria Math" panose="02040503050406030204" pitchFamily="18" charset="0"/>
                                    </a:rPr>
                                    <m:t>𝑟</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𝑡</m:t>
                                  </m:r>
                                  <m:r>
                                    <a:rPr lang="en-US" b="0" i="1" dirty="0" smtClean="0">
                                      <a:latin typeface="Cambria Math" panose="02040503050406030204" pitchFamily="18" charset="0"/>
                                    </a:rPr>
                                    <m:t>−1</m:t>
                                  </m:r>
                                </m:sub>
                              </m:sSub>
                            </m:e>
                          </m:d>
                          <m:r>
                            <a:rPr lang="en-US" b="0" i="1" dirty="0" smtClean="0">
                              <a:latin typeface="Cambria Math" panose="02040503050406030204" pitchFamily="18" charset="0"/>
                            </a:rPr>
                            <m:t>,</m:t>
                          </m:r>
                        </m:e>
                      </m:nary>
                    </m:oMath>
                  </m:oMathPara>
                </a14:m>
                <a:endParaRPr lang="en-US" dirty="0"/>
              </a:p>
              <a:p>
                <a:r>
                  <a:rPr lang="en-US" dirty="0"/>
                  <a:t>where </a:t>
                </a:r>
                <a14:m>
                  <m:oMath xmlns:m="http://schemas.openxmlformats.org/officeDocument/2006/math">
                    <m:r>
                      <a:rPr lang="en-US" b="0" i="1" smtClean="0">
                        <a:latin typeface="Cambria Math" panose="02040503050406030204" pitchFamily="18" charset="0"/>
                      </a:rPr>
                      <m:t>𝑟</m:t>
                    </m:r>
                  </m:oMath>
                </a14:m>
                <a:r>
                  <a:rPr lang="en-US" dirty="0"/>
                  <a:t> is the size of the receptive field and </a:t>
                </a:r>
                <a14:m>
                  <m:oMath xmlns:m="http://schemas.openxmlformats.org/officeDocument/2006/math">
                    <m:r>
                      <m:rPr>
                        <m:sty m:val="p"/>
                      </m:rPr>
                      <a:rPr lang="en-US" b="0" i="1" smtClean="0">
                        <a:latin typeface="Cambria Math" panose="02040503050406030204" pitchFamily="18" charset="0"/>
                      </a:rPr>
                      <m:t>θ</m:t>
                    </m:r>
                  </m:oMath>
                </a14:m>
                <a:r>
                  <a:rPr lang="en-US" dirty="0"/>
                  <a:t> is learnable parameters.</a:t>
                </a:r>
              </a:p>
            </p:txBody>
          </p:sp>
        </mc:Choice>
        <mc:Fallback xmlns="">
          <p:sp>
            <p:nvSpPr>
              <p:cNvPr id="10" name="TextBox 9">
                <a:extLst>
                  <a:ext uri="{FF2B5EF4-FFF2-40B4-BE49-F238E27FC236}">
                    <a16:creationId xmlns:a16="http://schemas.microsoft.com/office/drawing/2014/main" id="{8822D280-6CF0-BF9A-524D-CFEDCD64E536}"/>
                  </a:ext>
                </a:extLst>
              </p:cNvPr>
              <p:cNvSpPr txBox="1">
                <a:spLocks noRot="1" noChangeAspect="1" noMove="1" noResize="1" noEditPoints="1" noAdjustHandles="1" noChangeArrowheads="1" noChangeShapeType="1" noTextEdit="1"/>
              </p:cNvSpPr>
              <p:nvPr/>
            </p:nvSpPr>
            <p:spPr>
              <a:xfrm>
                <a:off x="1334760" y="5247571"/>
                <a:ext cx="10019040" cy="1148199"/>
              </a:xfrm>
              <a:prstGeom prst="rect">
                <a:avLst/>
              </a:prstGeom>
              <a:blipFill>
                <a:blip r:embed="rId4"/>
                <a:stretch>
                  <a:fillRect l="-506" t="-72527" b="-91209"/>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8E42FF88-A4E4-ECE6-CEF7-3ADF363E06EA}"/>
              </a:ext>
            </a:extLst>
          </p:cNvPr>
          <p:cNvSpPr txBox="1"/>
          <p:nvPr/>
        </p:nvSpPr>
        <p:spPr>
          <a:xfrm>
            <a:off x="1334760" y="1509953"/>
            <a:ext cx="4761240" cy="369332"/>
          </a:xfrm>
          <a:prstGeom prst="rect">
            <a:avLst/>
          </a:prstGeom>
          <a:noFill/>
        </p:spPr>
        <p:txBody>
          <a:bodyPr wrap="none" rtlCol="0">
            <a:spAutoFit/>
          </a:bodyPr>
          <a:lstStyle/>
          <a:p>
            <a:r>
              <a:rPr lang="en-US" dirty="0"/>
              <a:t>The first ingredient is the </a:t>
            </a:r>
            <a:r>
              <a:rPr lang="en-US" b="1" dirty="0"/>
              <a:t>causal convolution</a:t>
            </a:r>
            <a:r>
              <a:rPr lang="en-US" dirty="0"/>
              <a:t>. </a:t>
            </a:r>
          </a:p>
        </p:txBody>
      </p:sp>
      <p:sp>
        <p:nvSpPr>
          <p:cNvPr id="12" name="TextBox 11">
            <a:extLst>
              <a:ext uri="{FF2B5EF4-FFF2-40B4-BE49-F238E27FC236}">
                <a16:creationId xmlns:a16="http://schemas.microsoft.com/office/drawing/2014/main" id="{5BED8EC0-AC13-DB6C-6E1F-9B8DDB19D574}"/>
              </a:ext>
            </a:extLst>
          </p:cNvPr>
          <p:cNvSpPr txBox="1"/>
          <p:nvPr/>
        </p:nvSpPr>
        <p:spPr>
          <a:xfrm>
            <a:off x="1334760" y="4626248"/>
            <a:ext cx="7191054" cy="646331"/>
          </a:xfrm>
          <a:prstGeom prst="rect">
            <a:avLst/>
          </a:prstGeom>
          <a:noFill/>
        </p:spPr>
        <p:txBody>
          <a:bodyPr wrap="square" rtlCol="0">
            <a:spAutoFit/>
          </a:bodyPr>
          <a:lstStyle/>
          <a:p>
            <a:r>
              <a:rPr lang="en-US" dirty="0"/>
              <a:t>With any convolution block, we will have a fixed receptive field. Therefore, we will approximate the joint distribution as such:</a:t>
            </a:r>
          </a:p>
        </p:txBody>
      </p:sp>
    </p:spTree>
    <p:extLst>
      <p:ext uri="{BB962C8B-B14F-4D97-AF65-F5344CB8AC3E}">
        <p14:creationId xmlns:p14="http://schemas.microsoft.com/office/powerpoint/2010/main" val="413605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86EEB-C019-87D7-5E2C-BEAC4ABBB9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8E1364-2568-8EA1-8D11-EB06D68903B2}"/>
              </a:ext>
            </a:extLst>
          </p:cNvPr>
          <p:cNvSpPr>
            <a:spLocks noGrp="1"/>
          </p:cNvSpPr>
          <p:nvPr>
            <p:ph type="title"/>
          </p:nvPr>
        </p:nvSpPr>
        <p:spPr/>
        <p:txBody>
          <a:bodyPr/>
          <a:lstStyle/>
          <a:p>
            <a:r>
              <a:rPr lang="en-US" dirty="0"/>
              <a:t>HuBERT</a:t>
            </a:r>
          </a:p>
        </p:txBody>
      </p:sp>
      <p:sp>
        <p:nvSpPr>
          <p:cNvPr id="4" name="Rectangle 3">
            <a:extLst>
              <a:ext uri="{FF2B5EF4-FFF2-40B4-BE49-F238E27FC236}">
                <a16:creationId xmlns:a16="http://schemas.microsoft.com/office/drawing/2014/main" id="{16105658-87A9-1852-4C42-083630BC616F}"/>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FF99B77-C003-C448-5B50-4627358823E9}"/>
                  </a:ext>
                </a:extLst>
              </p:cNvPr>
              <p:cNvSpPr txBox="1"/>
              <p:nvPr/>
            </p:nvSpPr>
            <p:spPr>
              <a:xfrm>
                <a:off x="1178112" y="1843088"/>
                <a:ext cx="10035988" cy="646331"/>
              </a:xfrm>
              <a:prstGeom prst="rect">
                <a:avLst/>
              </a:prstGeom>
              <a:noFill/>
            </p:spPr>
            <p:txBody>
              <a:bodyPr wrap="square" rtlCol="0">
                <a:spAutoFit/>
              </a:bodyPr>
              <a:lstStyle/>
              <a:p>
                <a:r>
                  <a:rPr lang="en-US" dirty="0"/>
                  <a:t>To do so, all we do is extract an embedding from the transformer model </a:t>
                </a:r>
                <a14:m>
                  <m:oMath xmlns:m="http://schemas.openxmlformats.org/officeDocument/2006/math">
                    <m:r>
                      <a:rPr lang="en-US" b="1" i="1">
                        <a:latin typeface="Cambria Math" panose="02040503050406030204" pitchFamily="18" charset="0"/>
                      </a:rPr>
                      <m:t>∀</m:t>
                    </m:r>
                    <m:r>
                      <a:rPr lang="en-US" i="1">
                        <a:latin typeface="Cambria Math" panose="02040503050406030204" pitchFamily="18" charset="0"/>
                      </a:rPr>
                      <m:t>𝑥</m:t>
                    </m:r>
                    <m:r>
                      <a:rPr lang="en-US" b="1" i="1">
                        <a:latin typeface="Cambria Math" panose="02040503050406030204" pitchFamily="18" charset="0"/>
                      </a:rPr>
                      <m:t>∈</m:t>
                    </m:r>
                    <m:r>
                      <a:rPr lang="en-US" b="1">
                        <a:latin typeface="Cambria Math" panose="02040503050406030204" pitchFamily="18" charset="0"/>
                      </a:rPr>
                      <m:t>𝐗</m:t>
                    </m:r>
                    <m:r>
                      <a:rPr lang="en-US" b="1">
                        <a:latin typeface="Cambria Math" panose="02040503050406030204" pitchFamily="18" charset="0"/>
                      </a:rPr>
                      <m:t>, </m:t>
                    </m:r>
                    <m:r>
                      <a:rPr lang="en-US" b="1" i="1">
                        <a:latin typeface="Cambria Math" panose="02040503050406030204" pitchFamily="18" charset="0"/>
                      </a:rPr>
                      <m:t>∀</m:t>
                    </m:r>
                    <m:r>
                      <m:rPr>
                        <m:sty m:val="p"/>
                      </m:rPr>
                      <a:rPr lang="en-US" b="1" i="1">
                        <a:latin typeface="Cambria Math" panose="02040503050406030204" pitchFamily="18" charset="0"/>
                      </a:rPr>
                      <m:t>t</m:t>
                    </m:r>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𝑻</m:t>
                        </m:r>
                      </m:e>
                      <m:sub>
                        <m:r>
                          <a:rPr lang="en-US" i="1">
                            <a:latin typeface="Cambria Math" panose="02040503050406030204" pitchFamily="18" charset="0"/>
                          </a:rPr>
                          <m:t>𝑥</m:t>
                        </m:r>
                      </m:sub>
                    </m:sSub>
                  </m:oMath>
                </a14:m>
                <a:r>
                  <a:rPr lang="en-US" dirty="0"/>
                  <a:t>. This is typically from a shallower layer (in their work they use layer 6).</a:t>
                </a:r>
              </a:p>
            </p:txBody>
          </p:sp>
        </mc:Choice>
        <mc:Fallback xmlns="">
          <p:sp>
            <p:nvSpPr>
              <p:cNvPr id="6" name="TextBox 5">
                <a:extLst>
                  <a:ext uri="{FF2B5EF4-FFF2-40B4-BE49-F238E27FC236}">
                    <a16:creationId xmlns:a16="http://schemas.microsoft.com/office/drawing/2014/main" id="{3FF99B77-C003-C448-5B50-4627358823E9}"/>
                  </a:ext>
                </a:extLst>
              </p:cNvPr>
              <p:cNvSpPr txBox="1">
                <a:spLocks noRot="1" noChangeAspect="1" noMove="1" noResize="1" noEditPoints="1" noAdjustHandles="1" noChangeArrowheads="1" noChangeShapeType="1" noTextEdit="1"/>
              </p:cNvSpPr>
              <p:nvPr/>
            </p:nvSpPr>
            <p:spPr>
              <a:xfrm>
                <a:off x="1178112" y="1843088"/>
                <a:ext cx="10035988" cy="646331"/>
              </a:xfrm>
              <a:prstGeom prst="rect">
                <a:avLst/>
              </a:prstGeom>
              <a:blipFill>
                <a:blip r:embed="rId3"/>
                <a:stretch>
                  <a:fillRect l="-505" t="-1923" b="-15385"/>
                </a:stretch>
              </a:blipFill>
            </p:spPr>
            <p:txBody>
              <a:bodyPr/>
              <a:lstStyle/>
              <a:p>
                <a:r>
                  <a:rPr lang="en-US">
                    <a:noFill/>
                  </a:rPr>
                  <a:t> </a:t>
                </a:r>
              </a:p>
            </p:txBody>
          </p:sp>
        </mc:Fallback>
      </mc:AlternateContent>
      <p:grpSp>
        <p:nvGrpSpPr>
          <p:cNvPr id="13" name="Group 12">
            <a:extLst>
              <a:ext uri="{FF2B5EF4-FFF2-40B4-BE49-F238E27FC236}">
                <a16:creationId xmlns:a16="http://schemas.microsoft.com/office/drawing/2014/main" id="{D28E90BE-4BC2-5EDD-0312-C58573D68511}"/>
              </a:ext>
            </a:extLst>
          </p:cNvPr>
          <p:cNvGrpSpPr/>
          <p:nvPr/>
        </p:nvGrpSpPr>
        <p:grpSpPr>
          <a:xfrm>
            <a:off x="3971544" y="2908730"/>
            <a:ext cx="2558278" cy="3431767"/>
            <a:chOff x="3791259" y="3429001"/>
            <a:chExt cx="2558278" cy="3431767"/>
          </a:xfrm>
        </p:grpSpPr>
        <p:pic>
          <p:nvPicPr>
            <p:cNvPr id="12" name="Picture 11" descr="Foundation Models, Transformers, BERT and GPT | Niklas Heidloff">
              <a:extLst>
                <a:ext uri="{FF2B5EF4-FFF2-40B4-BE49-F238E27FC236}">
                  <a16:creationId xmlns:a16="http://schemas.microsoft.com/office/drawing/2014/main" id="{0D294A96-A7BE-1E57-6564-EFD73140B880}"/>
                </a:ext>
              </a:extLst>
            </p:cNvPr>
            <p:cNvPicPr>
              <a:picLocks noChangeAspect="1"/>
            </p:cNvPicPr>
            <p:nvPr/>
          </p:nvPicPr>
          <p:blipFill>
            <a:blip r:embed="rId4"/>
            <a:srcRect l="25878" t="32618" r="50000" b="1996"/>
            <a:stretch>
              <a:fillRect/>
            </a:stretch>
          </p:blipFill>
          <p:spPr>
            <a:xfrm>
              <a:off x="3791259" y="3627329"/>
              <a:ext cx="2185125" cy="3233439"/>
            </a:xfrm>
            <a:prstGeom prst="rect">
              <a:avLst/>
            </a:prstGeom>
          </p:spPr>
        </p:pic>
        <p:sp>
          <p:nvSpPr>
            <p:cNvPr id="7" name="Rectangle 6">
              <a:extLst>
                <a:ext uri="{FF2B5EF4-FFF2-40B4-BE49-F238E27FC236}">
                  <a16:creationId xmlns:a16="http://schemas.microsoft.com/office/drawing/2014/main" id="{53632C10-6CAF-600E-06B8-1C646290441B}"/>
                </a:ext>
              </a:extLst>
            </p:cNvPr>
            <p:cNvSpPr/>
            <p:nvPr/>
          </p:nvSpPr>
          <p:spPr>
            <a:xfrm>
              <a:off x="4838007" y="3483141"/>
              <a:ext cx="1379912" cy="4239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BF38123-02A2-02F8-4F99-89B85EEC2643}"/>
                </a:ext>
              </a:extLst>
            </p:cNvPr>
            <p:cNvSpPr/>
            <p:nvPr/>
          </p:nvSpPr>
          <p:spPr>
            <a:xfrm rot="5400000">
              <a:off x="5447607" y="3906982"/>
              <a:ext cx="1379912" cy="4239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Elbow Connector 15">
            <a:extLst>
              <a:ext uri="{FF2B5EF4-FFF2-40B4-BE49-F238E27FC236}">
                <a16:creationId xmlns:a16="http://schemas.microsoft.com/office/drawing/2014/main" id="{02D1F538-17A4-7BD8-34D6-4D890EBD2491}"/>
              </a:ext>
            </a:extLst>
          </p:cNvPr>
          <p:cNvCxnSpPr>
            <a:cxnSpLocks/>
          </p:cNvCxnSpPr>
          <p:nvPr/>
        </p:nvCxnSpPr>
        <p:spPr>
          <a:xfrm>
            <a:off x="5566179" y="2962870"/>
            <a:ext cx="1794608" cy="1489050"/>
          </a:xfrm>
          <a:prstGeom prst="bentConnector3">
            <a:avLst>
              <a:gd name="adj1" fmla="val 50000"/>
            </a:avLst>
          </a:prstGeom>
          <a:ln>
            <a:tailEnd type="triangle"/>
          </a:ln>
        </p:spPr>
        <p:style>
          <a:lnRef idx="2">
            <a:schemeClr val="dk1"/>
          </a:lnRef>
          <a:fillRef idx="0">
            <a:schemeClr val="dk1"/>
          </a:fillRef>
          <a:effectRef idx="1">
            <a:schemeClr val="dk1"/>
          </a:effectRef>
          <a:fontRef idx="minor">
            <a:schemeClr val="tx1"/>
          </a:fontRef>
        </p:style>
      </p:cxnSp>
      <p:cxnSp>
        <p:nvCxnSpPr>
          <p:cNvPr id="30" name="Straight Connector 29">
            <a:extLst>
              <a:ext uri="{FF2B5EF4-FFF2-40B4-BE49-F238E27FC236}">
                <a16:creationId xmlns:a16="http://schemas.microsoft.com/office/drawing/2014/main" id="{F44C587F-A222-66E5-8C7B-1325DF5DC773}"/>
              </a:ext>
            </a:extLst>
          </p:cNvPr>
          <p:cNvCxnSpPr/>
          <p:nvPr/>
        </p:nvCxnSpPr>
        <p:spPr>
          <a:xfrm>
            <a:off x="5558492" y="2956244"/>
            <a:ext cx="0" cy="423949"/>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35E9EEBC-B6BD-872A-5316-9B74DBBE4C44}"/>
                  </a:ext>
                </a:extLst>
              </p:cNvPr>
              <p:cNvSpPr txBox="1"/>
              <p:nvPr/>
            </p:nvSpPr>
            <p:spPr>
              <a:xfrm>
                <a:off x="7356935" y="4039467"/>
                <a:ext cx="543546" cy="82490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1</m:t>
                              </m:r>
                            </m:e>
                            <m:e>
                              <m:r>
                                <a:rPr lang="en-US" b="0" i="1" smtClean="0">
                                  <a:latin typeface="Cambria Math" panose="02040503050406030204" pitchFamily="18" charset="0"/>
                                </a:rPr>
                                <m:t>2</m:t>
                              </m:r>
                            </m:e>
                            <m:e>
                              <m:r>
                                <a:rPr lang="en-US" b="0" i="1" smtClean="0">
                                  <a:latin typeface="Cambria Math" panose="02040503050406030204" pitchFamily="18" charset="0"/>
                                </a:rPr>
                                <m:t>3</m:t>
                              </m:r>
                            </m:e>
                          </m:eqArr>
                        </m:e>
                      </m:d>
                    </m:oMath>
                  </m:oMathPara>
                </a14:m>
                <a:endParaRPr lang="en-US" dirty="0"/>
              </a:p>
            </p:txBody>
          </p:sp>
        </mc:Choice>
        <mc:Fallback xmlns="">
          <p:sp>
            <p:nvSpPr>
              <p:cNvPr id="31" name="TextBox 30">
                <a:extLst>
                  <a:ext uri="{FF2B5EF4-FFF2-40B4-BE49-F238E27FC236}">
                    <a16:creationId xmlns:a16="http://schemas.microsoft.com/office/drawing/2014/main" id="{35E9EEBC-B6BD-872A-5316-9B74DBBE4C44}"/>
                  </a:ext>
                </a:extLst>
              </p:cNvPr>
              <p:cNvSpPr txBox="1">
                <a:spLocks noRot="1" noChangeAspect="1" noMove="1" noResize="1" noEditPoints="1" noAdjustHandles="1" noChangeArrowheads="1" noChangeShapeType="1" noTextEdit="1"/>
              </p:cNvSpPr>
              <p:nvPr/>
            </p:nvSpPr>
            <p:spPr>
              <a:xfrm>
                <a:off x="7356935" y="4039467"/>
                <a:ext cx="543546" cy="824906"/>
              </a:xfrm>
              <a:prstGeom prst="rect">
                <a:avLst/>
              </a:prstGeom>
              <a:blipFill>
                <a:blip r:embed="rId5"/>
                <a:stretch>
                  <a:fillRect b="-1515"/>
                </a:stretch>
              </a:blipFill>
            </p:spPr>
            <p:txBody>
              <a:bodyPr/>
              <a:lstStyle/>
              <a:p>
                <a:r>
                  <a:rPr lang="en-US">
                    <a:noFill/>
                  </a:rPr>
                  <a:t> </a:t>
                </a:r>
              </a:p>
            </p:txBody>
          </p:sp>
        </mc:Fallback>
      </mc:AlternateContent>
    </p:spTree>
    <p:extLst>
      <p:ext uri="{BB962C8B-B14F-4D97-AF65-F5344CB8AC3E}">
        <p14:creationId xmlns:p14="http://schemas.microsoft.com/office/powerpoint/2010/main" val="5407259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948ED-2E43-A1ED-2063-84898148E1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53A78E-0D03-2705-B9DF-7E9329BD29AC}"/>
              </a:ext>
            </a:extLst>
          </p:cNvPr>
          <p:cNvSpPr>
            <a:spLocks noGrp="1"/>
          </p:cNvSpPr>
          <p:nvPr>
            <p:ph type="title"/>
          </p:nvPr>
        </p:nvSpPr>
        <p:spPr/>
        <p:txBody>
          <a:bodyPr/>
          <a:lstStyle/>
          <a:p>
            <a:r>
              <a:rPr lang="en-US" dirty="0"/>
              <a:t>HuBERT</a:t>
            </a:r>
          </a:p>
        </p:txBody>
      </p:sp>
      <p:sp>
        <p:nvSpPr>
          <p:cNvPr id="4" name="Rectangle 3">
            <a:extLst>
              <a:ext uri="{FF2B5EF4-FFF2-40B4-BE49-F238E27FC236}">
                <a16:creationId xmlns:a16="http://schemas.microsoft.com/office/drawing/2014/main" id="{ABF9E726-4C0E-B631-2D90-2727F1975F03}"/>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4BD5EAC-E458-8E57-B06D-9E411FD0A380}"/>
                  </a:ext>
                </a:extLst>
              </p:cNvPr>
              <p:cNvSpPr txBox="1"/>
              <p:nvPr/>
            </p:nvSpPr>
            <p:spPr>
              <a:xfrm>
                <a:off x="1228912" y="1751241"/>
                <a:ext cx="9234872" cy="646331"/>
              </a:xfrm>
              <a:prstGeom prst="rect">
                <a:avLst/>
              </a:prstGeom>
              <a:noFill/>
            </p:spPr>
            <p:txBody>
              <a:bodyPr wrap="square" rtlCol="0">
                <a:spAutoFit/>
              </a:bodyPr>
              <a:lstStyle/>
              <a:p>
                <a:r>
                  <a:rPr lang="en-US" dirty="0"/>
                  <a:t>These embeddings are now our new feature vectors with size </a:t>
                </a:r>
                <a14:m>
                  <m:oMath xmlns:m="http://schemas.openxmlformats.org/officeDocument/2006/math">
                    <m:r>
                      <a:rPr lang="en-US" b="0" i="1" smtClean="0">
                        <a:latin typeface="Cambria Math" panose="02040503050406030204" pitchFamily="18" charset="0"/>
                      </a:rPr>
                      <m:t>𝐸</m:t>
                    </m:r>
                  </m:oMath>
                </a14:m>
                <a:r>
                  <a:rPr lang="en-US" dirty="0"/>
                  <a:t> (this size can get fairly large, i.e., </a:t>
                </a:r>
                <a14:m>
                  <m:oMath xmlns:m="http://schemas.openxmlformats.org/officeDocument/2006/math">
                    <m:r>
                      <m:rPr>
                        <m:sty m:val="p"/>
                      </m:rPr>
                      <a:rPr lang="en-US" b="0" i="0" dirty="0" smtClean="0">
                        <a:latin typeface="Cambria Math" panose="02040503050406030204" pitchFamily="18" charset="0"/>
                      </a:rPr>
                      <m:t>E</m:t>
                    </m:r>
                    <m:r>
                      <a:rPr lang="en-US" b="0" i="1" dirty="0" smtClean="0">
                        <a:latin typeface="Cambria Math" panose="02040503050406030204" pitchFamily="18" charset="0"/>
                      </a:rPr>
                      <m:t>∈{</m:t>
                    </m:r>
                    <m:r>
                      <a:rPr lang="en-US" i="1" dirty="0" smtClean="0">
                        <a:latin typeface="Cambria Math" panose="02040503050406030204" pitchFamily="18" charset="0"/>
                      </a:rPr>
                      <m:t>384</m:t>
                    </m:r>
                    <m:r>
                      <a:rPr lang="en-US" b="0" i="1" dirty="0" smtClean="0">
                        <a:latin typeface="Cambria Math" panose="02040503050406030204" pitchFamily="18" charset="0"/>
                      </a:rPr>
                      <m:t>, </m:t>
                    </m:r>
                    <m:r>
                      <a:rPr lang="en-US" i="1" dirty="0" smtClean="0">
                        <a:latin typeface="Cambria Math" panose="02040503050406030204" pitchFamily="18" charset="0"/>
                      </a:rPr>
                      <m:t>2048</m:t>
                    </m:r>
                    <m:r>
                      <a:rPr lang="en-US" b="0" i="1" dirty="0" smtClean="0">
                        <a:latin typeface="Cambria Math" panose="02040503050406030204" pitchFamily="18" charset="0"/>
                      </a:rPr>
                      <m:t>}</m:t>
                    </m:r>
                  </m:oMath>
                </a14:m>
                <a:r>
                  <a:rPr lang="en-US" dirty="0"/>
                  <a:t>).</a:t>
                </a:r>
              </a:p>
            </p:txBody>
          </p:sp>
        </mc:Choice>
        <mc:Fallback xmlns="">
          <p:sp>
            <p:nvSpPr>
              <p:cNvPr id="6" name="TextBox 5">
                <a:extLst>
                  <a:ext uri="{FF2B5EF4-FFF2-40B4-BE49-F238E27FC236}">
                    <a16:creationId xmlns:a16="http://schemas.microsoft.com/office/drawing/2014/main" id="{94BD5EAC-E458-8E57-B06D-9E411FD0A380}"/>
                  </a:ext>
                </a:extLst>
              </p:cNvPr>
              <p:cNvSpPr txBox="1">
                <a:spLocks noRot="1" noChangeAspect="1" noMove="1" noResize="1" noEditPoints="1" noAdjustHandles="1" noChangeArrowheads="1" noChangeShapeType="1" noTextEdit="1"/>
              </p:cNvSpPr>
              <p:nvPr/>
            </p:nvSpPr>
            <p:spPr>
              <a:xfrm>
                <a:off x="1228912" y="1751241"/>
                <a:ext cx="9234872" cy="646331"/>
              </a:xfrm>
              <a:prstGeom prst="rect">
                <a:avLst/>
              </a:prstGeom>
              <a:blipFill>
                <a:blip r:embed="rId3"/>
                <a:stretch>
                  <a:fillRect l="-549" t="-3846" b="-13462"/>
                </a:stretch>
              </a:blipFill>
            </p:spPr>
            <p:txBody>
              <a:bodyPr/>
              <a:lstStyle/>
              <a:p>
                <a:r>
                  <a:rPr lang="en-US">
                    <a:noFill/>
                  </a:rPr>
                  <a:t> </a:t>
                </a:r>
              </a:p>
            </p:txBody>
          </p:sp>
        </mc:Fallback>
      </mc:AlternateContent>
    </p:spTree>
    <p:extLst>
      <p:ext uri="{BB962C8B-B14F-4D97-AF65-F5344CB8AC3E}">
        <p14:creationId xmlns:p14="http://schemas.microsoft.com/office/powerpoint/2010/main" val="10711036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A3480-8FA1-85EC-F834-380FA35B45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183009-A500-7D09-C2C7-8E3777A23955}"/>
              </a:ext>
            </a:extLst>
          </p:cNvPr>
          <p:cNvSpPr>
            <a:spLocks noGrp="1"/>
          </p:cNvSpPr>
          <p:nvPr>
            <p:ph type="title"/>
          </p:nvPr>
        </p:nvSpPr>
        <p:spPr/>
        <p:txBody>
          <a:bodyPr/>
          <a:lstStyle/>
          <a:p>
            <a:r>
              <a:rPr lang="en-US" dirty="0"/>
              <a:t>HuBERT</a:t>
            </a:r>
          </a:p>
        </p:txBody>
      </p:sp>
      <p:sp>
        <p:nvSpPr>
          <p:cNvPr id="4" name="Rectangle 3">
            <a:extLst>
              <a:ext uri="{FF2B5EF4-FFF2-40B4-BE49-F238E27FC236}">
                <a16:creationId xmlns:a16="http://schemas.microsoft.com/office/drawing/2014/main" id="{FC87A6CA-3248-298D-33AB-CE4F8106327E}"/>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5DFD9B0-614E-FD19-6EEA-7F1598EF95BC}"/>
                  </a:ext>
                </a:extLst>
              </p:cNvPr>
              <p:cNvSpPr txBox="1"/>
              <p:nvPr/>
            </p:nvSpPr>
            <p:spPr>
              <a:xfrm>
                <a:off x="1228912" y="2497425"/>
                <a:ext cx="10614680" cy="369332"/>
              </a:xfrm>
              <a:prstGeom prst="rect">
                <a:avLst/>
              </a:prstGeom>
              <a:noFill/>
            </p:spPr>
            <p:txBody>
              <a:bodyPr wrap="square" rtlCol="0">
                <a:spAutoFit/>
              </a:bodyPr>
              <a:lstStyle/>
              <a:p>
                <a:r>
                  <a:rPr lang="en-US" dirty="0"/>
                  <a:t>We again do K-Means clustering on them with </a:t>
                </a:r>
                <a14:m>
                  <m:oMath xmlns:m="http://schemas.openxmlformats.org/officeDocument/2006/math">
                    <m:r>
                      <a:rPr lang="en-US" b="0" i="1" smtClean="0">
                        <a:latin typeface="Cambria Math" panose="02040503050406030204" pitchFamily="18" charset="0"/>
                      </a:rPr>
                      <m:t>𝐾</m:t>
                    </m:r>
                    <m:r>
                      <a:rPr lang="en-US" b="0" i="1" smtClean="0">
                        <a:latin typeface="Cambria Math" panose="02040503050406030204" pitchFamily="18" charset="0"/>
                      </a:rPr>
                      <m:t>=500</m:t>
                    </m:r>
                  </m:oMath>
                </a14:m>
                <a:r>
                  <a:rPr lang="en-US" dirty="0"/>
                  <a:t> clusters.</a:t>
                </a:r>
              </a:p>
            </p:txBody>
          </p:sp>
        </mc:Choice>
        <mc:Fallback xmlns="">
          <p:sp>
            <p:nvSpPr>
              <p:cNvPr id="7" name="TextBox 6">
                <a:extLst>
                  <a:ext uri="{FF2B5EF4-FFF2-40B4-BE49-F238E27FC236}">
                    <a16:creationId xmlns:a16="http://schemas.microsoft.com/office/drawing/2014/main" id="{A5DFD9B0-614E-FD19-6EEA-7F1598EF95BC}"/>
                  </a:ext>
                </a:extLst>
              </p:cNvPr>
              <p:cNvSpPr txBox="1">
                <a:spLocks noRot="1" noChangeAspect="1" noMove="1" noResize="1" noEditPoints="1" noAdjustHandles="1" noChangeArrowheads="1" noChangeShapeType="1" noTextEdit="1"/>
              </p:cNvSpPr>
              <p:nvPr/>
            </p:nvSpPr>
            <p:spPr>
              <a:xfrm>
                <a:off x="1228912" y="2497425"/>
                <a:ext cx="10614680" cy="369332"/>
              </a:xfrm>
              <a:prstGeom prst="rect">
                <a:avLst/>
              </a:prstGeom>
              <a:blipFill>
                <a:blip r:embed="rId3"/>
                <a:stretch>
                  <a:fillRect l="-478" t="-6667" b="-26667"/>
                </a:stretch>
              </a:blipFill>
            </p:spPr>
            <p:txBody>
              <a:bodyPr/>
              <a:lstStyle/>
              <a:p>
                <a:r>
                  <a:rPr lang="en-US">
                    <a:noFill/>
                  </a:rPr>
                  <a:t> </a:t>
                </a:r>
              </a:p>
            </p:txBody>
          </p:sp>
        </mc:Fallback>
      </mc:AlternateContent>
      <p:pic>
        <p:nvPicPr>
          <p:cNvPr id="8" name="Picture 7" descr="Kernel K-Means, K-Means++ and Cluster Evaluation | sandipanweb">
            <a:extLst>
              <a:ext uri="{FF2B5EF4-FFF2-40B4-BE49-F238E27FC236}">
                <a16:creationId xmlns:a16="http://schemas.microsoft.com/office/drawing/2014/main" id="{ACDB1401-ABF4-84A4-E0AE-CF0921891DC6}"/>
              </a:ext>
            </a:extLst>
          </p:cNvPr>
          <p:cNvPicPr>
            <a:picLocks noChangeAspect="1"/>
          </p:cNvPicPr>
          <p:nvPr/>
        </p:nvPicPr>
        <p:blipFill>
          <a:blip r:embed="rId4"/>
          <a:stretch>
            <a:fillRect/>
          </a:stretch>
        </p:blipFill>
        <p:spPr>
          <a:xfrm>
            <a:off x="4671829" y="3243610"/>
            <a:ext cx="3147236" cy="3147236"/>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0FF0513-EEFD-83B4-439B-D08FEB890404}"/>
                  </a:ext>
                </a:extLst>
              </p:cNvPr>
              <p:cNvSpPr txBox="1"/>
              <p:nvPr/>
            </p:nvSpPr>
            <p:spPr>
              <a:xfrm>
                <a:off x="1228912" y="1751241"/>
                <a:ext cx="10035988" cy="646331"/>
              </a:xfrm>
              <a:prstGeom prst="rect">
                <a:avLst/>
              </a:prstGeom>
              <a:noFill/>
            </p:spPr>
            <p:txBody>
              <a:bodyPr wrap="square" rtlCol="0">
                <a:spAutoFit/>
              </a:bodyPr>
              <a:lstStyle/>
              <a:p>
                <a:r>
                  <a:rPr lang="en-US" dirty="0"/>
                  <a:t>Given that the size of the features vectors nearly grow by </a:t>
                </a:r>
                <a14:m>
                  <m:oMath xmlns:m="http://schemas.openxmlformats.org/officeDocument/2006/math">
                    <m:r>
                      <a:rPr lang="en-US" b="0" i="1" smtClean="0">
                        <a:latin typeface="Cambria Math" panose="02040503050406030204" pitchFamily="18" charset="0"/>
                      </a:rPr>
                      <m:t>20×</m:t>
                    </m:r>
                  </m:oMath>
                </a14:m>
                <a:r>
                  <a:rPr lang="en-US" dirty="0"/>
                  <a:t> (in their work they had </a:t>
                </a:r>
                <a14:m>
                  <m:oMath xmlns:m="http://schemas.openxmlformats.org/officeDocument/2006/math">
                    <m:r>
                      <a:rPr lang="en-US" i="1" dirty="0" smtClean="0">
                        <a:latin typeface="Cambria Math" panose="02040503050406030204" pitchFamily="18" charset="0"/>
                      </a:rPr>
                      <m:t>𝐾</m:t>
                    </m:r>
                    <m:r>
                      <a:rPr lang="en-US" b="0" i="1" dirty="0" smtClean="0">
                        <a:latin typeface="Cambria Math" panose="02040503050406030204" pitchFamily="18" charset="0"/>
                      </a:rPr>
                      <m:t>=39</m:t>
                    </m:r>
                  </m:oMath>
                </a14:m>
                <a:r>
                  <a:rPr lang="en-US" dirty="0"/>
                  <a:t> and </a:t>
                </a:r>
                <a14:m>
                  <m:oMath xmlns:m="http://schemas.openxmlformats.org/officeDocument/2006/math">
                    <m:r>
                      <a:rPr lang="en-US" b="0" i="1" smtClean="0">
                        <a:latin typeface="Cambria Math" panose="02040503050406030204" pitchFamily="18" charset="0"/>
                      </a:rPr>
                      <m:t>𝐸</m:t>
                    </m:r>
                    <m:r>
                      <a:rPr lang="en-US" b="0" i="1" smtClean="0">
                        <a:latin typeface="Cambria Math" panose="02040503050406030204" pitchFamily="18" charset="0"/>
                      </a:rPr>
                      <m:t>=768</m:t>
                    </m:r>
                  </m:oMath>
                </a14:m>
                <a:r>
                  <a:rPr lang="en-US" dirty="0"/>
                  <a:t>), we now only use </a:t>
                </a:r>
                <a14:m>
                  <m:oMath xmlns:m="http://schemas.openxmlformats.org/officeDocument/2006/math">
                    <m:r>
                      <a:rPr lang="en-US" i="1">
                        <a:latin typeface="Cambria Math" panose="02040503050406030204" pitchFamily="18" charset="0"/>
                      </a:rPr>
                      <m:t>1</m:t>
                    </m:r>
                    <m:r>
                      <a:rPr lang="en-US" b="0" i="1" smtClean="0">
                        <a:latin typeface="Cambria Math" panose="02040503050406030204" pitchFamily="18" charset="0"/>
                      </a:rPr>
                      <m:t>0%</m:t>
                    </m:r>
                  </m:oMath>
                </a14:m>
                <a:r>
                  <a:rPr lang="en-US" dirty="0"/>
                  <a:t> of the total training dataset to do clustering.</a:t>
                </a:r>
              </a:p>
            </p:txBody>
          </p:sp>
        </mc:Choice>
        <mc:Fallback xmlns="">
          <p:sp>
            <p:nvSpPr>
              <p:cNvPr id="5" name="TextBox 4">
                <a:extLst>
                  <a:ext uri="{FF2B5EF4-FFF2-40B4-BE49-F238E27FC236}">
                    <a16:creationId xmlns:a16="http://schemas.microsoft.com/office/drawing/2014/main" id="{20FF0513-EEFD-83B4-439B-D08FEB890404}"/>
                  </a:ext>
                </a:extLst>
              </p:cNvPr>
              <p:cNvSpPr txBox="1">
                <a:spLocks noRot="1" noChangeAspect="1" noMove="1" noResize="1" noEditPoints="1" noAdjustHandles="1" noChangeArrowheads="1" noChangeShapeType="1" noTextEdit="1"/>
              </p:cNvSpPr>
              <p:nvPr/>
            </p:nvSpPr>
            <p:spPr>
              <a:xfrm>
                <a:off x="1228912" y="1751241"/>
                <a:ext cx="10035988" cy="646331"/>
              </a:xfrm>
              <a:prstGeom prst="rect">
                <a:avLst/>
              </a:prstGeom>
              <a:blipFill>
                <a:blip r:embed="rId5"/>
                <a:stretch>
                  <a:fillRect l="-505" t="-3846" b="-13462"/>
                </a:stretch>
              </a:blipFill>
            </p:spPr>
            <p:txBody>
              <a:bodyPr/>
              <a:lstStyle/>
              <a:p>
                <a:r>
                  <a:rPr lang="en-US">
                    <a:noFill/>
                  </a:rPr>
                  <a:t> </a:t>
                </a:r>
              </a:p>
            </p:txBody>
          </p:sp>
        </mc:Fallback>
      </mc:AlternateContent>
    </p:spTree>
    <p:extLst>
      <p:ext uri="{BB962C8B-B14F-4D97-AF65-F5344CB8AC3E}">
        <p14:creationId xmlns:p14="http://schemas.microsoft.com/office/powerpoint/2010/main" val="2358345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47EDF-DD18-1EEC-2D7A-A381D3A6DB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3A1EDB-74E6-C2BD-F586-DA524DDEEFBB}"/>
              </a:ext>
            </a:extLst>
          </p:cNvPr>
          <p:cNvSpPr>
            <a:spLocks noGrp="1"/>
          </p:cNvSpPr>
          <p:nvPr>
            <p:ph type="title"/>
          </p:nvPr>
        </p:nvSpPr>
        <p:spPr/>
        <p:txBody>
          <a:bodyPr/>
          <a:lstStyle/>
          <a:p>
            <a:r>
              <a:rPr lang="en-US" dirty="0"/>
              <a:t>HuBERT</a:t>
            </a:r>
          </a:p>
        </p:txBody>
      </p:sp>
      <p:sp>
        <p:nvSpPr>
          <p:cNvPr id="4" name="Rectangle 3">
            <a:extLst>
              <a:ext uri="{FF2B5EF4-FFF2-40B4-BE49-F238E27FC236}">
                <a16:creationId xmlns:a16="http://schemas.microsoft.com/office/drawing/2014/main" id="{243C7691-57F3-0A9E-7A14-154D919B047E}"/>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AF62114D-53A1-F208-0D0F-0BD73FAE435E}"/>
                  </a:ext>
                </a:extLst>
              </p:cNvPr>
              <p:cNvSpPr txBox="1"/>
              <p:nvPr/>
            </p:nvSpPr>
            <p:spPr>
              <a:xfrm>
                <a:off x="1228912" y="1751241"/>
                <a:ext cx="10035988" cy="1499641"/>
              </a:xfrm>
              <a:prstGeom prst="rect">
                <a:avLst/>
              </a:prstGeom>
              <a:noFill/>
            </p:spPr>
            <p:txBody>
              <a:bodyPr wrap="square" rtlCol="0">
                <a:spAutoFit/>
              </a:bodyPr>
              <a:lstStyle/>
              <a:p>
                <a:r>
                  <a:rPr lang="en-US" dirty="0"/>
                  <a:t>Given that we (1) have more clusters than stage 1 and (2) likely have different semantic meaning, we also need to update the learnable embeddings for each class. </a:t>
                </a:r>
              </a:p>
              <a:p>
                <a:endParaRPr lang="en-US" dirty="0"/>
              </a:p>
              <a:p>
                <a:r>
                  <a:rPr lang="en-US" dirty="0"/>
                  <a:t>We simply instantiate a new embedding matrix for the learnable embeddings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𝑗</m:t>
                        </m:r>
                      </m:sub>
                    </m:sSub>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𝑘</m:t>
                        </m:r>
                      </m:sub>
                    </m:sSub>
                  </m:oMath>
                </a14:m>
                <a:r>
                  <a:rPr lang="en-US" dirty="0"/>
                  <a:t>. Our prediction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𝑡</m:t>
                        </m:r>
                      </m:sub>
                    </m:sSub>
                  </m:oMath>
                </a14:m>
                <a:r>
                  <a:rPr lang="en-US" dirty="0"/>
                  <a:t> will also have to instantiate a new transformation to this embedding size as well.</a:t>
                </a:r>
              </a:p>
            </p:txBody>
          </p:sp>
        </mc:Choice>
        <mc:Fallback xmlns="">
          <p:sp>
            <p:nvSpPr>
              <p:cNvPr id="41" name="TextBox 40">
                <a:extLst>
                  <a:ext uri="{FF2B5EF4-FFF2-40B4-BE49-F238E27FC236}">
                    <a16:creationId xmlns:a16="http://schemas.microsoft.com/office/drawing/2014/main" id="{AF62114D-53A1-F208-0D0F-0BD73FAE435E}"/>
                  </a:ext>
                </a:extLst>
              </p:cNvPr>
              <p:cNvSpPr txBox="1">
                <a:spLocks noRot="1" noChangeAspect="1" noMove="1" noResize="1" noEditPoints="1" noAdjustHandles="1" noChangeArrowheads="1" noChangeShapeType="1" noTextEdit="1"/>
              </p:cNvSpPr>
              <p:nvPr/>
            </p:nvSpPr>
            <p:spPr>
              <a:xfrm>
                <a:off x="1228912" y="1751241"/>
                <a:ext cx="10035988" cy="1499641"/>
              </a:xfrm>
              <a:prstGeom prst="rect">
                <a:avLst/>
              </a:prstGeom>
              <a:blipFill>
                <a:blip r:embed="rId3"/>
                <a:stretch>
                  <a:fillRect l="-505" t="-1681" b="-5882"/>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F39E4205-5B0A-D3E7-9DAC-F2335B86A775}"/>
              </a:ext>
            </a:extLst>
          </p:cNvPr>
          <p:cNvSpPr txBox="1"/>
          <p:nvPr/>
        </p:nvSpPr>
        <p:spPr>
          <a:xfrm>
            <a:off x="1228912" y="3607119"/>
            <a:ext cx="10035988" cy="369332"/>
          </a:xfrm>
          <a:prstGeom prst="rect">
            <a:avLst/>
          </a:prstGeom>
          <a:noFill/>
        </p:spPr>
        <p:txBody>
          <a:bodyPr wrap="square" rtlCol="0">
            <a:spAutoFit/>
          </a:bodyPr>
          <a:lstStyle/>
          <a:p>
            <a:r>
              <a:rPr lang="en-US" dirty="0"/>
              <a:t>Training begins for stage 2, the same as stage 1.</a:t>
            </a:r>
          </a:p>
        </p:txBody>
      </p:sp>
    </p:spTree>
    <p:extLst>
      <p:ext uri="{BB962C8B-B14F-4D97-AF65-F5344CB8AC3E}">
        <p14:creationId xmlns:p14="http://schemas.microsoft.com/office/powerpoint/2010/main" val="3502022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42BA5-9FDD-820C-74A5-B5D46F9DDE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D0B212-CB80-BF07-FAEE-0F5FB7985ECE}"/>
              </a:ext>
            </a:extLst>
          </p:cNvPr>
          <p:cNvSpPr>
            <a:spLocks noGrp="1"/>
          </p:cNvSpPr>
          <p:nvPr>
            <p:ph type="title"/>
          </p:nvPr>
        </p:nvSpPr>
        <p:spPr/>
        <p:txBody>
          <a:bodyPr/>
          <a:lstStyle/>
          <a:p>
            <a:r>
              <a:rPr lang="en-US" dirty="0"/>
              <a:t>WavLM</a:t>
            </a:r>
          </a:p>
        </p:txBody>
      </p:sp>
      <p:grpSp>
        <p:nvGrpSpPr>
          <p:cNvPr id="7" name="Group 6">
            <a:extLst>
              <a:ext uri="{FF2B5EF4-FFF2-40B4-BE49-F238E27FC236}">
                <a16:creationId xmlns:a16="http://schemas.microsoft.com/office/drawing/2014/main" id="{CF851E59-B7D5-99E1-7750-BAFD7CDC2C78}"/>
              </a:ext>
            </a:extLst>
          </p:cNvPr>
          <p:cNvGrpSpPr/>
          <p:nvPr/>
        </p:nvGrpSpPr>
        <p:grpSpPr>
          <a:xfrm rot="5400000">
            <a:off x="1262085" y="-693895"/>
            <a:ext cx="199244" cy="2118040"/>
            <a:chOff x="5996378" y="2369980"/>
            <a:chExt cx="199244" cy="2118040"/>
          </a:xfrm>
        </p:grpSpPr>
        <p:sp>
          <p:nvSpPr>
            <p:cNvPr id="5" name="Rectangle 4">
              <a:extLst>
                <a:ext uri="{FF2B5EF4-FFF2-40B4-BE49-F238E27FC236}">
                  <a16:creationId xmlns:a16="http://schemas.microsoft.com/office/drawing/2014/main" id="{BCC7040A-F98D-B521-84FA-813FBC5FEECF}"/>
                </a:ext>
              </a:extLst>
            </p:cNvPr>
            <p:cNvSpPr/>
            <p:nvPr/>
          </p:nvSpPr>
          <p:spPr>
            <a:xfrm>
              <a:off x="6076842" y="2469602"/>
              <a:ext cx="38316" cy="2018418"/>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6" name="Oval 5">
              <a:extLst>
                <a:ext uri="{FF2B5EF4-FFF2-40B4-BE49-F238E27FC236}">
                  <a16:creationId xmlns:a16="http://schemas.microsoft.com/office/drawing/2014/main" id="{CB95182D-5086-8D37-DA1A-4D245D5FAAC3}"/>
                </a:ext>
              </a:extLst>
            </p:cNvPr>
            <p:cNvSpPr/>
            <p:nvPr/>
          </p:nvSpPr>
          <p:spPr>
            <a:xfrm>
              <a:off x="5996378" y="2369980"/>
              <a:ext cx="199244" cy="19924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sp>
        <p:nvSpPr>
          <p:cNvPr id="3" name="Rectangle 2">
            <a:extLst>
              <a:ext uri="{FF2B5EF4-FFF2-40B4-BE49-F238E27FC236}">
                <a16:creationId xmlns:a16="http://schemas.microsoft.com/office/drawing/2014/main" id="{0CC7CC03-0CF4-5A3D-0063-4B7A53C20C8A}"/>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8" name="Picture 7">
            <a:extLst>
              <a:ext uri="{FF2B5EF4-FFF2-40B4-BE49-F238E27FC236}">
                <a16:creationId xmlns:a16="http://schemas.microsoft.com/office/drawing/2014/main" id="{1628F418-0EE1-59D9-FB8F-C241391EF287}"/>
              </a:ext>
            </a:extLst>
          </p:cNvPr>
          <p:cNvPicPr>
            <a:picLocks noChangeAspect="1"/>
          </p:cNvPicPr>
          <p:nvPr/>
        </p:nvPicPr>
        <p:blipFill>
          <a:blip r:embed="rId3"/>
          <a:srcRect r="249"/>
          <a:stretch>
            <a:fillRect/>
          </a:stretch>
        </p:blipFill>
        <p:spPr>
          <a:xfrm>
            <a:off x="2221483" y="1903920"/>
            <a:ext cx="7753046" cy="1063591"/>
          </a:xfrm>
          <a:prstGeom prst="rect">
            <a:avLst/>
          </a:prstGeom>
        </p:spPr>
      </p:pic>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8144D4D2-6380-42D7-F833-3BF78D9AC186}"/>
                  </a:ext>
                </a:extLst>
              </p:cNvPr>
              <p:cNvSpPr/>
              <p:nvPr/>
            </p:nvSpPr>
            <p:spPr>
              <a:xfrm>
                <a:off x="2321105" y="3219178"/>
                <a:ext cx="1738648" cy="134262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𝑧</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𝑧</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≠1</m:t>
                          </m:r>
                        </m:sub>
                      </m:sSub>
                    </m:oMath>
                  </m:oMathPara>
                </a14:m>
                <a:endParaRPr lang="en-US" dirty="0"/>
              </a:p>
            </p:txBody>
          </p:sp>
        </mc:Choice>
        <mc:Fallback xmlns="">
          <p:sp>
            <p:nvSpPr>
              <p:cNvPr id="9" name="Rectangle 8">
                <a:extLst>
                  <a:ext uri="{FF2B5EF4-FFF2-40B4-BE49-F238E27FC236}">
                    <a16:creationId xmlns:a16="http://schemas.microsoft.com/office/drawing/2014/main" id="{8144D4D2-6380-42D7-F833-3BF78D9AC186}"/>
                  </a:ext>
                </a:extLst>
              </p:cNvPr>
              <p:cNvSpPr>
                <a:spLocks noRot="1" noChangeAspect="1" noMove="1" noResize="1" noEditPoints="1" noAdjustHandles="1" noChangeArrowheads="1" noChangeShapeType="1" noTextEdit="1"/>
              </p:cNvSpPr>
              <p:nvPr/>
            </p:nvSpPr>
            <p:spPr>
              <a:xfrm>
                <a:off x="2321105" y="3219178"/>
                <a:ext cx="1738648" cy="134262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3196AA69-6E78-C4ED-E8F4-107CB81F6B68}"/>
                  </a:ext>
                </a:extLst>
              </p:cNvPr>
              <p:cNvSpPr/>
              <p:nvPr/>
            </p:nvSpPr>
            <p:spPr>
              <a:xfrm>
                <a:off x="4357352" y="3220247"/>
                <a:ext cx="1738648" cy="134262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𝑧</m:t>
                      </m:r>
                      <m:sSub>
                        <m:sSubPr>
                          <m:ctrlPr>
                            <a:rPr lang="en-US" i="1">
                              <a:latin typeface="Cambria Math" panose="02040503050406030204" pitchFamily="18" charset="0"/>
                            </a:rPr>
                          </m:ctrlPr>
                        </m:sSubPr>
                        <m:e>
                          <m:r>
                            <a:rPr lang="en-US" i="1">
                              <a:latin typeface="Cambria Math" panose="02040503050406030204" pitchFamily="18" charset="0"/>
                            </a:rPr>
                            <m:t>̂</m:t>
                          </m:r>
                        </m:e>
                        <m:sub>
                          <m:r>
                            <a:rPr lang="en-US" b="0" i="1" smtClean="0">
                              <a:latin typeface="Cambria Math" panose="02040503050406030204" pitchFamily="18" charset="0"/>
                            </a:rPr>
                            <m:t>2</m:t>
                          </m:r>
                        </m:sub>
                      </m:sSub>
                      <m:r>
                        <a:rPr lang="en-US" i="1">
                          <a:latin typeface="Cambria Math" panose="02040503050406030204" pitchFamily="18" charset="0"/>
                        </a:rPr>
                        <m:t>|</m:t>
                      </m:r>
                      <m:r>
                        <a:rPr lang="en-US" i="1">
                          <a:latin typeface="Cambria Math" panose="02040503050406030204" pitchFamily="18" charset="0"/>
                        </a:rPr>
                        <m:t>𝑧</m:t>
                      </m:r>
                      <m:sSub>
                        <m:sSubPr>
                          <m:ctrlPr>
                            <a:rPr lang="en-US" i="1">
                              <a:latin typeface="Cambria Math" panose="02040503050406030204" pitchFamily="18" charset="0"/>
                            </a:rPr>
                          </m:ctrlPr>
                        </m:sSubPr>
                        <m:e>
                          <m:r>
                            <a:rPr lang="en-US" i="1">
                              <a:latin typeface="Cambria Math" panose="02040503050406030204" pitchFamily="18" charset="0"/>
                            </a:rPr>
                            <m:t>̂</m:t>
                          </m:r>
                        </m:e>
                        <m:sub>
                          <m:r>
                            <a:rPr lang="en-US" b="0" i="1" smtClean="0">
                              <a:latin typeface="Cambria Math" panose="02040503050406030204" pitchFamily="18" charset="0"/>
                            </a:rPr>
                            <m:t>∃</m:t>
                          </m:r>
                          <m:r>
                            <a:rPr lang="en-US" i="1">
                              <a:latin typeface="Cambria Math" panose="02040503050406030204" pitchFamily="18" charset="0"/>
                            </a:rPr>
                            <m:t>𝑖</m:t>
                          </m:r>
                          <m:r>
                            <a:rPr lang="en-US" i="1">
                              <a:latin typeface="Cambria Math" panose="02040503050406030204" pitchFamily="18" charset="0"/>
                            </a:rPr>
                            <m:t>≠2</m:t>
                          </m:r>
                        </m:sub>
                      </m:sSub>
                    </m:oMath>
                  </m:oMathPara>
                </a14:m>
                <a:endParaRPr lang="en-US" dirty="0"/>
              </a:p>
            </p:txBody>
          </p:sp>
        </mc:Choice>
        <mc:Fallback xmlns="">
          <p:sp>
            <p:nvSpPr>
              <p:cNvPr id="10" name="Rectangle 9">
                <a:extLst>
                  <a:ext uri="{FF2B5EF4-FFF2-40B4-BE49-F238E27FC236}">
                    <a16:creationId xmlns:a16="http://schemas.microsoft.com/office/drawing/2014/main" id="{3196AA69-6E78-C4ED-E8F4-107CB81F6B68}"/>
                  </a:ext>
                </a:extLst>
              </p:cNvPr>
              <p:cNvSpPr>
                <a:spLocks noRot="1" noChangeAspect="1" noMove="1" noResize="1" noEditPoints="1" noAdjustHandles="1" noChangeArrowheads="1" noChangeShapeType="1" noTextEdit="1"/>
              </p:cNvSpPr>
              <p:nvPr/>
            </p:nvSpPr>
            <p:spPr>
              <a:xfrm>
                <a:off x="4357352" y="3220247"/>
                <a:ext cx="1738648" cy="134262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55F21AD6-EBEE-3CD3-F700-078926BD493E}"/>
                  </a:ext>
                </a:extLst>
              </p:cNvPr>
              <p:cNvSpPr/>
              <p:nvPr/>
            </p:nvSpPr>
            <p:spPr>
              <a:xfrm>
                <a:off x="8132249" y="3180743"/>
                <a:ext cx="1738648" cy="134262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𝑧</m:t>
                      </m:r>
                      <m:sSub>
                        <m:sSubPr>
                          <m:ctrlPr>
                            <a:rPr lang="en-US" i="1">
                              <a:latin typeface="Cambria Math" panose="02040503050406030204" pitchFamily="18" charset="0"/>
                            </a:rPr>
                          </m:ctrlPr>
                        </m:sSubPr>
                        <m:e>
                          <m:r>
                            <a:rPr lang="en-US" i="1">
                              <a:latin typeface="Cambria Math" panose="02040503050406030204" pitchFamily="18" charset="0"/>
                            </a:rPr>
                            <m:t>̂</m:t>
                          </m:r>
                        </m:e>
                        <m:sub>
                          <m:r>
                            <m:rPr>
                              <m:sty m:val="p"/>
                            </m:rPr>
                            <a:rPr lang="en-US" b="0" i="1" smtClean="0">
                              <a:latin typeface="Cambria Math" panose="02040503050406030204" pitchFamily="18" charset="0"/>
                            </a:rPr>
                            <m:t>N</m:t>
                          </m:r>
                        </m:sub>
                      </m:sSub>
                      <m:r>
                        <a:rPr lang="en-US" i="1">
                          <a:latin typeface="Cambria Math" panose="02040503050406030204" pitchFamily="18" charset="0"/>
                        </a:rPr>
                        <m:t>|</m:t>
                      </m:r>
                      <m:r>
                        <a:rPr lang="en-US" i="1">
                          <a:latin typeface="Cambria Math" panose="02040503050406030204" pitchFamily="18" charset="0"/>
                        </a:rPr>
                        <m:t>𝑧</m:t>
                      </m:r>
                      <m:sSub>
                        <m:sSubPr>
                          <m:ctrlPr>
                            <a:rPr lang="en-US" i="1">
                              <a:latin typeface="Cambria Math" panose="02040503050406030204" pitchFamily="18" charset="0"/>
                            </a:rPr>
                          </m:ctrlPr>
                        </m:sSubPr>
                        <m:e>
                          <m:r>
                            <a:rPr lang="en-US" i="1">
                              <a:latin typeface="Cambria Math" panose="02040503050406030204" pitchFamily="18" charset="0"/>
                            </a:rPr>
                            <m:t>̂</m:t>
                          </m:r>
                        </m:e>
                        <m:sub>
                          <m:r>
                            <a:rPr lang="en-US" b="0" i="1" smtClean="0">
                              <a:latin typeface="Cambria Math" panose="02040503050406030204" pitchFamily="18" charset="0"/>
                            </a:rPr>
                            <m:t>∃</m:t>
                          </m:r>
                          <m:r>
                            <a:rPr lang="en-US" i="1">
                              <a:latin typeface="Cambria Math" panose="02040503050406030204" pitchFamily="18" charset="0"/>
                            </a:rPr>
                            <m:t>𝑖</m:t>
                          </m:r>
                          <m:r>
                            <a:rPr lang="en-US" i="1">
                              <a:latin typeface="Cambria Math" panose="02040503050406030204" pitchFamily="18" charset="0"/>
                            </a:rPr>
                            <m:t>≠</m:t>
                          </m:r>
                          <m:r>
                            <m:rPr>
                              <m:sty m:val="p"/>
                            </m:rPr>
                            <a:rPr lang="en-US" b="0" i="1" smtClean="0">
                              <a:latin typeface="Cambria Math" panose="02040503050406030204" pitchFamily="18" charset="0"/>
                            </a:rPr>
                            <m:t>N</m:t>
                          </m:r>
                        </m:sub>
                      </m:sSub>
                    </m:oMath>
                  </m:oMathPara>
                </a14:m>
                <a:endParaRPr lang="en-US" dirty="0"/>
              </a:p>
            </p:txBody>
          </p:sp>
        </mc:Choice>
        <mc:Fallback xmlns="">
          <p:sp>
            <p:nvSpPr>
              <p:cNvPr id="11" name="Rectangle 10">
                <a:extLst>
                  <a:ext uri="{FF2B5EF4-FFF2-40B4-BE49-F238E27FC236}">
                    <a16:creationId xmlns:a16="http://schemas.microsoft.com/office/drawing/2014/main" id="{55F21AD6-EBEE-3CD3-F700-078926BD493E}"/>
                  </a:ext>
                </a:extLst>
              </p:cNvPr>
              <p:cNvSpPr>
                <a:spLocks noRot="1" noChangeAspect="1" noMove="1" noResize="1" noEditPoints="1" noAdjustHandles="1" noChangeArrowheads="1" noChangeShapeType="1" noTextEdit="1"/>
              </p:cNvSpPr>
              <p:nvPr/>
            </p:nvSpPr>
            <p:spPr>
              <a:xfrm>
                <a:off x="8132249" y="3180743"/>
                <a:ext cx="1738648" cy="1342623"/>
              </a:xfrm>
              <a:prstGeom prst="rect">
                <a:avLst/>
              </a:prstGeom>
              <a:blipFill>
                <a:blip r:embed="rId6"/>
                <a:stretch>
                  <a:fillRect/>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BF98B301-B753-957D-17A4-E34A84652BD6}"/>
              </a:ext>
            </a:extLst>
          </p:cNvPr>
          <p:cNvSpPr txBox="1"/>
          <p:nvPr/>
        </p:nvSpPr>
        <p:spPr>
          <a:xfrm>
            <a:off x="6876719" y="3667388"/>
            <a:ext cx="474810" cy="369332"/>
          </a:xfrm>
          <a:prstGeom prst="rect">
            <a:avLst/>
          </a:prstGeom>
          <a:noFill/>
        </p:spPr>
        <p:txBody>
          <a:bodyPr wrap="none" rtlCol="0">
            <a:spAutoFit/>
          </a:bodyPr>
          <a:lstStyle/>
          <a:p>
            <a:r>
              <a:rPr lang="en-US" dirty="0"/>
              <a:t>. . .</a:t>
            </a:r>
          </a:p>
        </p:txBody>
      </p:sp>
      <p:sp>
        <p:nvSpPr>
          <p:cNvPr id="13" name="TextBox 12">
            <a:extLst>
              <a:ext uri="{FF2B5EF4-FFF2-40B4-BE49-F238E27FC236}">
                <a16:creationId xmlns:a16="http://schemas.microsoft.com/office/drawing/2014/main" id="{FBCE3EF4-8BF7-34B1-5A45-0399F8D60CB1}"/>
              </a:ext>
            </a:extLst>
          </p:cNvPr>
          <p:cNvSpPr txBox="1"/>
          <p:nvPr/>
        </p:nvSpPr>
        <p:spPr>
          <a:xfrm>
            <a:off x="1435974" y="5041557"/>
            <a:ext cx="9734946" cy="369332"/>
          </a:xfrm>
          <a:prstGeom prst="rect">
            <a:avLst/>
          </a:prstGeom>
          <a:noFill/>
        </p:spPr>
        <p:txBody>
          <a:bodyPr wrap="square" rtlCol="0">
            <a:spAutoFit/>
          </a:bodyPr>
          <a:lstStyle/>
          <a:p>
            <a:r>
              <a:rPr lang="en-US" dirty="0"/>
              <a:t>This model is essentially </a:t>
            </a:r>
            <a:r>
              <a:rPr lang="en-US" b="1" dirty="0"/>
              <a:t>HuBERT</a:t>
            </a:r>
            <a:r>
              <a:rPr lang="en-US" dirty="0"/>
              <a:t>, but with some slight modifications that work well.</a:t>
            </a:r>
          </a:p>
        </p:txBody>
      </p:sp>
      <p:sp>
        <p:nvSpPr>
          <p:cNvPr id="14" name="TextBox 13">
            <a:extLst>
              <a:ext uri="{FF2B5EF4-FFF2-40B4-BE49-F238E27FC236}">
                <a16:creationId xmlns:a16="http://schemas.microsoft.com/office/drawing/2014/main" id="{E79D8240-F073-1606-F595-021897828988}"/>
              </a:ext>
            </a:extLst>
          </p:cNvPr>
          <p:cNvSpPr txBox="1"/>
          <p:nvPr/>
        </p:nvSpPr>
        <p:spPr>
          <a:xfrm>
            <a:off x="1435974" y="5464435"/>
            <a:ext cx="9734946" cy="646331"/>
          </a:xfrm>
          <a:prstGeom prst="rect">
            <a:avLst/>
          </a:prstGeom>
          <a:noFill/>
        </p:spPr>
        <p:txBody>
          <a:bodyPr wrap="square" rtlCol="0">
            <a:spAutoFit/>
          </a:bodyPr>
          <a:lstStyle/>
          <a:p>
            <a:r>
              <a:rPr lang="en-US" dirty="0"/>
              <a:t>Compared to </a:t>
            </a:r>
            <a:r>
              <a:rPr lang="en-US" b="1" dirty="0"/>
              <a:t>HuBERT</a:t>
            </a:r>
            <a:r>
              <a:rPr lang="en-US" dirty="0"/>
              <a:t>, </a:t>
            </a:r>
            <a:r>
              <a:rPr lang="en-US" b="1" dirty="0"/>
              <a:t>WavLM</a:t>
            </a:r>
            <a:r>
              <a:rPr lang="en-US" dirty="0"/>
              <a:t> (1) mixes in other utterances/noise and (2) adds a gated relative position bias.</a:t>
            </a:r>
          </a:p>
        </p:txBody>
      </p:sp>
    </p:spTree>
    <p:extLst>
      <p:ext uri="{BB962C8B-B14F-4D97-AF65-F5344CB8AC3E}">
        <p14:creationId xmlns:p14="http://schemas.microsoft.com/office/powerpoint/2010/main" val="4080743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p:bldP spid="1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6E713-584C-3E98-C27F-DB5678F4E8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751C2F-4337-08DC-032E-15F3886EF928}"/>
              </a:ext>
            </a:extLst>
          </p:cNvPr>
          <p:cNvSpPr>
            <a:spLocks noGrp="1"/>
          </p:cNvSpPr>
          <p:nvPr>
            <p:ph type="title"/>
          </p:nvPr>
        </p:nvSpPr>
        <p:spPr/>
        <p:txBody>
          <a:bodyPr/>
          <a:lstStyle/>
          <a:p>
            <a:r>
              <a:rPr lang="en-US" dirty="0"/>
              <a:t>WavLM</a:t>
            </a:r>
          </a:p>
        </p:txBody>
      </p:sp>
      <p:sp>
        <p:nvSpPr>
          <p:cNvPr id="4" name="Rectangle 3">
            <a:extLst>
              <a:ext uri="{FF2B5EF4-FFF2-40B4-BE49-F238E27FC236}">
                <a16:creationId xmlns:a16="http://schemas.microsoft.com/office/drawing/2014/main" id="{ECBF547D-4F1B-A526-0D4D-AC20A9988783}"/>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 name="TextBox 2">
            <a:extLst>
              <a:ext uri="{FF2B5EF4-FFF2-40B4-BE49-F238E27FC236}">
                <a16:creationId xmlns:a16="http://schemas.microsoft.com/office/drawing/2014/main" id="{5AF605EF-B7B3-66F9-2192-6E7AB244DA15}"/>
              </a:ext>
            </a:extLst>
          </p:cNvPr>
          <p:cNvSpPr txBox="1"/>
          <p:nvPr/>
        </p:nvSpPr>
        <p:spPr>
          <a:xfrm>
            <a:off x="1301526" y="2964279"/>
            <a:ext cx="9588948" cy="646331"/>
          </a:xfrm>
          <a:prstGeom prst="rect">
            <a:avLst/>
          </a:prstGeom>
          <a:noFill/>
        </p:spPr>
        <p:txBody>
          <a:bodyPr wrap="square" rtlCol="0">
            <a:spAutoFit/>
          </a:bodyPr>
          <a:lstStyle/>
          <a:p>
            <a:pPr algn="ctr"/>
            <a:r>
              <a:rPr lang="en-US" dirty="0">
                <a:solidFill>
                  <a:srgbClr val="C00000"/>
                </a:solidFill>
              </a:rPr>
              <a:t>Note:</a:t>
            </a:r>
          </a:p>
          <a:p>
            <a:pPr algn="ctr"/>
            <a:r>
              <a:rPr lang="en-US" dirty="0"/>
              <a:t>It also scales up data </a:t>
            </a:r>
            <a:r>
              <a:rPr lang="en-US" b="1" dirty="0"/>
              <a:t>a ton</a:t>
            </a:r>
            <a:r>
              <a:rPr lang="en-US" dirty="0"/>
              <a:t>, but we are just here to discuss methodology.</a:t>
            </a:r>
          </a:p>
        </p:txBody>
      </p:sp>
    </p:spTree>
    <p:extLst>
      <p:ext uri="{BB962C8B-B14F-4D97-AF65-F5344CB8AC3E}">
        <p14:creationId xmlns:p14="http://schemas.microsoft.com/office/powerpoint/2010/main" val="7105560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3295E-39B8-484C-3A0E-649F9DB192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4DFD4C-273F-5757-A928-5028709BFB72}"/>
              </a:ext>
            </a:extLst>
          </p:cNvPr>
          <p:cNvSpPr>
            <a:spLocks noGrp="1"/>
          </p:cNvSpPr>
          <p:nvPr>
            <p:ph type="title"/>
          </p:nvPr>
        </p:nvSpPr>
        <p:spPr/>
        <p:txBody>
          <a:bodyPr/>
          <a:lstStyle/>
          <a:p>
            <a:r>
              <a:rPr lang="en-US" dirty="0"/>
              <a:t>WavLM</a:t>
            </a:r>
          </a:p>
        </p:txBody>
      </p:sp>
      <p:sp>
        <p:nvSpPr>
          <p:cNvPr id="4" name="Rectangle 3">
            <a:extLst>
              <a:ext uri="{FF2B5EF4-FFF2-40B4-BE49-F238E27FC236}">
                <a16:creationId xmlns:a16="http://schemas.microsoft.com/office/drawing/2014/main" id="{87AA777D-46A2-B757-CD0B-2C9C22AA5578}"/>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6" name="TextBox 5">
            <a:extLst>
              <a:ext uri="{FF2B5EF4-FFF2-40B4-BE49-F238E27FC236}">
                <a16:creationId xmlns:a16="http://schemas.microsoft.com/office/drawing/2014/main" id="{41E60DF1-A830-66CD-2D36-FAEB2A869C7C}"/>
              </a:ext>
            </a:extLst>
          </p:cNvPr>
          <p:cNvSpPr txBox="1"/>
          <p:nvPr/>
        </p:nvSpPr>
        <p:spPr>
          <a:xfrm>
            <a:off x="1228912" y="1751241"/>
            <a:ext cx="10035988" cy="369332"/>
          </a:xfrm>
          <a:prstGeom prst="rect">
            <a:avLst/>
          </a:prstGeom>
          <a:noFill/>
        </p:spPr>
        <p:txBody>
          <a:bodyPr wrap="square" rtlCol="0">
            <a:spAutoFit/>
          </a:bodyPr>
          <a:lstStyle/>
          <a:p>
            <a:r>
              <a:rPr lang="en-US" dirty="0"/>
              <a:t>The first change is the </a:t>
            </a:r>
            <a:r>
              <a:rPr lang="en-US" b="1" dirty="0"/>
              <a:t>gated relative position bias</a:t>
            </a:r>
            <a:r>
              <a:rPr lang="en-US" dirty="0"/>
              <a:t>.</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107C5A8-8190-C15A-2ADC-4BB81CED4667}"/>
                  </a:ext>
                </a:extLst>
              </p:cNvPr>
              <p:cNvSpPr txBox="1"/>
              <p:nvPr/>
            </p:nvSpPr>
            <p:spPr>
              <a:xfrm>
                <a:off x="1228912" y="2342553"/>
                <a:ext cx="10035988" cy="668645"/>
              </a:xfrm>
              <a:prstGeom prst="rect">
                <a:avLst/>
              </a:prstGeom>
              <a:noFill/>
            </p:spPr>
            <p:txBody>
              <a:bodyPr wrap="square" rtlCol="0">
                <a:spAutoFit/>
              </a:bodyPr>
              <a:lstStyle/>
              <a:p>
                <a:r>
                  <a:rPr lang="en-US" dirty="0"/>
                  <a:t>This operates as an offset for the weights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oMath>
                </a14:m>
                <a:r>
                  <a:rPr lang="en-US" dirty="0"/>
                  <a:t> based off the “key” and ”query” in the self-attention mechanism.</a:t>
                </a:r>
              </a:p>
            </p:txBody>
          </p:sp>
        </mc:Choice>
        <mc:Fallback xmlns="">
          <p:sp>
            <p:nvSpPr>
              <p:cNvPr id="7" name="TextBox 6">
                <a:extLst>
                  <a:ext uri="{FF2B5EF4-FFF2-40B4-BE49-F238E27FC236}">
                    <a16:creationId xmlns:a16="http://schemas.microsoft.com/office/drawing/2014/main" id="{B107C5A8-8190-C15A-2ADC-4BB81CED4667}"/>
                  </a:ext>
                </a:extLst>
              </p:cNvPr>
              <p:cNvSpPr txBox="1">
                <a:spLocks noRot="1" noChangeAspect="1" noMove="1" noResize="1" noEditPoints="1" noAdjustHandles="1" noChangeArrowheads="1" noChangeShapeType="1" noTextEdit="1"/>
              </p:cNvSpPr>
              <p:nvPr/>
            </p:nvSpPr>
            <p:spPr>
              <a:xfrm>
                <a:off x="1228912" y="2342553"/>
                <a:ext cx="10035988" cy="668645"/>
              </a:xfrm>
              <a:prstGeom prst="rect">
                <a:avLst/>
              </a:prstGeom>
              <a:blipFill>
                <a:blip r:embed="rId3"/>
                <a:stretch>
                  <a:fillRect l="-505" t="-3704" b="-129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18664E9-C4FC-63BC-6467-147F49C71B09}"/>
                  </a:ext>
                </a:extLst>
              </p:cNvPr>
              <p:cNvSpPr txBox="1"/>
              <p:nvPr/>
            </p:nvSpPr>
            <p:spPr>
              <a:xfrm>
                <a:off x="1228912" y="3233178"/>
                <a:ext cx="10035988" cy="369332"/>
              </a:xfrm>
              <a:prstGeom prst="rect">
                <a:avLst/>
              </a:prstGeom>
              <a:noFill/>
            </p:spPr>
            <p:txBody>
              <a:bodyPr wrap="square" rtlCol="0">
                <a:spAutoFit/>
              </a:bodyPr>
              <a:lstStyle/>
              <a:p>
                <a:r>
                  <a:rPr lang="en-US" dirty="0"/>
                  <a:t>First, lets consider some latent space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𝑖</m:t>
                        </m:r>
                      </m:sub>
                    </m:sSub>
                  </m:oMath>
                </a14:m>
                <a:r>
                  <a:rPr lang="en-US" dirty="0"/>
                  <a:t>.</a:t>
                </a:r>
              </a:p>
            </p:txBody>
          </p:sp>
        </mc:Choice>
        <mc:Fallback xmlns="">
          <p:sp>
            <p:nvSpPr>
              <p:cNvPr id="8" name="TextBox 7">
                <a:extLst>
                  <a:ext uri="{FF2B5EF4-FFF2-40B4-BE49-F238E27FC236}">
                    <a16:creationId xmlns:a16="http://schemas.microsoft.com/office/drawing/2014/main" id="{218664E9-C4FC-63BC-6467-147F49C71B09}"/>
                  </a:ext>
                </a:extLst>
              </p:cNvPr>
              <p:cNvSpPr txBox="1">
                <a:spLocks noRot="1" noChangeAspect="1" noMove="1" noResize="1" noEditPoints="1" noAdjustHandles="1" noChangeArrowheads="1" noChangeShapeType="1" noTextEdit="1"/>
              </p:cNvSpPr>
              <p:nvPr/>
            </p:nvSpPr>
            <p:spPr>
              <a:xfrm>
                <a:off x="1228912" y="3233178"/>
                <a:ext cx="10035988" cy="369332"/>
              </a:xfrm>
              <a:prstGeom prst="rect">
                <a:avLst/>
              </a:prstGeom>
              <a:blipFill>
                <a:blip r:embed="rId4"/>
                <a:stretch>
                  <a:fillRect l="-505" t="-6667"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1A3C6B2-562C-529F-95A4-F80C12875BEF}"/>
                  </a:ext>
                </a:extLst>
              </p:cNvPr>
              <p:cNvSpPr txBox="1"/>
              <p:nvPr/>
            </p:nvSpPr>
            <p:spPr>
              <a:xfrm>
                <a:off x="1228912" y="3824490"/>
                <a:ext cx="10035988" cy="1478225"/>
              </a:xfrm>
              <a:prstGeom prst="rect">
                <a:avLst/>
              </a:prstGeom>
              <a:noFill/>
            </p:spPr>
            <p:txBody>
              <a:bodyPr wrap="square" rtlCol="0">
                <a:spAutoFit/>
              </a:bodyPr>
              <a:lstStyle/>
              <a:p>
                <a:r>
                  <a:rPr lang="en-US" dirty="0"/>
                  <a:t>We con compute the “key”, “query”, and “values” of the attention mechanism as such:</a:t>
                </a:r>
              </a:p>
              <a:p>
                <a:endParaRPr lang="en-US" dirty="0"/>
              </a:p>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𝑖</m:t>
                          </m:r>
                        </m:sub>
                      </m:sSub>
                      <m:sSup>
                        <m:sSupPr>
                          <m:ctrlPr>
                            <a:rPr lang="en-US" b="0" i="1" smtClean="0">
                              <a:latin typeface="Cambria Math" panose="02040503050406030204" pitchFamily="18" charset="0"/>
                            </a:rPr>
                          </m:ctrlPr>
                        </m:sSupPr>
                        <m:e>
                          <m:r>
                            <a:rPr lang="en-US" b="0" i="1" smtClean="0">
                              <a:latin typeface="Cambria Math" panose="02040503050406030204" pitchFamily="18" charset="0"/>
                            </a:rPr>
                            <m:t>𝑊</m:t>
                          </m:r>
                        </m:e>
                        <m:sup>
                          <m:r>
                            <a:rPr lang="en-US" b="0" i="1" smtClean="0">
                              <a:latin typeface="Cambria Math" panose="02040503050406030204" pitchFamily="18" charset="0"/>
                            </a:rPr>
                            <m:t>𝑄</m:t>
                          </m:r>
                        </m:sup>
                      </m:sSup>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𝑖</m:t>
                          </m:r>
                        </m:sub>
                      </m:sSub>
                      <m:sSup>
                        <m:sSupPr>
                          <m:ctrlPr>
                            <a:rPr lang="en-US" b="0" i="1" smtClean="0">
                              <a:latin typeface="Cambria Math" panose="02040503050406030204" pitchFamily="18" charset="0"/>
                            </a:rPr>
                          </m:ctrlPr>
                        </m:sSupPr>
                        <m:e>
                          <m:r>
                            <a:rPr lang="en-US" b="0" i="1" smtClean="0">
                              <a:latin typeface="Cambria Math" panose="02040503050406030204" pitchFamily="18" charset="0"/>
                            </a:rPr>
                            <m:t>𝑊</m:t>
                          </m:r>
                        </m:e>
                        <m:sup>
                          <m:r>
                            <a:rPr lang="en-US" b="0" i="1" smtClean="0">
                              <a:latin typeface="Cambria Math" panose="02040503050406030204" pitchFamily="18" charset="0"/>
                            </a:rPr>
                            <m:t>𝐾</m:t>
                          </m:r>
                        </m:sup>
                      </m:sSup>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𝑖</m:t>
                          </m:r>
                        </m:sub>
                      </m:sSub>
                      <m:sSup>
                        <m:sSupPr>
                          <m:ctrlPr>
                            <a:rPr lang="en-US" b="0" i="1" smtClean="0">
                              <a:latin typeface="Cambria Math" panose="02040503050406030204" pitchFamily="18" charset="0"/>
                            </a:rPr>
                          </m:ctrlPr>
                        </m:sSupPr>
                        <m:e>
                          <m:r>
                            <a:rPr lang="en-US" b="0" i="1" smtClean="0">
                              <a:latin typeface="Cambria Math" panose="02040503050406030204" pitchFamily="18" charset="0"/>
                            </a:rPr>
                            <m:t>𝑊</m:t>
                          </m:r>
                        </m:e>
                        <m:sup>
                          <m:r>
                            <a:rPr lang="en-US" b="0" i="1" smtClean="0">
                              <a:latin typeface="Cambria Math" panose="02040503050406030204" pitchFamily="18" charset="0"/>
                            </a:rPr>
                            <m:t>𝑉</m:t>
                          </m:r>
                        </m:sup>
                      </m:sSup>
                    </m:oMath>
                  </m:oMathPara>
                </a14:m>
                <a:endParaRPr lang="en-US" dirty="0"/>
              </a:p>
              <a:p>
                <a:endParaRPr lang="en-US" dirty="0"/>
              </a:p>
              <a:p>
                <a:r>
                  <a:rPr lang="en-US" dirty="0"/>
                  <a:t>where </a:t>
                </a:r>
                <a14:m>
                  <m:oMath xmlns:m="http://schemas.openxmlformats.org/officeDocument/2006/math">
                    <m:r>
                      <a:rPr lang="en-US" b="0" i="1" smtClean="0">
                        <a:latin typeface="Cambria Math" panose="02040503050406030204" pitchFamily="18" charset="0"/>
                      </a:rPr>
                      <m:t>𝑊</m:t>
                    </m:r>
                  </m:oMath>
                </a14:m>
                <a:r>
                  <a:rPr lang="en-US" dirty="0"/>
                  <a:t> is separate learnable matrices. </a:t>
                </a:r>
              </a:p>
            </p:txBody>
          </p:sp>
        </mc:Choice>
        <mc:Fallback xmlns="">
          <p:sp>
            <p:nvSpPr>
              <p:cNvPr id="9" name="TextBox 8">
                <a:extLst>
                  <a:ext uri="{FF2B5EF4-FFF2-40B4-BE49-F238E27FC236}">
                    <a16:creationId xmlns:a16="http://schemas.microsoft.com/office/drawing/2014/main" id="{71A3C6B2-562C-529F-95A4-F80C12875BEF}"/>
                  </a:ext>
                </a:extLst>
              </p:cNvPr>
              <p:cNvSpPr txBox="1">
                <a:spLocks noRot="1" noChangeAspect="1" noMove="1" noResize="1" noEditPoints="1" noAdjustHandles="1" noChangeArrowheads="1" noChangeShapeType="1" noTextEdit="1"/>
              </p:cNvSpPr>
              <p:nvPr/>
            </p:nvSpPr>
            <p:spPr>
              <a:xfrm>
                <a:off x="1228912" y="3824490"/>
                <a:ext cx="10035988" cy="1478225"/>
              </a:xfrm>
              <a:prstGeom prst="rect">
                <a:avLst/>
              </a:prstGeom>
              <a:blipFill>
                <a:blip r:embed="rId5"/>
                <a:stretch>
                  <a:fillRect l="-505" t="-847" b="-5085"/>
                </a:stretch>
              </a:blipFill>
            </p:spPr>
            <p:txBody>
              <a:bodyPr/>
              <a:lstStyle/>
              <a:p>
                <a:r>
                  <a:rPr lang="en-US">
                    <a:noFill/>
                  </a:rPr>
                  <a:t> </a:t>
                </a:r>
              </a:p>
            </p:txBody>
          </p:sp>
        </mc:Fallback>
      </mc:AlternateContent>
    </p:spTree>
    <p:extLst>
      <p:ext uri="{BB962C8B-B14F-4D97-AF65-F5344CB8AC3E}">
        <p14:creationId xmlns:p14="http://schemas.microsoft.com/office/powerpoint/2010/main" val="1640422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B0A77-D9EE-BFFC-FBB9-CAF44B240C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746FC7-321E-A4BC-614F-AC79FD9B3915}"/>
              </a:ext>
            </a:extLst>
          </p:cNvPr>
          <p:cNvSpPr>
            <a:spLocks noGrp="1"/>
          </p:cNvSpPr>
          <p:nvPr>
            <p:ph type="title"/>
          </p:nvPr>
        </p:nvSpPr>
        <p:spPr/>
        <p:txBody>
          <a:bodyPr/>
          <a:lstStyle/>
          <a:p>
            <a:r>
              <a:rPr lang="en-US" dirty="0"/>
              <a:t>WavLM</a:t>
            </a:r>
          </a:p>
        </p:txBody>
      </p:sp>
      <p:sp>
        <p:nvSpPr>
          <p:cNvPr id="4" name="Rectangle 3">
            <a:extLst>
              <a:ext uri="{FF2B5EF4-FFF2-40B4-BE49-F238E27FC236}">
                <a16:creationId xmlns:a16="http://schemas.microsoft.com/office/drawing/2014/main" id="{15AE503B-FD14-5E52-6206-0492D29057E6}"/>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 name="TextBox 2">
            <a:extLst>
              <a:ext uri="{FF2B5EF4-FFF2-40B4-BE49-F238E27FC236}">
                <a16:creationId xmlns:a16="http://schemas.microsoft.com/office/drawing/2014/main" id="{54EAFC75-C973-894C-3E04-44E48AB45473}"/>
              </a:ext>
            </a:extLst>
          </p:cNvPr>
          <p:cNvSpPr txBox="1"/>
          <p:nvPr/>
        </p:nvSpPr>
        <p:spPr>
          <a:xfrm>
            <a:off x="1301526" y="2964279"/>
            <a:ext cx="9588948" cy="1200329"/>
          </a:xfrm>
          <a:prstGeom prst="rect">
            <a:avLst/>
          </a:prstGeom>
          <a:noFill/>
        </p:spPr>
        <p:txBody>
          <a:bodyPr wrap="square" rtlCol="0">
            <a:spAutoFit/>
          </a:bodyPr>
          <a:lstStyle/>
          <a:p>
            <a:pPr algn="ctr"/>
            <a:r>
              <a:rPr lang="en-US" dirty="0">
                <a:solidFill>
                  <a:srgbClr val="C00000"/>
                </a:solidFill>
              </a:rPr>
              <a:t>Note:</a:t>
            </a:r>
          </a:p>
          <a:p>
            <a:pPr algn="ctr"/>
            <a:r>
              <a:rPr lang="en-US" dirty="0"/>
              <a:t>We use learned transformations for the queries, keys, and values so that the original hidden representation is not required to use a single geometry for both determining relevance and transmitting information. </a:t>
            </a:r>
          </a:p>
        </p:txBody>
      </p:sp>
    </p:spTree>
    <p:extLst>
      <p:ext uri="{BB962C8B-B14F-4D97-AF65-F5344CB8AC3E}">
        <p14:creationId xmlns:p14="http://schemas.microsoft.com/office/powerpoint/2010/main" val="26316445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CCFAB-3281-4C2C-56D1-2BD22D9A75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CE2DEE-703F-EBE4-39D6-CE06BE7E529E}"/>
              </a:ext>
            </a:extLst>
          </p:cNvPr>
          <p:cNvSpPr>
            <a:spLocks noGrp="1"/>
          </p:cNvSpPr>
          <p:nvPr>
            <p:ph type="title"/>
          </p:nvPr>
        </p:nvSpPr>
        <p:spPr/>
        <p:txBody>
          <a:bodyPr/>
          <a:lstStyle/>
          <a:p>
            <a:r>
              <a:rPr lang="en-US" dirty="0"/>
              <a:t>WavLM</a:t>
            </a:r>
          </a:p>
        </p:txBody>
      </p:sp>
      <p:sp>
        <p:nvSpPr>
          <p:cNvPr id="4" name="Rectangle 3">
            <a:extLst>
              <a:ext uri="{FF2B5EF4-FFF2-40B4-BE49-F238E27FC236}">
                <a16:creationId xmlns:a16="http://schemas.microsoft.com/office/drawing/2014/main" id="{D1B784A4-10B5-C1BA-15CE-9440CD53EA3F}"/>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B505490-125F-5E84-26B8-7851997D8856}"/>
                  </a:ext>
                </a:extLst>
              </p:cNvPr>
              <p:cNvSpPr txBox="1"/>
              <p:nvPr/>
            </p:nvSpPr>
            <p:spPr>
              <a:xfrm>
                <a:off x="1228912" y="1751241"/>
                <a:ext cx="10035988" cy="3158237"/>
              </a:xfrm>
              <a:prstGeom prst="rect">
                <a:avLst/>
              </a:prstGeom>
              <a:noFill/>
            </p:spPr>
            <p:txBody>
              <a:bodyPr wrap="square" rtlCol="0">
                <a:spAutoFit/>
              </a:bodyPr>
              <a:lstStyle/>
              <a:p>
                <a:r>
                  <a:rPr lang="en-US" dirty="0"/>
                  <a:t>We can compute the self attention output as:</a:t>
                </a:r>
              </a:p>
              <a:p>
                <a:endParaRPr lang="en-US" dirty="0"/>
              </a:p>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𝑗</m:t>
                                  </m:r>
                                </m:sub>
                              </m:sSub>
                            </m:num>
                            <m:den>
                              <m:rad>
                                <m:radPr>
                                  <m:degHide m:val="on"/>
                                  <m:ctrlPr>
                                    <a:rPr lang="en-US" b="0" i="1" smtClean="0">
                                      <a:latin typeface="Cambria Math" panose="02040503050406030204" pitchFamily="18" charset="0"/>
                                    </a:rPr>
                                  </m:ctrlPr>
                                </m:radPr>
                                <m:deg/>
                                <m:e>
                                  <m:sSub>
                                    <m:sSubPr>
                                      <m:ctrlPr>
                                        <a:rPr lang="en-US" b="0"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𝑘</m:t>
                                      </m:r>
                                    </m:sub>
                                  </m:sSub>
                                </m:e>
                              </m:rad>
                            </m:den>
                          </m:f>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sup>
                      </m:sSup>
                      <m:r>
                        <a:rPr lang="en-US" b="0" i="1" smtClean="0">
                          <a:latin typeface="Cambria Math" panose="02040503050406030204" pitchFamily="18" charset="0"/>
                        </a:rPr>
                        <m:t>,</m:t>
                      </m:r>
                    </m:oMath>
                  </m:oMathPara>
                </a14:m>
                <a:endParaRPr lang="en-US" dirty="0"/>
              </a:p>
              <a:p>
                <a:pPr/>
                <a14:m>
                  <m:oMathPara xmlns:m="http://schemas.openxmlformats.org/officeDocument/2006/math">
                    <m:oMathParaPr>
                      <m:jc m:val="centerGroup"/>
                    </m:oMathParaPr>
                    <m:oMath xmlns:m="http://schemas.openxmlformats.org/officeDocument/2006/math">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𝑖</m:t>
                              </m:r>
                            </m:sub>
                          </m:sSub>
                        </m:e>
                      </m:acc>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a:rPr lang="en-US" b="0" i="1" smtClean="0">
                              <a:latin typeface="Cambria Math" panose="02040503050406030204" pitchFamily="18" charset="0"/>
                            </a:rPr>
                            <m:t>𝑗</m:t>
                          </m:r>
                          <m:r>
                            <a:rPr lang="en-US" b="0" i="1" smtClean="0">
                              <a:latin typeface="Cambria Math" panose="02040503050406030204" pitchFamily="18" charset="0"/>
                            </a:rPr>
                            <m:t>=1</m:t>
                          </m:r>
                        </m:sub>
                        <m:sup>
                          <m:r>
                            <a:rPr lang="en-US" b="0" i="1" smtClean="0">
                              <a:latin typeface="Cambria Math" panose="02040503050406030204" pitchFamily="18" charset="0"/>
                            </a:rPr>
                            <m:t>𝑇</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𝑗</m:t>
                              </m:r>
                            </m:sub>
                          </m:sSub>
                        </m:e>
                      </m:nary>
                    </m:oMath>
                  </m:oMathPara>
                </a14:m>
                <a:endParaRPr lang="en-US" dirty="0"/>
              </a:p>
              <a:p>
                <a:endParaRPr lang="en-US" dirty="0"/>
              </a:p>
              <a:p>
                <a:r>
                  <a:rPr lang="en-US" dirty="0"/>
                  <a:t>where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oMath>
                </a14:m>
                <a:r>
                  <a:rPr lang="en-US" dirty="0"/>
                  <a:t> is the vector representing the current position,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𝑖</m:t>
                        </m:r>
                      </m:sub>
                    </m:sSub>
                  </m:oMath>
                </a14:m>
                <a:r>
                  <a:rPr lang="en-US" dirty="0"/>
                  <a:t> is a vector representing another position,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𝑘</m:t>
                        </m:r>
                      </m:sub>
                    </m:sSub>
                  </m:oMath>
                </a14:m>
                <a:r>
                  <a:rPr lang="en-US" dirty="0"/>
                  <a:t> is the dimension of the vectors (used for normalizing),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𝑗</m:t>
                        </m:r>
                      </m:sub>
                    </m:sSub>
                  </m:oMath>
                </a14:m>
                <a:r>
                  <a:rPr lang="en-US" dirty="0"/>
                  <a:t> is a vector representing another position. </a:t>
                </a:r>
              </a:p>
            </p:txBody>
          </p:sp>
        </mc:Choice>
        <mc:Fallback xmlns="">
          <p:sp>
            <p:nvSpPr>
              <p:cNvPr id="6" name="TextBox 5">
                <a:extLst>
                  <a:ext uri="{FF2B5EF4-FFF2-40B4-BE49-F238E27FC236}">
                    <a16:creationId xmlns:a16="http://schemas.microsoft.com/office/drawing/2014/main" id="{4B505490-125F-5E84-26B8-7851997D8856}"/>
                  </a:ext>
                </a:extLst>
              </p:cNvPr>
              <p:cNvSpPr txBox="1">
                <a:spLocks noRot="1" noChangeAspect="1" noMove="1" noResize="1" noEditPoints="1" noAdjustHandles="1" noChangeArrowheads="1" noChangeShapeType="1" noTextEdit="1"/>
              </p:cNvSpPr>
              <p:nvPr/>
            </p:nvSpPr>
            <p:spPr>
              <a:xfrm>
                <a:off x="1228912" y="1751241"/>
                <a:ext cx="10035988" cy="3158237"/>
              </a:xfrm>
              <a:prstGeom prst="rect">
                <a:avLst/>
              </a:prstGeom>
              <a:blipFill>
                <a:blip r:embed="rId3"/>
                <a:stretch>
                  <a:fillRect l="-505" t="-800" b="-4400"/>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246CFD34-F4B9-4148-BD42-AFB7EC40E83B}"/>
              </a:ext>
            </a:extLst>
          </p:cNvPr>
          <p:cNvSpPr txBox="1"/>
          <p:nvPr/>
        </p:nvSpPr>
        <p:spPr>
          <a:xfrm>
            <a:off x="1228912" y="5094470"/>
            <a:ext cx="9865808" cy="646331"/>
          </a:xfrm>
          <a:prstGeom prst="rect">
            <a:avLst/>
          </a:prstGeom>
          <a:noFill/>
        </p:spPr>
        <p:txBody>
          <a:bodyPr wrap="square">
            <a:spAutoFit/>
          </a:bodyPr>
          <a:lstStyle/>
          <a:p>
            <a:r>
              <a:rPr lang="en-US" dirty="0"/>
              <a:t>The idea of the summation is to encode the current sequence with a weighted sum of information of all other positions (including itself). </a:t>
            </a:r>
          </a:p>
        </p:txBody>
      </p:sp>
    </p:spTree>
    <p:extLst>
      <p:ext uri="{BB962C8B-B14F-4D97-AF65-F5344CB8AC3E}">
        <p14:creationId xmlns:p14="http://schemas.microsoft.com/office/powerpoint/2010/main" val="360936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DF93E-7FB5-F8EF-CC46-751FD8B3B8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EE3897-E3E2-5083-345A-4E9869ABEE80}"/>
              </a:ext>
            </a:extLst>
          </p:cNvPr>
          <p:cNvSpPr>
            <a:spLocks noGrp="1"/>
          </p:cNvSpPr>
          <p:nvPr>
            <p:ph type="title"/>
          </p:nvPr>
        </p:nvSpPr>
        <p:spPr/>
        <p:txBody>
          <a:bodyPr/>
          <a:lstStyle/>
          <a:p>
            <a:r>
              <a:rPr lang="en-US" dirty="0"/>
              <a:t>WavLM</a:t>
            </a:r>
          </a:p>
        </p:txBody>
      </p:sp>
      <p:sp>
        <p:nvSpPr>
          <p:cNvPr id="4" name="Rectangle 3">
            <a:extLst>
              <a:ext uri="{FF2B5EF4-FFF2-40B4-BE49-F238E27FC236}">
                <a16:creationId xmlns:a16="http://schemas.microsoft.com/office/drawing/2014/main" id="{E90874F3-6A44-F58C-123A-83787221A1C7}"/>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7B80F58-F0D7-B4BD-DCB4-5FC1DAF73F9E}"/>
                  </a:ext>
                </a:extLst>
              </p:cNvPr>
              <p:cNvSpPr txBox="1"/>
              <p:nvPr/>
            </p:nvSpPr>
            <p:spPr>
              <a:xfrm>
                <a:off x="1228912" y="1751241"/>
                <a:ext cx="10035988" cy="3158237"/>
              </a:xfrm>
              <a:prstGeom prst="rect">
                <a:avLst/>
              </a:prstGeom>
              <a:noFill/>
            </p:spPr>
            <p:txBody>
              <a:bodyPr wrap="square" rtlCol="0">
                <a:spAutoFit/>
              </a:bodyPr>
              <a:lstStyle/>
              <a:p>
                <a:r>
                  <a:rPr lang="en-US" dirty="0"/>
                  <a:t>We can compute the self attention output as:</a:t>
                </a:r>
              </a:p>
              <a:p>
                <a:endParaRPr lang="en-US" dirty="0"/>
              </a:p>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𝑗</m:t>
                                  </m:r>
                                </m:sub>
                              </m:sSub>
                            </m:num>
                            <m:den>
                              <m:rad>
                                <m:radPr>
                                  <m:degHide m:val="on"/>
                                  <m:ctrlPr>
                                    <a:rPr lang="en-US" b="0" i="1" smtClean="0">
                                      <a:latin typeface="Cambria Math" panose="02040503050406030204" pitchFamily="18" charset="0"/>
                                    </a:rPr>
                                  </m:ctrlPr>
                                </m:radPr>
                                <m:deg/>
                                <m:e>
                                  <m:sSub>
                                    <m:sSubPr>
                                      <m:ctrlPr>
                                        <a:rPr lang="en-US" b="0"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𝑘</m:t>
                                      </m:r>
                                    </m:sub>
                                  </m:sSub>
                                </m:e>
                              </m:rad>
                            </m:den>
                          </m:f>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sup>
                      </m:sSup>
                      <m:r>
                        <a:rPr lang="en-US" b="0" i="1" smtClean="0">
                          <a:latin typeface="Cambria Math" panose="02040503050406030204" pitchFamily="18" charset="0"/>
                        </a:rPr>
                        <m:t>,</m:t>
                      </m:r>
                    </m:oMath>
                  </m:oMathPara>
                </a14:m>
                <a:endParaRPr lang="en-US" dirty="0"/>
              </a:p>
              <a:p>
                <a:pPr/>
                <a14:m>
                  <m:oMathPara xmlns:m="http://schemas.openxmlformats.org/officeDocument/2006/math">
                    <m:oMathParaPr>
                      <m:jc m:val="centerGroup"/>
                    </m:oMathParaPr>
                    <m:oMath xmlns:m="http://schemas.openxmlformats.org/officeDocument/2006/math">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𝑖</m:t>
                              </m:r>
                            </m:sub>
                          </m:sSub>
                        </m:e>
                      </m:acc>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a:rPr lang="en-US" b="0" i="1" smtClean="0">
                              <a:latin typeface="Cambria Math" panose="02040503050406030204" pitchFamily="18" charset="0"/>
                            </a:rPr>
                            <m:t>𝑗</m:t>
                          </m:r>
                          <m:r>
                            <a:rPr lang="en-US" b="0" i="1" smtClean="0">
                              <a:latin typeface="Cambria Math" panose="02040503050406030204" pitchFamily="18" charset="0"/>
                            </a:rPr>
                            <m:t>=1</m:t>
                          </m:r>
                        </m:sub>
                        <m:sup>
                          <m:r>
                            <a:rPr lang="en-US" b="0" i="1" smtClean="0">
                              <a:latin typeface="Cambria Math" panose="02040503050406030204" pitchFamily="18" charset="0"/>
                            </a:rPr>
                            <m:t>𝑇</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𝑗</m:t>
                              </m:r>
                            </m:sub>
                          </m:sSub>
                        </m:e>
                      </m:nary>
                    </m:oMath>
                  </m:oMathPara>
                </a14:m>
                <a:endParaRPr lang="en-US" dirty="0"/>
              </a:p>
              <a:p>
                <a:endParaRPr lang="en-US" dirty="0"/>
              </a:p>
              <a:p>
                <a:r>
                  <a:rPr lang="en-US" dirty="0"/>
                  <a:t>where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oMath>
                </a14:m>
                <a:r>
                  <a:rPr lang="en-US" dirty="0"/>
                  <a:t> is the vector representing the current position,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i="1">
                            <a:latin typeface="Cambria Math" panose="02040503050406030204" pitchFamily="18" charset="0"/>
                          </a:rPr>
                          <m:t>𝑖</m:t>
                        </m:r>
                      </m:sub>
                    </m:sSub>
                  </m:oMath>
                </a14:m>
                <a:r>
                  <a:rPr lang="en-US" dirty="0"/>
                  <a:t> is a vector representing another position,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𝑘</m:t>
                        </m:r>
                      </m:sub>
                    </m:sSub>
                  </m:oMath>
                </a14:m>
                <a:r>
                  <a:rPr lang="en-US" dirty="0"/>
                  <a:t> is the dimension of the vectors (used for normalizing),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𝑗</m:t>
                        </m:r>
                      </m:sub>
                    </m:sSub>
                  </m:oMath>
                </a14:m>
                <a:r>
                  <a:rPr lang="en-US" dirty="0"/>
                  <a:t> is a vector representing another position. </a:t>
                </a:r>
              </a:p>
            </p:txBody>
          </p:sp>
        </mc:Choice>
        <mc:Fallback xmlns="">
          <p:sp>
            <p:nvSpPr>
              <p:cNvPr id="6" name="TextBox 5">
                <a:extLst>
                  <a:ext uri="{FF2B5EF4-FFF2-40B4-BE49-F238E27FC236}">
                    <a16:creationId xmlns:a16="http://schemas.microsoft.com/office/drawing/2014/main" id="{47B80F58-F0D7-B4BD-DCB4-5FC1DAF73F9E}"/>
                  </a:ext>
                </a:extLst>
              </p:cNvPr>
              <p:cNvSpPr txBox="1">
                <a:spLocks noRot="1" noChangeAspect="1" noMove="1" noResize="1" noEditPoints="1" noAdjustHandles="1" noChangeArrowheads="1" noChangeShapeType="1" noTextEdit="1"/>
              </p:cNvSpPr>
              <p:nvPr/>
            </p:nvSpPr>
            <p:spPr>
              <a:xfrm>
                <a:off x="1228912" y="1751241"/>
                <a:ext cx="10035988" cy="3158237"/>
              </a:xfrm>
              <a:prstGeom prst="rect">
                <a:avLst/>
              </a:prstGeom>
              <a:blipFill>
                <a:blip r:embed="rId3"/>
                <a:stretch>
                  <a:fillRect l="-505" t="-800" b="-4400"/>
                </a:stretch>
              </a:blipFill>
            </p:spPr>
            <p:txBody>
              <a:bodyPr/>
              <a:lstStyle/>
              <a:p>
                <a:r>
                  <a:rPr lang="en-US">
                    <a:noFill/>
                  </a:rPr>
                  <a:t> </a:t>
                </a:r>
              </a:p>
            </p:txBody>
          </p:sp>
        </mc:Fallback>
      </mc:AlternateContent>
      <p:sp>
        <p:nvSpPr>
          <p:cNvPr id="3" name="Oval 2">
            <a:extLst>
              <a:ext uri="{FF2B5EF4-FFF2-40B4-BE49-F238E27FC236}">
                <a16:creationId xmlns:a16="http://schemas.microsoft.com/office/drawing/2014/main" id="{EFDD03BC-8999-B874-311A-53713AAA7EE0}"/>
              </a:ext>
            </a:extLst>
          </p:cNvPr>
          <p:cNvSpPr/>
          <p:nvPr/>
        </p:nvSpPr>
        <p:spPr>
          <a:xfrm>
            <a:off x="6571488" y="2353056"/>
            <a:ext cx="548640" cy="52425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97D7356-C454-90EE-25DC-957FB4C6B329}"/>
              </a:ext>
            </a:extLst>
          </p:cNvPr>
          <p:cNvSpPr txBox="1"/>
          <p:nvPr/>
        </p:nvSpPr>
        <p:spPr>
          <a:xfrm>
            <a:off x="1228912" y="5193345"/>
            <a:ext cx="9559027" cy="923330"/>
          </a:xfrm>
          <a:prstGeom prst="rect">
            <a:avLst/>
          </a:prstGeom>
          <a:noFill/>
        </p:spPr>
        <p:txBody>
          <a:bodyPr wrap="none" rtlCol="0">
            <a:spAutoFit/>
          </a:bodyPr>
          <a:lstStyle/>
          <a:p>
            <a:r>
              <a:rPr lang="en-US" dirty="0"/>
              <a:t>This is the </a:t>
            </a:r>
            <a:r>
              <a:rPr lang="en-US" b="1" dirty="0"/>
              <a:t>gated relative position bias</a:t>
            </a:r>
            <a:r>
              <a:rPr lang="en-US" dirty="0"/>
              <a:t>.</a:t>
            </a:r>
          </a:p>
          <a:p>
            <a:endParaRPr lang="en-US" dirty="0"/>
          </a:p>
          <a:p>
            <a:r>
              <a:rPr lang="en-US" dirty="0"/>
              <a:t>Without it, the calculation would be the standard computation of the self-attention mechanism.</a:t>
            </a:r>
          </a:p>
        </p:txBody>
      </p:sp>
      <p:cxnSp>
        <p:nvCxnSpPr>
          <p:cNvPr id="9" name="Curved Connector 8">
            <a:extLst>
              <a:ext uri="{FF2B5EF4-FFF2-40B4-BE49-F238E27FC236}">
                <a16:creationId xmlns:a16="http://schemas.microsoft.com/office/drawing/2014/main" id="{962BDE2A-1AA1-1FC3-B5C1-883691C277CE}"/>
              </a:ext>
            </a:extLst>
          </p:cNvPr>
          <p:cNvCxnSpPr>
            <a:endCxn id="3" idx="4"/>
          </p:cNvCxnSpPr>
          <p:nvPr/>
        </p:nvCxnSpPr>
        <p:spPr>
          <a:xfrm rot="5400000" flipH="1" flipV="1">
            <a:off x="4794504" y="3313176"/>
            <a:ext cx="2487168" cy="1615440"/>
          </a:xfrm>
          <a:prstGeom prst="curvedConnector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0722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E3968-A689-556D-104D-83CE9A602B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5EED65-6A3D-2A77-C391-298E1D74CB73}"/>
              </a:ext>
            </a:extLst>
          </p:cNvPr>
          <p:cNvSpPr>
            <a:spLocks noGrp="1"/>
          </p:cNvSpPr>
          <p:nvPr>
            <p:ph type="title"/>
          </p:nvPr>
        </p:nvSpPr>
        <p:spPr/>
        <p:txBody>
          <a:bodyPr/>
          <a:lstStyle/>
          <a:p>
            <a:r>
              <a:rPr lang="en-US" dirty="0"/>
              <a:t>WaveNet</a:t>
            </a:r>
          </a:p>
        </p:txBody>
      </p:sp>
      <p:sp>
        <p:nvSpPr>
          <p:cNvPr id="4" name="Rectangle 3">
            <a:extLst>
              <a:ext uri="{FF2B5EF4-FFF2-40B4-BE49-F238E27FC236}">
                <a16:creationId xmlns:a16="http://schemas.microsoft.com/office/drawing/2014/main" id="{BCB12083-9D09-8A45-832F-D98ED9AD2E17}"/>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3" name="Picture 2">
            <a:extLst>
              <a:ext uri="{FF2B5EF4-FFF2-40B4-BE49-F238E27FC236}">
                <a16:creationId xmlns:a16="http://schemas.microsoft.com/office/drawing/2014/main" id="{826E4DF0-2C79-5AA4-8B7F-5E3D64FB918E}"/>
              </a:ext>
            </a:extLst>
          </p:cNvPr>
          <p:cNvPicPr>
            <a:picLocks noChangeAspect="1"/>
          </p:cNvPicPr>
          <p:nvPr/>
        </p:nvPicPr>
        <p:blipFill>
          <a:blip r:embed="rId3"/>
          <a:stretch>
            <a:fillRect/>
          </a:stretch>
        </p:blipFill>
        <p:spPr>
          <a:xfrm>
            <a:off x="1334760" y="1879285"/>
            <a:ext cx="7772400" cy="2790604"/>
          </a:xfrm>
          <a:prstGeom prst="rect">
            <a:avLst/>
          </a:prstGeom>
        </p:spPr>
      </p:pic>
      <p:sp>
        <p:nvSpPr>
          <p:cNvPr id="5" name="TextBox 4">
            <a:extLst>
              <a:ext uri="{FF2B5EF4-FFF2-40B4-BE49-F238E27FC236}">
                <a16:creationId xmlns:a16="http://schemas.microsoft.com/office/drawing/2014/main" id="{4F565079-001F-EAC3-2AFA-26AE0629F0F7}"/>
              </a:ext>
            </a:extLst>
          </p:cNvPr>
          <p:cNvSpPr txBox="1"/>
          <p:nvPr/>
        </p:nvSpPr>
        <p:spPr>
          <a:xfrm>
            <a:off x="1334760" y="1509953"/>
            <a:ext cx="5577040" cy="369332"/>
          </a:xfrm>
          <a:prstGeom prst="rect">
            <a:avLst/>
          </a:prstGeom>
          <a:noFill/>
        </p:spPr>
        <p:txBody>
          <a:bodyPr wrap="none" rtlCol="0">
            <a:spAutoFit/>
          </a:bodyPr>
          <a:lstStyle/>
          <a:p>
            <a:r>
              <a:rPr lang="en-US" dirty="0"/>
              <a:t>The next ingredient is the </a:t>
            </a:r>
            <a:r>
              <a:rPr lang="en-US" b="1" dirty="0"/>
              <a:t>dilated causal convolution</a:t>
            </a:r>
            <a:r>
              <a:rPr lang="en-US" dirty="0"/>
              <a:t>. </a:t>
            </a:r>
          </a:p>
        </p:txBody>
      </p:sp>
      <p:sp>
        <p:nvSpPr>
          <p:cNvPr id="6" name="TextBox 5">
            <a:extLst>
              <a:ext uri="{FF2B5EF4-FFF2-40B4-BE49-F238E27FC236}">
                <a16:creationId xmlns:a16="http://schemas.microsoft.com/office/drawing/2014/main" id="{CF614408-B36A-72BA-6712-502140D1F530}"/>
              </a:ext>
            </a:extLst>
          </p:cNvPr>
          <p:cNvSpPr txBox="1"/>
          <p:nvPr/>
        </p:nvSpPr>
        <p:spPr>
          <a:xfrm>
            <a:off x="1334760" y="4626248"/>
            <a:ext cx="7191054" cy="369332"/>
          </a:xfrm>
          <a:prstGeom prst="rect">
            <a:avLst/>
          </a:prstGeom>
          <a:noFill/>
        </p:spPr>
        <p:txBody>
          <a:bodyPr wrap="square" rtlCol="0">
            <a:spAutoFit/>
          </a:bodyPr>
          <a:lstStyle/>
          <a:p>
            <a:r>
              <a:rPr lang="en-US" dirty="0"/>
              <a:t>Dilation is conceptually adding zeros in between kernel components.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84F51FD-02E0-F3A0-0C5C-7EE9599BCFBC}"/>
                  </a:ext>
                </a:extLst>
              </p:cNvPr>
              <p:cNvSpPr txBox="1"/>
              <p:nvPr/>
            </p:nvSpPr>
            <p:spPr>
              <a:xfrm>
                <a:off x="2751436" y="5163381"/>
                <a:ext cx="4904410" cy="136627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b="0" i="1" smtClean="0">
                          <a:latin typeface="Cambria Math" panose="02040503050406030204" pitchFamily="18" charset="0"/>
                        </a:rPr>
                        <m:t>v</m:t>
                      </m:r>
                      <m:r>
                        <a:rPr lang="en-US" b="0" i="1" smtClean="0">
                          <a:latin typeface="Cambria Math" panose="02040503050406030204" pitchFamily="18" charset="0"/>
                        </a:rPr>
                        <m:t>=</m:t>
                      </m:r>
                      <m:d>
                        <m:dPr>
                          <m:begChr m:val="["/>
                          <m:endChr m:val="]"/>
                          <m:ctrlPr>
                            <a:rPr lang="en-US"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1</m:t>
                              </m:r>
                            </m:e>
                            <m:e>
                              <m:r>
                                <a:rPr lang="en-US" b="0" i="1" smtClean="0">
                                  <a:latin typeface="Cambria Math" panose="02040503050406030204" pitchFamily="18" charset="0"/>
                                </a:rPr>
                                <m:t>2</m:t>
                              </m:r>
                            </m:e>
                            <m:e>
                              <m:r>
                                <a:rPr lang="en-US" b="0" i="1" smtClean="0">
                                  <a:latin typeface="Cambria Math" panose="02040503050406030204" pitchFamily="18" charset="0"/>
                                </a:rPr>
                                <m:t>3</m:t>
                              </m:r>
                            </m:e>
                            <m:e>
                              <m:r>
                                <a:rPr lang="en-US" b="0" i="1" smtClean="0">
                                  <a:latin typeface="Cambria Math" panose="02040503050406030204" pitchFamily="18" charset="0"/>
                                </a:rPr>
                                <m:t>4</m:t>
                              </m:r>
                            </m:e>
                            <m:e>
                              <m:r>
                                <a:rPr lang="en-US" b="0" i="1" smtClean="0">
                                  <a:latin typeface="Cambria Math" panose="02040503050406030204" pitchFamily="18" charset="0"/>
                                </a:rPr>
                                <m:t>5</m:t>
                              </m:r>
                            </m:e>
                          </m:eqAr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𝑠</m:t>
                          </m:r>
                          <m:r>
                            <a:rPr lang="en-US" b="0" i="1" smtClean="0">
                              <a:latin typeface="Cambria Math" panose="02040503050406030204" pitchFamily="18" charset="0"/>
                            </a:rPr>
                            <m:t>=3,</m:t>
                          </m:r>
                          <m:r>
                            <a:rPr lang="en-US" b="0" i="1" smtClean="0">
                              <a:latin typeface="Cambria Math" panose="02040503050406030204" pitchFamily="18" charset="0"/>
                            </a:rPr>
                            <m:t>𝑑</m:t>
                          </m:r>
                          <m:r>
                            <a:rPr lang="en-US" b="0" i="1" smtClean="0">
                              <a:latin typeface="Cambria Math" panose="02040503050406030204" pitchFamily="18" charset="0"/>
                            </a:rPr>
                            <m:t>=1</m:t>
                          </m:r>
                        </m:sub>
                      </m:sSub>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5</m:t>
                              </m:r>
                            </m:e>
                            <m:e>
                              <m:r>
                                <a:rPr lang="en-US" b="0" i="1" smtClean="0">
                                  <a:latin typeface="Cambria Math" panose="02040503050406030204" pitchFamily="18" charset="0"/>
                                </a:rPr>
                                <m:t>6</m:t>
                              </m:r>
                            </m:e>
                            <m:e>
                              <m:r>
                                <a:rPr lang="en-US" b="0" i="1" smtClean="0">
                                  <a:latin typeface="Cambria Math" panose="02040503050406030204" pitchFamily="18" charset="0"/>
                                </a:rPr>
                                <m:t>7</m:t>
                              </m:r>
                            </m:e>
                          </m:eqAr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5⋅1 + 6</m:t>
                              </m:r>
                              <m:r>
                                <a:rPr lang="en-US" i="1" smtClean="0">
                                  <a:latin typeface="Cambria Math" panose="02040503050406030204" pitchFamily="18" charset="0"/>
                                </a:rPr>
                                <m:t>⋅</m:t>
                              </m:r>
                              <m:r>
                                <a:rPr lang="en-US" b="0" i="1" smtClean="0">
                                  <a:latin typeface="Cambria Math" panose="02040503050406030204" pitchFamily="18" charset="0"/>
                                </a:rPr>
                                <m:t>2+3</m:t>
                              </m:r>
                              <m:r>
                                <a:rPr lang="en-US" i="1" smtClean="0">
                                  <a:latin typeface="Cambria Math" panose="02040503050406030204" pitchFamily="18" charset="0"/>
                                </a:rPr>
                                <m:t>⋅</m:t>
                              </m:r>
                              <m:r>
                                <a:rPr lang="en-US" b="0" i="1" smtClean="0">
                                  <a:latin typeface="Cambria Math" panose="02040503050406030204" pitchFamily="18" charset="0"/>
                                </a:rPr>
                                <m:t>7</m:t>
                              </m:r>
                            </m:e>
                            <m:e>
                              <m:r>
                                <a:rPr lang="en-US" b="0" i="1" smtClean="0">
                                  <a:latin typeface="Cambria Math" panose="02040503050406030204" pitchFamily="18" charset="0"/>
                                </a:rPr>
                                <m:t>5</m:t>
                              </m:r>
                              <m:r>
                                <a:rPr lang="en-US" i="1" smtClean="0">
                                  <a:latin typeface="Cambria Math" panose="02040503050406030204" pitchFamily="18" charset="0"/>
                                </a:rPr>
                                <m:t>⋅</m:t>
                              </m:r>
                              <m:r>
                                <a:rPr lang="en-US" b="0" i="1" smtClean="0">
                                  <a:latin typeface="Cambria Math" panose="02040503050406030204" pitchFamily="18" charset="0"/>
                                </a:rPr>
                                <m:t>2+6</m:t>
                              </m:r>
                              <m:r>
                                <a:rPr lang="en-US" i="1" smtClean="0">
                                  <a:latin typeface="Cambria Math" panose="02040503050406030204" pitchFamily="18" charset="0"/>
                                </a:rPr>
                                <m:t>⋅</m:t>
                              </m:r>
                              <m:r>
                                <a:rPr lang="en-US" b="0" i="1" smtClean="0">
                                  <a:latin typeface="Cambria Math" panose="02040503050406030204" pitchFamily="18" charset="0"/>
                                </a:rPr>
                                <m:t>3 + 7</m:t>
                              </m:r>
                              <m:r>
                                <a:rPr lang="en-US" i="1" smtClean="0">
                                  <a:latin typeface="Cambria Math" panose="02040503050406030204" pitchFamily="18" charset="0"/>
                                </a:rPr>
                                <m:t>⋅</m:t>
                              </m:r>
                              <m:r>
                                <a:rPr lang="en-US" b="0" i="1" smtClean="0">
                                  <a:latin typeface="Cambria Math" panose="02040503050406030204" pitchFamily="18" charset="0"/>
                                </a:rPr>
                                <m:t>4</m:t>
                              </m:r>
                            </m:e>
                            <m:e>
                              <m:r>
                                <a:rPr lang="en-US" b="0" i="1" smtClean="0">
                                  <a:latin typeface="Cambria Math" panose="02040503050406030204" pitchFamily="18" charset="0"/>
                                </a:rPr>
                                <m:t>5</m:t>
                              </m:r>
                              <m:r>
                                <a:rPr lang="en-US" i="1" smtClean="0">
                                  <a:latin typeface="Cambria Math" panose="02040503050406030204" pitchFamily="18" charset="0"/>
                                </a:rPr>
                                <m:t>⋅</m:t>
                              </m:r>
                              <m:r>
                                <a:rPr lang="en-US" b="0" i="1" smtClean="0">
                                  <a:latin typeface="Cambria Math" panose="02040503050406030204" pitchFamily="18" charset="0"/>
                                </a:rPr>
                                <m:t>3 +6</m:t>
                              </m:r>
                              <m:r>
                                <a:rPr lang="en-US" i="1" smtClean="0">
                                  <a:latin typeface="Cambria Math" panose="02040503050406030204" pitchFamily="18" charset="0"/>
                                </a:rPr>
                                <m:t>⋅</m:t>
                              </m:r>
                              <m:r>
                                <a:rPr lang="en-US" b="0" i="1" smtClean="0">
                                  <a:latin typeface="Cambria Math" panose="02040503050406030204" pitchFamily="18" charset="0"/>
                                </a:rPr>
                                <m:t>4 + 7</m:t>
                              </m:r>
                              <m:r>
                                <a:rPr lang="en-US" i="1" smtClean="0">
                                  <a:latin typeface="Cambria Math" panose="02040503050406030204" pitchFamily="18" charset="0"/>
                                </a:rPr>
                                <m:t>⋅</m:t>
                              </m:r>
                              <m:r>
                                <a:rPr lang="en-US" b="0" i="1" smtClean="0">
                                  <a:latin typeface="Cambria Math" panose="02040503050406030204" pitchFamily="18" charset="0"/>
                                </a:rPr>
                                <m:t>5</m:t>
                              </m:r>
                            </m:e>
                          </m:eqArr>
                        </m:e>
                      </m:d>
                    </m:oMath>
                  </m:oMathPara>
                </a14:m>
                <a:endParaRPr lang="en-US" dirty="0"/>
              </a:p>
            </p:txBody>
          </p:sp>
        </mc:Choice>
        <mc:Fallback xmlns="">
          <p:sp>
            <p:nvSpPr>
              <p:cNvPr id="7" name="TextBox 6">
                <a:extLst>
                  <a:ext uri="{FF2B5EF4-FFF2-40B4-BE49-F238E27FC236}">
                    <a16:creationId xmlns:a16="http://schemas.microsoft.com/office/drawing/2014/main" id="{884F51FD-02E0-F3A0-0C5C-7EE9599BCFBC}"/>
                  </a:ext>
                </a:extLst>
              </p:cNvPr>
              <p:cNvSpPr txBox="1">
                <a:spLocks noRot="1" noChangeAspect="1" noMove="1" noResize="1" noEditPoints="1" noAdjustHandles="1" noChangeArrowheads="1" noChangeShapeType="1" noTextEdit="1"/>
              </p:cNvSpPr>
              <p:nvPr/>
            </p:nvSpPr>
            <p:spPr>
              <a:xfrm>
                <a:off x="2751436" y="5163381"/>
                <a:ext cx="4904410" cy="1366271"/>
              </a:xfrm>
              <a:prstGeom prst="rect">
                <a:avLst/>
              </a:prstGeom>
              <a:blipFill>
                <a:blip r:embed="rId4"/>
                <a:stretch>
                  <a:fillRect b="-917"/>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D3B0104A-DD09-DC49-7648-E066AA3B0D3C}"/>
              </a:ext>
            </a:extLst>
          </p:cNvPr>
          <p:cNvSpPr txBox="1"/>
          <p:nvPr/>
        </p:nvSpPr>
        <p:spPr>
          <a:xfrm>
            <a:off x="1334760" y="5660921"/>
            <a:ext cx="1361398" cy="369332"/>
          </a:xfrm>
          <a:prstGeom prst="rect">
            <a:avLst/>
          </a:prstGeom>
          <a:noFill/>
        </p:spPr>
        <p:txBody>
          <a:bodyPr wrap="none" rtlCol="0">
            <a:spAutoFit/>
          </a:bodyPr>
          <a:lstStyle/>
          <a:p>
            <a:r>
              <a:rPr lang="en-US" b="1" dirty="0"/>
              <a:t>No Dilation</a:t>
            </a:r>
          </a:p>
        </p:txBody>
      </p:sp>
    </p:spTree>
    <p:extLst>
      <p:ext uri="{BB962C8B-B14F-4D97-AF65-F5344CB8AC3E}">
        <p14:creationId xmlns:p14="http://schemas.microsoft.com/office/powerpoint/2010/main" val="847068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52373-300B-F3AF-509B-D804AA52D1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2CD13-A961-8BFD-469D-BC1AA9CF75D1}"/>
              </a:ext>
            </a:extLst>
          </p:cNvPr>
          <p:cNvSpPr>
            <a:spLocks noGrp="1"/>
          </p:cNvSpPr>
          <p:nvPr>
            <p:ph type="title"/>
          </p:nvPr>
        </p:nvSpPr>
        <p:spPr/>
        <p:txBody>
          <a:bodyPr/>
          <a:lstStyle/>
          <a:p>
            <a:r>
              <a:rPr lang="en-US" dirty="0"/>
              <a:t>WavLM</a:t>
            </a:r>
          </a:p>
        </p:txBody>
      </p:sp>
      <p:sp>
        <p:nvSpPr>
          <p:cNvPr id="4" name="Rectangle 3">
            <a:extLst>
              <a:ext uri="{FF2B5EF4-FFF2-40B4-BE49-F238E27FC236}">
                <a16:creationId xmlns:a16="http://schemas.microsoft.com/office/drawing/2014/main" id="{F5D3D405-D911-7AF7-2859-7307A5BB08A7}"/>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176386E-AACE-74A1-C95A-44860FA9FEEF}"/>
                  </a:ext>
                </a:extLst>
              </p:cNvPr>
              <p:cNvSpPr txBox="1"/>
              <p:nvPr/>
            </p:nvSpPr>
            <p:spPr>
              <a:xfrm>
                <a:off x="1228912" y="1751241"/>
                <a:ext cx="10035988" cy="2986651"/>
              </a:xfrm>
              <a:prstGeom prst="rect">
                <a:avLst/>
              </a:prstGeom>
              <a:noFill/>
            </p:spPr>
            <p:txBody>
              <a:bodyPr wrap="square" rtlCol="0">
                <a:spAutoFit/>
              </a:bodyPr>
              <a:lstStyle/>
              <a:p>
                <a:r>
                  <a:rPr lang="en-US" dirty="0"/>
                  <a:t>We can compute the </a:t>
                </a:r>
                <a:r>
                  <a:rPr lang="en-US" b="1" dirty="0"/>
                  <a:t>gated relative position bias </a:t>
                </a:r>
                <a:r>
                  <a:rPr lang="en-US" dirty="0"/>
                  <a:t>as follows:</a:t>
                </a:r>
              </a:p>
              <a:p>
                <a:endParaRPr lang="en-US" dirty="0"/>
              </a:p>
              <a:p>
                <a:pPr/>
                <a14:m>
                  <m:oMathPara xmlns:m="http://schemas.openxmlformats.org/officeDocument/2006/math">
                    <m:oMathParaPr>
                      <m:jc m:val="centerGroup"/>
                    </m:oMathParaPr>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𝑔</m:t>
                          </m:r>
                        </m:e>
                        <m:sub>
                          <m:r>
                            <a:rPr lang="en-US" b="0" i="1" smtClean="0">
                              <a:latin typeface="Cambria Math" panose="02040503050406030204" pitchFamily="18" charset="0"/>
                            </a:rPr>
                            <m:t>𝑖</m:t>
                          </m:r>
                        </m:sub>
                        <m:sup>
                          <m:r>
                            <m:rPr>
                              <m:nor/>
                            </m:rPr>
                            <a:rPr lang="en-US" b="0" i="0" smtClean="0">
                              <a:latin typeface="Cambria Math" panose="02040503050406030204" pitchFamily="18" charset="0"/>
                            </a:rPr>
                            <m:t>update</m:t>
                          </m:r>
                        </m:sup>
                      </m:sSubSup>
                      <m:r>
                        <a:rPr lang="en-US" b="0" i="1" smtClean="0">
                          <a:latin typeface="Cambria Math" panose="02040503050406030204" pitchFamily="18" charset="0"/>
                        </a:rPr>
                        <m:t>=</m:t>
                      </m:r>
                      <m:r>
                        <a:rPr lang="en-US" b="0" i="1" smtClean="0">
                          <a:latin typeface="Cambria Math" panose="02040503050406030204" pitchFamily="18" charset="0"/>
                        </a:rPr>
                        <m:t>𝜎</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𝑢</m:t>
                          </m:r>
                        </m:e>
                      </m:d>
                      <m:r>
                        <a:rPr lang="en-US" b="0" i="1" smtClean="0">
                          <a:latin typeface="Cambria Math" panose="02040503050406030204" pitchFamily="18" charset="0"/>
                        </a:rPr>
                        <m:t>,  </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𝑔</m:t>
                          </m:r>
                        </m:e>
                        <m:sub>
                          <m:r>
                            <a:rPr lang="en-US" b="0" i="1" smtClean="0">
                              <a:latin typeface="Cambria Math" panose="02040503050406030204" pitchFamily="18" charset="0"/>
                            </a:rPr>
                            <m:t>𝑖</m:t>
                          </m:r>
                        </m:sub>
                        <m:sup>
                          <m:r>
                            <m:rPr>
                              <m:nor/>
                            </m:rPr>
                            <a:rPr lang="en-US" b="0" i="0" smtClean="0">
                              <a:latin typeface="Cambria Math" panose="02040503050406030204" pitchFamily="18" charset="0"/>
                            </a:rPr>
                            <m:t>reset</m:t>
                          </m:r>
                        </m:sup>
                      </m:sSubSup>
                      <m:r>
                        <a:rPr lang="en-US" b="0" i="1" smtClean="0">
                          <a:latin typeface="Cambria Math" panose="02040503050406030204" pitchFamily="18" charset="0"/>
                        </a:rPr>
                        <m:t>=</m:t>
                      </m:r>
                      <m:r>
                        <a:rPr lang="en-US" b="0" i="1" smtClean="0">
                          <a:latin typeface="Cambria Math" panose="02040503050406030204" pitchFamily="18" charset="0"/>
                        </a:rPr>
                        <m:t>𝜎</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𝑤</m:t>
                          </m:r>
                        </m:e>
                      </m:d>
                    </m:oMath>
                  </m:oMathPara>
                </a14:m>
                <a:endParaRPr lang="en-US"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𝑟</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r>
                        <a:rPr lang="en-US" b="0" i="1" smtClean="0">
                          <a:latin typeface="Cambria Math" panose="02040503050406030204" pitchFamily="18" charset="0"/>
                        </a:rPr>
                        <m:t>=</m:t>
                      </m:r>
                      <m:r>
                        <a:rPr lang="en-US" b="0" i="1" smtClean="0">
                          <a:latin typeface="Cambria Math" panose="02040503050406030204" pitchFamily="18" charset="0"/>
                        </a:rPr>
                        <m:t>𝜔</m:t>
                      </m:r>
                      <m:sSubSup>
                        <m:sSubSupPr>
                          <m:ctrlPr>
                            <a:rPr lang="en-US" i="1">
                              <a:latin typeface="Cambria Math" panose="02040503050406030204" pitchFamily="18" charset="0"/>
                            </a:rPr>
                          </m:ctrlPr>
                        </m:sSubSupPr>
                        <m:e>
                          <m:r>
                            <a:rPr lang="en-US" i="1">
                              <a:latin typeface="Cambria Math" panose="02040503050406030204" pitchFamily="18" charset="0"/>
                            </a:rPr>
                            <m:t>𝑔</m:t>
                          </m:r>
                        </m:e>
                        <m:sub>
                          <m:r>
                            <a:rPr lang="en-US" i="1">
                              <a:latin typeface="Cambria Math" panose="02040503050406030204" pitchFamily="18" charset="0"/>
                            </a:rPr>
                            <m:t>𝑖</m:t>
                          </m:r>
                        </m:sub>
                        <m:sup>
                          <m:r>
                            <m:rPr>
                              <m:nor/>
                            </m:rPr>
                            <a:rPr lang="en-US">
                              <a:latin typeface="Cambria Math" panose="02040503050406030204" pitchFamily="18" charset="0"/>
                            </a:rPr>
                            <m:t>reset</m:t>
                          </m:r>
                        </m:sup>
                      </m:sSubSup>
                      <m:sSub>
                        <m:sSubPr>
                          <m:ctrlPr>
                            <a:rPr lang="en-US" b="0"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oMath>
                  </m:oMathPara>
                </a14:m>
                <a:endParaRPr lang="en-US" b="0" dirty="0"/>
              </a:p>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𝑔</m:t>
                          </m:r>
                        </m:e>
                        <m:sub>
                          <m:r>
                            <a:rPr lang="en-US" i="1">
                              <a:latin typeface="Cambria Math" panose="02040503050406030204" pitchFamily="18" charset="0"/>
                            </a:rPr>
                            <m:t>𝑖</m:t>
                          </m:r>
                        </m:sub>
                        <m:sup>
                          <m:r>
                            <m:rPr>
                              <m:nor/>
                            </m:rPr>
                            <a:rPr lang="en-US">
                              <a:latin typeface="Cambria Math" panose="02040503050406030204" pitchFamily="18" charset="0"/>
                            </a:rPr>
                            <m:t>update</m:t>
                          </m:r>
                        </m:sup>
                      </m:sSubSup>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𝑗</m:t>
                          </m:r>
                        </m:sub>
                      </m:sSub>
                      <m:r>
                        <a:rPr lang="en-US" i="1">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bSup>
                            <m:sSubSupPr>
                              <m:ctrlPr>
                                <a:rPr lang="en-US" i="1">
                                  <a:latin typeface="Cambria Math" panose="02040503050406030204" pitchFamily="18" charset="0"/>
                                </a:rPr>
                              </m:ctrlPr>
                            </m:sSubSupPr>
                            <m:e>
                              <m:r>
                                <a:rPr lang="en-US" i="1">
                                  <a:latin typeface="Cambria Math" panose="02040503050406030204" pitchFamily="18" charset="0"/>
                                </a:rPr>
                                <m:t>𝑔</m:t>
                              </m:r>
                            </m:e>
                            <m:sub>
                              <m:r>
                                <a:rPr lang="en-US" i="1">
                                  <a:latin typeface="Cambria Math" panose="02040503050406030204" pitchFamily="18" charset="0"/>
                                </a:rPr>
                                <m:t>𝑖</m:t>
                              </m:r>
                            </m:sub>
                            <m:sup>
                              <m:r>
                                <m:rPr>
                                  <m:nor/>
                                </m:rPr>
                                <a:rPr lang="en-US">
                                  <a:latin typeface="Cambria Math" panose="02040503050406030204" pitchFamily="18" charset="0"/>
                                </a:rPr>
                                <m:t>update</m:t>
                              </m:r>
                            </m:sup>
                          </m:sSubSup>
                        </m:e>
                      </m:d>
                      <m:r>
                        <a:rPr lang="en-US" b="0" i="1" smtClean="0">
                          <a:latin typeface="Cambria Math" panose="02040503050406030204" pitchFamily="18" charset="0"/>
                        </a:rPr>
                        <m:t>𝑟</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oMath>
                  </m:oMathPara>
                </a14:m>
                <a:endParaRPr lang="en-US" dirty="0"/>
              </a:p>
              <a:p>
                <a:endParaRPr lang="en-US" dirty="0"/>
              </a:p>
              <a:p>
                <a:r>
                  <a:rPr lang="en-US" dirty="0"/>
                  <a:t>where </a:t>
                </a:r>
                <a14:m>
                  <m:oMath xmlns:m="http://schemas.openxmlformats.org/officeDocument/2006/math">
                    <m:r>
                      <m:rPr>
                        <m:sty m:val="p"/>
                      </m:rPr>
                      <a:rPr lang="en-US" b="0" i="1" smtClean="0">
                        <a:latin typeface="Cambria Math" panose="02040503050406030204" pitchFamily="18" charset="0"/>
                      </a:rPr>
                      <m:t>σ</m:t>
                    </m:r>
                  </m:oMath>
                </a14:m>
                <a:r>
                  <a:rPr lang="en-US" dirty="0"/>
                  <a:t> is the sigmoid function,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oMath>
                </a14:m>
                <a:r>
                  <a:rPr lang="en-US" dirty="0"/>
                  <a:t> is again the query vector encoding the current sequence, </a:t>
                </a:r>
                <a14:m>
                  <m:oMath xmlns:m="http://schemas.openxmlformats.org/officeDocument/2006/math">
                    <m:r>
                      <a:rPr lang="en-US" b="0" i="1" smtClean="0">
                        <a:latin typeface="Cambria Math" panose="02040503050406030204" pitchFamily="18" charset="0"/>
                      </a:rPr>
                      <m:t>𝑢</m:t>
                    </m:r>
                  </m:oMath>
                </a14:m>
                <a:r>
                  <a:rPr lang="en-US" dirty="0"/>
                  <a:t> and </a:t>
                </a:r>
                <a14:m>
                  <m:oMath xmlns:m="http://schemas.openxmlformats.org/officeDocument/2006/math">
                    <m:r>
                      <a:rPr lang="en-US" b="0" i="1" smtClean="0">
                        <a:latin typeface="Cambria Math" panose="02040503050406030204" pitchFamily="18" charset="0"/>
                      </a:rPr>
                      <m:t>𝑤</m:t>
                    </m:r>
                  </m:oMath>
                </a14:m>
                <a:r>
                  <a:rPr lang="en-US" dirty="0"/>
                  <a:t> are learnable vectors with the same size as embeddings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𝑘</m:t>
                        </m:r>
                      </m:sub>
                    </m:sSub>
                  </m:oMath>
                </a14:m>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𝑗</m:t>
                        </m:r>
                      </m:sub>
                    </m:sSub>
                  </m:oMath>
                </a14:m>
                <a:r>
                  <a:rPr lang="en-US" dirty="0"/>
                  <a:t> is a relative position bias, and </a:t>
                </a:r>
                <a14:m>
                  <m:oMath xmlns:m="http://schemas.openxmlformats.org/officeDocument/2006/math">
                    <m:r>
                      <a:rPr lang="en-US" i="1">
                        <a:latin typeface="Cambria Math" panose="02040503050406030204" pitchFamily="18" charset="0"/>
                      </a:rPr>
                      <m:t>𝜔</m:t>
                    </m:r>
                  </m:oMath>
                </a14:m>
                <a:r>
                  <a:rPr lang="en-US" dirty="0"/>
                  <a:t> is a learnable scalar value.</a:t>
                </a:r>
              </a:p>
            </p:txBody>
          </p:sp>
        </mc:Choice>
        <mc:Fallback xmlns="">
          <p:sp>
            <p:nvSpPr>
              <p:cNvPr id="6" name="TextBox 5">
                <a:extLst>
                  <a:ext uri="{FF2B5EF4-FFF2-40B4-BE49-F238E27FC236}">
                    <a16:creationId xmlns:a16="http://schemas.microsoft.com/office/drawing/2014/main" id="{4176386E-AACE-74A1-C95A-44860FA9FEEF}"/>
                  </a:ext>
                </a:extLst>
              </p:cNvPr>
              <p:cNvSpPr txBox="1">
                <a:spLocks noRot="1" noChangeAspect="1" noMove="1" noResize="1" noEditPoints="1" noAdjustHandles="1" noChangeArrowheads="1" noChangeShapeType="1" noTextEdit="1"/>
              </p:cNvSpPr>
              <p:nvPr/>
            </p:nvSpPr>
            <p:spPr>
              <a:xfrm>
                <a:off x="1228912" y="1751241"/>
                <a:ext cx="10035988" cy="2986651"/>
              </a:xfrm>
              <a:prstGeom prst="rect">
                <a:avLst/>
              </a:prstGeom>
              <a:blipFill>
                <a:blip r:embed="rId3"/>
                <a:stretch>
                  <a:fillRect l="-505" t="-847" r="-379" b="-2542"/>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9FD96D14-F782-509E-C55E-A0FF119F79E6}"/>
              </a:ext>
            </a:extLst>
          </p:cNvPr>
          <p:cNvSpPr txBox="1"/>
          <p:nvPr/>
        </p:nvSpPr>
        <p:spPr>
          <a:xfrm>
            <a:off x="1228912" y="5094470"/>
            <a:ext cx="9865808" cy="369332"/>
          </a:xfrm>
          <a:prstGeom prst="rect">
            <a:avLst/>
          </a:prstGeom>
          <a:noFill/>
        </p:spPr>
        <p:txBody>
          <a:bodyPr wrap="square">
            <a:spAutoFit/>
          </a:bodyPr>
          <a:lstStyle/>
          <a:p>
            <a:r>
              <a:rPr lang="en-US" dirty="0"/>
              <a:t>The idea of all this math is similar to the older </a:t>
            </a:r>
            <a:r>
              <a:rPr lang="en-US" b="1" dirty="0"/>
              <a:t>gated activation </a:t>
            </a:r>
            <a:r>
              <a:rPr lang="en-US" dirty="0"/>
              <a:t>we saw. </a:t>
            </a:r>
          </a:p>
        </p:txBody>
      </p:sp>
    </p:spTree>
    <p:extLst>
      <p:ext uri="{BB962C8B-B14F-4D97-AF65-F5344CB8AC3E}">
        <p14:creationId xmlns:p14="http://schemas.microsoft.com/office/powerpoint/2010/main" val="1359253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44818-E9B7-F09C-AC16-88904029C0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0D4E30-B7F8-22B1-40C7-A0A62AF3BAF1}"/>
              </a:ext>
            </a:extLst>
          </p:cNvPr>
          <p:cNvSpPr>
            <a:spLocks noGrp="1"/>
          </p:cNvSpPr>
          <p:nvPr>
            <p:ph type="title"/>
          </p:nvPr>
        </p:nvSpPr>
        <p:spPr/>
        <p:txBody>
          <a:bodyPr/>
          <a:lstStyle/>
          <a:p>
            <a:r>
              <a:rPr lang="en-US" dirty="0"/>
              <a:t>WavLM</a:t>
            </a:r>
          </a:p>
        </p:txBody>
      </p:sp>
      <p:sp>
        <p:nvSpPr>
          <p:cNvPr id="4" name="Rectangle 3">
            <a:extLst>
              <a:ext uri="{FF2B5EF4-FFF2-40B4-BE49-F238E27FC236}">
                <a16:creationId xmlns:a16="http://schemas.microsoft.com/office/drawing/2014/main" id="{914CF7A8-6CBC-648C-0DF4-E0167BEA507E}"/>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10B6E71-BC1E-780D-F8DE-B739401D0DEA}"/>
                  </a:ext>
                </a:extLst>
              </p:cNvPr>
              <p:cNvSpPr txBox="1"/>
              <p:nvPr/>
            </p:nvSpPr>
            <p:spPr>
              <a:xfrm>
                <a:off x="1228912" y="1751241"/>
                <a:ext cx="10035988" cy="2986651"/>
              </a:xfrm>
              <a:prstGeom prst="rect">
                <a:avLst/>
              </a:prstGeom>
              <a:noFill/>
            </p:spPr>
            <p:txBody>
              <a:bodyPr wrap="square" rtlCol="0">
                <a:spAutoFit/>
              </a:bodyPr>
              <a:lstStyle/>
              <a:p>
                <a:r>
                  <a:rPr lang="en-US" dirty="0"/>
                  <a:t>We can compute the </a:t>
                </a:r>
                <a:r>
                  <a:rPr lang="en-US" b="1" dirty="0"/>
                  <a:t>gated relative position bias </a:t>
                </a:r>
                <a:r>
                  <a:rPr lang="en-US" dirty="0"/>
                  <a:t>as follows:</a:t>
                </a:r>
              </a:p>
              <a:p>
                <a:endParaRPr lang="en-US" dirty="0"/>
              </a:p>
              <a:p>
                <a:pPr/>
                <a14:m>
                  <m:oMathPara xmlns:m="http://schemas.openxmlformats.org/officeDocument/2006/math">
                    <m:oMathParaPr>
                      <m:jc m:val="centerGroup"/>
                    </m:oMathParaPr>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𝑔</m:t>
                          </m:r>
                        </m:e>
                        <m:sub>
                          <m:r>
                            <a:rPr lang="en-US" b="0" i="1" smtClean="0">
                              <a:latin typeface="Cambria Math" panose="02040503050406030204" pitchFamily="18" charset="0"/>
                            </a:rPr>
                            <m:t>𝑖</m:t>
                          </m:r>
                        </m:sub>
                        <m:sup>
                          <m:r>
                            <m:rPr>
                              <m:nor/>
                            </m:rPr>
                            <a:rPr lang="en-US" b="0" i="0" smtClean="0">
                              <a:latin typeface="Cambria Math" panose="02040503050406030204" pitchFamily="18" charset="0"/>
                            </a:rPr>
                            <m:t>update</m:t>
                          </m:r>
                        </m:sup>
                      </m:sSubSup>
                      <m:r>
                        <a:rPr lang="en-US" b="0" i="1" smtClean="0">
                          <a:latin typeface="Cambria Math" panose="02040503050406030204" pitchFamily="18" charset="0"/>
                        </a:rPr>
                        <m:t>=</m:t>
                      </m:r>
                      <m:r>
                        <a:rPr lang="en-US" b="0" i="1" smtClean="0">
                          <a:latin typeface="Cambria Math" panose="02040503050406030204" pitchFamily="18" charset="0"/>
                        </a:rPr>
                        <m:t>𝜎</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𝑢</m:t>
                          </m:r>
                        </m:e>
                      </m:d>
                      <m:r>
                        <a:rPr lang="en-US" b="0" i="1" smtClean="0">
                          <a:latin typeface="Cambria Math" panose="02040503050406030204" pitchFamily="18" charset="0"/>
                        </a:rPr>
                        <m:t>,  </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𝑔</m:t>
                          </m:r>
                        </m:e>
                        <m:sub>
                          <m:r>
                            <a:rPr lang="en-US" b="0" i="1" smtClean="0">
                              <a:latin typeface="Cambria Math" panose="02040503050406030204" pitchFamily="18" charset="0"/>
                            </a:rPr>
                            <m:t>𝑖</m:t>
                          </m:r>
                        </m:sub>
                        <m:sup>
                          <m:r>
                            <m:rPr>
                              <m:nor/>
                            </m:rPr>
                            <a:rPr lang="en-US" b="0" i="0" smtClean="0">
                              <a:latin typeface="Cambria Math" panose="02040503050406030204" pitchFamily="18" charset="0"/>
                            </a:rPr>
                            <m:t>reset</m:t>
                          </m:r>
                        </m:sup>
                      </m:sSubSup>
                      <m:r>
                        <a:rPr lang="en-US" b="0" i="1" smtClean="0">
                          <a:latin typeface="Cambria Math" panose="02040503050406030204" pitchFamily="18" charset="0"/>
                        </a:rPr>
                        <m:t>=</m:t>
                      </m:r>
                      <m:r>
                        <a:rPr lang="en-US" b="0" i="1" smtClean="0">
                          <a:latin typeface="Cambria Math" panose="02040503050406030204" pitchFamily="18" charset="0"/>
                        </a:rPr>
                        <m:t>𝜎</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𝑤</m:t>
                          </m:r>
                        </m:e>
                      </m:d>
                    </m:oMath>
                  </m:oMathPara>
                </a14:m>
                <a:endParaRPr lang="en-US"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𝑟</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𝑟</m:t>
                          </m:r>
                          <m:r>
                            <a:rPr lang="en-US" b="0" i="1" smtClean="0">
                              <a:latin typeface="Cambria Math" panose="02040503050406030204" pitchFamily="18" charset="0"/>
                            </a:rPr>
                            <m:t>−</m:t>
                          </m:r>
                          <m:r>
                            <a:rPr lang="en-US" b="0" i="1" smtClean="0">
                              <a:latin typeface="Cambria Math" panose="02040503050406030204" pitchFamily="18" charset="0"/>
                            </a:rPr>
                            <m:t>𝑗</m:t>
                          </m:r>
                        </m:sub>
                      </m:sSub>
                      <m:r>
                        <a:rPr lang="en-US" b="0" i="1" smtClean="0">
                          <a:latin typeface="Cambria Math" panose="02040503050406030204" pitchFamily="18" charset="0"/>
                        </a:rPr>
                        <m:t>=</m:t>
                      </m:r>
                      <m:r>
                        <a:rPr lang="en-US" b="0" i="1" smtClean="0">
                          <a:latin typeface="Cambria Math" panose="02040503050406030204" pitchFamily="18" charset="0"/>
                        </a:rPr>
                        <m:t>𝜔</m:t>
                      </m:r>
                      <m:sSubSup>
                        <m:sSubSupPr>
                          <m:ctrlPr>
                            <a:rPr lang="en-US" i="1">
                              <a:latin typeface="Cambria Math" panose="02040503050406030204" pitchFamily="18" charset="0"/>
                            </a:rPr>
                          </m:ctrlPr>
                        </m:sSubSupPr>
                        <m:e>
                          <m:r>
                            <a:rPr lang="en-US" i="1">
                              <a:latin typeface="Cambria Math" panose="02040503050406030204" pitchFamily="18" charset="0"/>
                            </a:rPr>
                            <m:t>𝑔</m:t>
                          </m:r>
                        </m:e>
                        <m:sub>
                          <m:r>
                            <a:rPr lang="en-US" i="1">
                              <a:latin typeface="Cambria Math" panose="02040503050406030204" pitchFamily="18" charset="0"/>
                            </a:rPr>
                            <m:t>𝑖</m:t>
                          </m:r>
                        </m:sub>
                        <m:sup>
                          <m:r>
                            <m:rPr>
                              <m:nor/>
                            </m:rPr>
                            <a:rPr lang="en-US">
                              <a:latin typeface="Cambria Math" panose="02040503050406030204" pitchFamily="18" charset="0"/>
                            </a:rPr>
                            <m:t>reset</m:t>
                          </m:r>
                        </m:sup>
                      </m:sSubSup>
                      <m:sSub>
                        <m:sSubPr>
                          <m:ctrlPr>
                            <a:rPr lang="en-US" b="0"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oMath>
                  </m:oMathPara>
                </a14:m>
                <a:endParaRPr lang="en-US" b="0" dirty="0"/>
              </a:p>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𝑔</m:t>
                          </m:r>
                        </m:e>
                        <m:sub>
                          <m:r>
                            <a:rPr lang="en-US" i="1">
                              <a:latin typeface="Cambria Math" panose="02040503050406030204" pitchFamily="18" charset="0"/>
                            </a:rPr>
                            <m:t>𝑖</m:t>
                          </m:r>
                        </m:sub>
                        <m:sup>
                          <m:r>
                            <m:rPr>
                              <m:nor/>
                            </m:rPr>
                            <a:rPr lang="en-US">
                              <a:latin typeface="Cambria Math" panose="02040503050406030204" pitchFamily="18" charset="0"/>
                            </a:rPr>
                            <m:t>update</m:t>
                          </m:r>
                        </m:sup>
                      </m:sSubSup>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𝑗</m:t>
                          </m:r>
                        </m:sub>
                      </m:sSub>
                      <m:r>
                        <a:rPr lang="en-US" i="1">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bSup>
                            <m:sSubSupPr>
                              <m:ctrlPr>
                                <a:rPr lang="en-US" i="1">
                                  <a:latin typeface="Cambria Math" panose="02040503050406030204" pitchFamily="18" charset="0"/>
                                </a:rPr>
                              </m:ctrlPr>
                            </m:sSubSupPr>
                            <m:e>
                              <m:r>
                                <a:rPr lang="en-US" i="1">
                                  <a:latin typeface="Cambria Math" panose="02040503050406030204" pitchFamily="18" charset="0"/>
                                </a:rPr>
                                <m:t>𝑔</m:t>
                              </m:r>
                            </m:e>
                            <m:sub>
                              <m:r>
                                <a:rPr lang="en-US" i="1">
                                  <a:latin typeface="Cambria Math" panose="02040503050406030204" pitchFamily="18" charset="0"/>
                                </a:rPr>
                                <m:t>𝑖</m:t>
                              </m:r>
                            </m:sub>
                            <m:sup>
                              <m:r>
                                <m:rPr>
                                  <m:nor/>
                                </m:rPr>
                                <a:rPr lang="en-US">
                                  <a:latin typeface="Cambria Math" panose="02040503050406030204" pitchFamily="18" charset="0"/>
                                </a:rPr>
                                <m:t>update</m:t>
                              </m:r>
                            </m:sup>
                          </m:sSubSup>
                        </m:e>
                      </m:d>
                      <m:r>
                        <a:rPr lang="en-US" b="0" i="1" smtClean="0">
                          <a:latin typeface="Cambria Math" panose="02040503050406030204" pitchFamily="18" charset="0"/>
                        </a:rPr>
                        <m:t>𝑟</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oMath>
                  </m:oMathPara>
                </a14:m>
                <a:endParaRPr lang="en-US" dirty="0"/>
              </a:p>
              <a:p>
                <a:endParaRPr lang="en-US" dirty="0"/>
              </a:p>
              <a:p>
                <a:r>
                  <a:rPr lang="en-US" dirty="0"/>
                  <a:t>where </a:t>
                </a:r>
                <a14:m>
                  <m:oMath xmlns:m="http://schemas.openxmlformats.org/officeDocument/2006/math">
                    <m:r>
                      <m:rPr>
                        <m:sty m:val="p"/>
                      </m:rPr>
                      <a:rPr lang="en-US" b="0" i="1" smtClean="0">
                        <a:latin typeface="Cambria Math" panose="02040503050406030204" pitchFamily="18" charset="0"/>
                      </a:rPr>
                      <m:t>σ</m:t>
                    </m:r>
                  </m:oMath>
                </a14:m>
                <a:r>
                  <a:rPr lang="en-US" dirty="0"/>
                  <a:t> is the sigmoid function,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oMath>
                </a14:m>
                <a:r>
                  <a:rPr lang="en-US" dirty="0"/>
                  <a:t> is again the query vector encoding the current sequence, </a:t>
                </a:r>
                <a14:m>
                  <m:oMath xmlns:m="http://schemas.openxmlformats.org/officeDocument/2006/math">
                    <m:r>
                      <a:rPr lang="en-US" b="0" i="1" smtClean="0">
                        <a:latin typeface="Cambria Math" panose="02040503050406030204" pitchFamily="18" charset="0"/>
                      </a:rPr>
                      <m:t>𝑢</m:t>
                    </m:r>
                  </m:oMath>
                </a14:m>
                <a:r>
                  <a:rPr lang="en-US" dirty="0"/>
                  <a:t> and </a:t>
                </a:r>
                <a14:m>
                  <m:oMath xmlns:m="http://schemas.openxmlformats.org/officeDocument/2006/math">
                    <m:r>
                      <a:rPr lang="en-US" b="0" i="1" smtClean="0">
                        <a:latin typeface="Cambria Math" panose="02040503050406030204" pitchFamily="18" charset="0"/>
                      </a:rPr>
                      <m:t>𝑤</m:t>
                    </m:r>
                  </m:oMath>
                </a14:m>
                <a:r>
                  <a:rPr lang="en-US" dirty="0"/>
                  <a:t> are learnable vectors with the same size as embeddings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𝑘</m:t>
                        </m:r>
                      </m:sub>
                    </m:sSub>
                  </m:oMath>
                </a14:m>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𝑗</m:t>
                        </m:r>
                      </m:sub>
                    </m:sSub>
                  </m:oMath>
                </a14:m>
                <a:r>
                  <a:rPr lang="en-US" dirty="0"/>
                  <a:t> is a relative position bias, and </a:t>
                </a:r>
                <a14:m>
                  <m:oMath xmlns:m="http://schemas.openxmlformats.org/officeDocument/2006/math">
                    <m:r>
                      <a:rPr lang="en-US" i="1">
                        <a:latin typeface="Cambria Math" panose="02040503050406030204" pitchFamily="18" charset="0"/>
                      </a:rPr>
                      <m:t>𝜔</m:t>
                    </m:r>
                  </m:oMath>
                </a14:m>
                <a:r>
                  <a:rPr lang="en-US" dirty="0"/>
                  <a:t> is a learnable scalar value.</a:t>
                </a:r>
              </a:p>
            </p:txBody>
          </p:sp>
        </mc:Choice>
        <mc:Fallback xmlns="">
          <p:sp>
            <p:nvSpPr>
              <p:cNvPr id="6" name="TextBox 5">
                <a:extLst>
                  <a:ext uri="{FF2B5EF4-FFF2-40B4-BE49-F238E27FC236}">
                    <a16:creationId xmlns:a16="http://schemas.microsoft.com/office/drawing/2014/main" id="{310B6E71-BC1E-780D-F8DE-B739401D0DEA}"/>
                  </a:ext>
                </a:extLst>
              </p:cNvPr>
              <p:cNvSpPr txBox="1">
                <a:spLocks noRot="1" noChangeAspect="1" noMove="1" noResize="1" noEditPoints="1" noAdjustHandles="1" noChangeArrowheads="1" noChangeShapeType="1" noTextEdit="1"/>
              </p:cNvSpPr>
              <p:nvPr/>
            </p:nvSpPr>
            <p:spPr>
              <a:xfrm>
                <a:off x="1228912" y="1751241"/>
                <a:ext cx="10035988" cy="2986651"/>
              </a:xfrm>
              <a:prstGeom prst="rect">
                <a:avLst/>
              </a:prstGeom>
              <a:blipFill>
                <a:blip r:embed="rId3"/>
                <a:stretch>
                  <a:fillRect l="-505" t="-847" r="-379" b="-254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0346C1C-4507-4A05-A15D-995C0BB6155B}"/>
                  </a:ext>
                </a:extLst>
              </p:cNvPr>
              <p:cNvSpPr txBox="1"/>
              <p:nvPr/>
            </p:nvSpPr>
            <p:spPr>
              <a:xfrm>
                <a:off x="1228912" y="4895981"/>
                <a:ext cx="9865808" cy="1403333"/>
              </a:xfrm>
              <a:prstGeom prst="rect">
                <a:avLst/>
              </a:prstGeom>
              <a:noFill/>
            </p:spPr>
            <p:txBody>
              <a:bodyPr wrap="square">
                <a:spAutoFit/>
              </a:bodyPr>
              <a:lstStyle/>
              <a:p>
                <a:r>
                  <a:rPr lang="en-US" dirty="0"/>
                  <a:t>The temporal bias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𝑗</m:t>
                        </m:r>
                      </m:sub>
                    </m:sSub>
                  </m:oMath>
                </a14:m>
                <a:r>
                  <a:rPr lang="en-US" dirty="0"/>
                  <a:t> allows the model to have information like “</a:t>
                </a:r>
                <a:r>
                  <a:rPr lang="en-US" i="1" dirty="0"/>
                  <a:t>this vector is 50 positions away from the current</a:t>
                </a:r>
                <a:r>
                  <a:rPr lang="en-US" dirty="0"/>
                  <a:t>”. The first gate,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𝑔</m:t>
                        </m:r>
                      </m:e>
                      <m:sub>
                        <m:r>
                          <a:rPr lang="en-US" i="1">
                            <a:latin typeface="Cambria Math" panose="02040503050406030204" pitchFamily="18" charset="0"/>
                          </a:rPr>
                          <m:t>𝑖</m:t>
                        </m:r>
                      </m:sub>
                      <m:sup>
                        <m:r>
                          <m:rPr>
                            <m:nor/>
                          </m:rPr>
                          <a:rPr lang="en-US">
                            <a:latin typeface="Cambria Math" panose="02040503050406030204" pitchFamily="18" charset="0"/>
                          </a:rPr>
                          <m:t>update</m:t>
                        </m:r>
                      </m:sup>
                    </m:sSubSup>
                  </m:oMath>
                </a14:m>
                <a:r>
                  <a:rPr lang="en-US" dirty="0"/>
                  <a:t>, determines whether to to downweight, or upweight this bias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𝑗</m:t>
                        </m:r>
                      </m:sub>
                    </m:sSub>
                    <m:r>
                      <a:rPr lang="en-US" b="0" i="1" smtClean="0">
                        <a:latin typeface="Cambria Math" panose="02040503050406030204" pitchFamily="18" charset="0"/>
                      </a:rPr>
                      <m:t>→2</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oMath>
                </a14:m>
                <a:r>
                  <a:rPr lang="en-US" dirty="0"/>
                  <a:t>). The second gate,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𝑔</m:t>
                        </m:r>
                      </m:e>
                      <m:sub>
                        <m:r>
                          <a:rPr lang="en-US" i="1">
                            <a:latin typeface="Cambria Math" panose="02040503050406030204" pitchFamily="18" charset="0"/>
                          </a:rPr>
                          <m:t>𝑖</m:t>
                        </m:r>
                      </m:sub>
                      <m:sup>
                        <m:r>
                          <m:rPr>
                            <m:nor/>
                          </m:rPr>
                          <a:rPr lang="en-US">
                            <a:latin typeface="Cambria Math" panose="02040503050406030204" pitchFamily="18" charset="0"/>
                          </a:rPr>
                          <m:t>reset</m:t>
                        </m:r>
                      </m:sup>
                    </m:sSubSup>
                  </m:oMath>
                </a14:m>
                <a:r>
                  <a:rPr lang="en-US" dirty="0"/>
                  <a:t>, has an alternative learnable weight that can downweight, or upweight, more strongly.</a:t>
                </a:r>
              </a:p>
            </p:txBody>
          </p:sp>
        </mc:Choice>
        <mc:Fallback xmlns="">
          <p:sp>
            <p:nvSpPr>
              <p:cNvPr id="5" name="TextBox 4">
                <a:extLst>
                  <a:ext uri="{FF2B5EF4-FFF2-40B4-BE49-F238E27FC236}">
                    <a16:creationId xmlns:a16="http://schemas.microsoft.com/office/drawing/2014/main" id="{20346C1C-4507-4A05-A15D-995C0BB6155B}"/>
                  </a:ext>
                </a:extLst>
              </p:cNvPr>
              <p:cNvSpPr txBox="1">
                <a:spLocks noRot="1" noChangeAspect="1" noMove="1" noResize="1" noEditPoints="1" noAdjustHandles="1" noChangeArrowheads="1" noChangeShapeType="1" noTextEdit="1"/>
              </p:cNvSpPr>
              <p:nvPr/>
            </p:nvSpPr>
            <p:spPr>
              <a:xfrm>
                <a:off x="1228912" y="4895981"/>
                <a:ext cx="9865808" cy="1403333"/>
              </a:xfrm>
              <a:prstGeom prst="rect">
                <a:avLst/>
              </a:prstGeom>
              <a:blipFill>
                <a:blip r:embed="rId4"/>
                <a:stretch>
                  <a:fillRect l="-514" t="-1802" b="-6306"/>
                </a:stretch>
              </a:blipFill>
            </p:spPr>
            <p:txBody>
              <a:bodyPr/>
              <a:lstStyle/>
              <a:p>
                <a:r>
                  <a:rPr lang="en-US">
                    <a:noFill/>
                  </a:rPr>
                  <a:t> </a:t>
                </a:r>
              </a:p>
            </p:txBody>
          </p:sp>
        </mc:Fallback>
      </mc:AlternateContent>
    </p:spTree>
    <p:extLst>
      <p:ext uri="{BB962C8B-B14F-4D97-AF65-F5344CB8AC3E}">
        <p14:creationId xmlns:p14="http://schemas.microsoft.com/office/powerpoint/2010/main" val="42648776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66C97-4186-A74B-21AC-EBB301D5EB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C17D32-25BE-5627-96F0-736F89532AD4}"/>
              </a:ext>
            </a:extLst>
          </p:cNvPr>
          <p:cNvSpPr>
            <a:spLocks noGrp="1"/>
          </p:cNvSpPr>
          <p:nvPr>
            <p:ph type="title"/>
          </p:nvPr>
        </p:nvSpPr>
        <p:spPr/>
        <p:txBody>
          <a:bodyPr/>
          <a:lstStyle/>
          <a:p>
            <a:r>
              <a:rPr lang="en-US" dirty="0"/>
              <a:t>WavLM</a:t>
            </a:r>
          </a:p>
        </p:txBody>
      </p:sp>
      <p:sp>
        <p:nvSpPr>
          <p:cNvPr id="4" name="Rectangle 3">
            <a:extLst>
              <a:ext uri="{FF2B5EF4-FFF2-40B4-BE49-F238E27FC236}">
                <a16:creationId xmlns:a16="http://schemas.microsoft.com/office/drawing/2014/main" id="{39BD50E2-A7E2-2969-D140-C21EE6146392}"/>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5" name="Picture 4">
            <a:extLst>
              <a:ext uri="{FF2B5EF4-FFF2-40B4-BE49-F238E27FC236}">
                <a16:creationId xmlns:a16="http://schemas.microsoft.com/office/drawing/2014/main" id="{74F7B7BE-BCB8-128F-979E-01F25E888668}"/>
              </a:ext>
            </a:extLst>
          </p:cNvPr>
          <p:cNvPicPr>
            <a:picLocks noChangeAspect="1"/>
          </p:cNvPicPr>
          <p:nvPr/>
        </p:nvPicPr>
        <p:blipFill>
          <a:blip r:embed="rId3"/>
          <a:stretch>
            <a:fillRect/>
          </a:stretch>
        </p:blipFill>
        <p:spPr>
          <a:xfrm>
            <a:off x="3734152" y="2378799"/>
            <a:ext cx="4284784" cy="3772700"/>
          </a:xfrm>
          <a:prstGeom prst="rect">
            <a:avLst/>
          </a:prstGeom>
        </p:spPr>
      </p:pic>
      <p:sp>
        <p:nvSpPr>
          <p:cNvPr id="6" name="TextBox 5">
            <a:extLst>
              <a:ext uri="{FF2B5EF4-FFF2-40B4-BE49-F238E27FC236}">
                <a16:creationId xmlns:a16="http://schemas.microsoft.com/office/drawing/2014/main" id="{08D8E37D-B836-DADA-A701-E9EA341CCF04}"/>
              </a:ext>
            </a:extLst>
          </p:cNvPr>
          <p:cNvSpPr txBox="1"/>
          <p:nvPr/>
        </p:nvSpPr>
        <p:spPr>
          <a:xfrm>
            <a:off x="1228912" y="1751241"/>
            <a:ext cx="10035988" cy="369332"/>
          </a:xfrm>
          <a:prstGeom prst="rect">
            <a:avLst/>
          </a:prstGeom>
          <a:noFill/>
        </p:spPr>
        <p:txBody>
          <a:bodyPr wrap="square" rtlCol="0">
            <a:spAutoFit/>
          </a:bodyPr>
          <a:lstStyle/>
          <a:p>
            <a:r>
              <a:rPr lang="en-US" dirty="0"/>
              <a:t>The rest of the model remain untouched.</a:t>
            </a:r>
          </a:p>
        </p:txBody>
      </p:sp>
    </p:spTree>
    <p:extLst>
      <p:ext uri="{BB962C8B-B14F-4D97-AF65-F5344CB8AC3E}">
        <p14:creationId xmlns:p14="http://schemas.microsoft.com/office/powerpoint/2010/main" val="25470312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3C287-1E22-296D-B079-D6AED87336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94E134-6920-0373-1D1E-FE6D77C829C5}"/>
              </a:ext>
            </a:extLst>
          </p:cNvPr>
          <p:cNvSpPr>
            <a:spLocks noGrp="1"/>
          </p:cNvSpPr>
          <p:nvPr>
            <p:ph type="title"/>
          </p:nvPr>
        </p:nvSpPr>
        <p:spPr/>
        <p:txBody>
          <a:bodyPr/>
          <a:lstStyle/>
          <a:p>
            <a:r>
              <a:rPr lang="en-US" dirty="0"/>
              <a:t>WavLM</a:t>
            </a:r>
          </a:p>
        </p:txBody>
      </p:sp>
      <p:sp>
        <p:nvSpPr>
          <p:cNvPr id="4" name="Rectangle 3">
            <a:extLst>
              <a:ext uri="{FF2B5EF4-FFF2-40B4-BE49-F238E27FC236}">
                <a16:creationId xmlns:a16="http://schemas.microsoft.com/office/drawing/2014/main" id="{845AF6B6-5BB3-ED7A-31DF-103E50DD6D43}"/>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5" name="Picture 4">
            <a:extLst>
              <a:ext uri="{FF2B5EF4-FFF2-40B4-BE49-F238E27FC236}">
                <a16:creationId xmlns:a16="http://schemas.microsoft.com/office/drawing/2014/main" id="{CDEF6AF0-E12C-A7A1-A06F-D3F589755B38}"/>
              </a:ext>
            </a:extLst>
          </p:cNvPr>
          <p:cNvPicPr>
            <a:picLocks noChangeAspect="1"/>
          </p:cNvPicPr>
          <p:nvPr/>
        </p:nvPicPr>
        <p:blipFill>
          <a:blip r:embed="rId3"/>
          <a:stretch>
            <a:fillRect/>
          </a:stretch>
        </p:blipFill>
        <p:spPr>
          <a:xfrm>
            <a:off x="3734152" y="2378799"/>
            <a:ext cx="4284784" cy="3772700"/>
          </a:xfrm>
          <a:prstGeom prst="rect">
            <a:avLst/>
          </a:prstGeom>
        </p:spPr>
      </p:pic>
      <p:sp>
        <p:nvSpPr>
          <p:cNvPr id="6" name="TextBox 5">
            <a:extLst>
              <a:ext uri="{FF2B5EF4-FFF2-40B4-BE49-F238E27FC236}">
                <a16:creationId xmlns:a16="http://schemas.microsoft.com/office/drawing/2014/main" id="{E48B7526-4205-B7ED-22C9-E9869A76916C}"/>
              </a:ext>
            </a:extLst>
          </p:cNvPr>
          <p:cNvSpPr txBox="1"/>
          <p:nvPr/>
        </p:nvSpPr>
        <p:spPr>
          <a:xfrm>
            <a:off x="1228912" y="1751241"/>
            <a:ext cx="10035988" cy="369332"/>
          </a:xfrm>
          <a:prstGeom prst="rect">
            <a:avLst/>
          </a:prstGeom>
          <a:noFill/>
        </p:spPr>
        <p:txBody>
          <a:bodyPr wrap="square" rtlCol="0">
            <a:spAutoFit/>
          </a:bodyPr>
          <a:lstStyle/>
          <a:p>
            <a:r>
              <a:rPr lang="en-US" dirty="0"/>
              <a:t>The objective is the same. The targets are from the same multi-stage offline clustering as in HuBERT.</a:t>
            </a:r>
          </a:p>
        </p:txBody>
      </p:sp>
    </p:spTree>
    <p:extLst>
      <p:ext uri="{BB962C8B-B14F-4D97-AF65-F5344CB8AC3E}">
        <p14:creationId xmlns:p14="http://schemas.microsoft.com/office/powerpoint/2010/main" val="354178333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B4010-4420-3732-CE00-195383F7A0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760681-FEFD-4F5A-CF6B-8EC6454B388F}"/>
              </a:ext>
            </a:extLst>
          </p:cNvPr>
          <p:cNvSpPr>
            <a:spLocks noGrp="1"/>
          </p:cNvSpPr>
          <p:nvPr>
            <p:ph type="title"/>
          </p:nvPr>
        </p:nvSpPr>
        <p:spPr/>
        <p:txBody>
          <a:bodyPr/>
          <a:lstStyle/>
          <a:p>
            <a:r>
              <a:rPr lang="en-US" dirty="0"/>
              <a:t>WavLM</a:t>
            </a:r>
          </a:p>
        </p:txBody>
      </p:sp>
      <p:sp>
        <p:nvSpPr>
          <p:cNvPr id="4" name="Rectangle 3">
            <a:extLst>
              <a:ext uri="{FF2B5EF4-FFF2-40B4-BE49-F238E27FC236}">
                <a16:creationId xmlns:a16="http://schemas.microsoft.com/office/drawing/2014/main" id="{7FAA1DC7-57E4-EF3E-EB06-289ECDB8B0DE}"/>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5" name="Picture 4">
            <a:extLst>
              <a:ext uri="{FF2B5EF4-FFF2-40B4-BE49-F238E27FC236}">
                <a16:creationId xmlns:a16="http://schemas.microsoft.com/office/drawing/2014/main" id="{AC7C5C1C-DED8-82D6-8AEC-5478A95C0D40}"/>
              </a:ext>
            </a:extLst>
          </p:cNvPr>
          <p:cNvPicPr>
            <a:picLocks noChangeAspect="1"/>
          </p:cNvPicPr>
          <p:nvPr/>
        </p:nvPicPr>
        <p:blipFill>
          <a:blip r:embed="rId3"/>
          <a:stretch>
            <a:fillRect/>
          </a:stretch>
        </p:blipFill>
        <p:spPr>
          <a:xfrm>
            <a:off x="3734152" y="2378799"/>
            <a:ext cx="4284784" cy="3772700"/>
          </a:xfrm>
          <a:prstGeom prst="rect">
            <a:avLst/>
          </a:prstGeom>
        </p:spPr>
      </p:pic>
      <p:sp>
        <p:nvSpPr>
          <p:cNvPr id="6" name="TextBox 5">
            <a:extLst>
              <a:ext uri="{FF2B5EF4-FFF2-40B4-BE49-F238E27FC236}">
                <a16:creationId xmlns:a16="http://schemas.microsoft.com/office/drawing/2014/main" id="{91821065-3284-8F31-D3D8-D2CAC1721527}"/>
              </a:ext>
            </a:extLst>
          </p:cNvPr>
          <p:cNvSpPr txBox="1"/>
          <p:nvPr/>
        </p:nvSpPr>
        <p:spPr>
          <a:xfrm>
            <a:off x="1228912" y="1751241"/>
            <a:ext cx="10035988" cy="369332"/>
          </a:xfrm>
          <a:prstGeom prst="rect">
            <a:avLst/>
          </a:prstGeom>
          <a:noFill/>
        </p:spPr>
        <p:txBody>
          <a:bodyPr wrap="square" rtlCol="0">
            <a:spAutoFit/>
          </a:bodyPr>
          <a:lstStyle/>
          <a:p>
            <a:r>
              <a:rPr lang="en-US" dirty="0"/>
              <a:t>The final difference is the augmented training data.</a:t>
            </a:r>
          </a:p>
        </p:txBody>
      </p:sp>
      <p:sp>
        <p:nvSpPr>
          <p:cNvPr id="3" name="Rectangle 2">
            <a:extLst>
              <a:ext uri="{FF2B5EF4-FFF2-40B4-BE49-F238E27FC236}">
                <a16:creationId xmlns:a16="http://schemas.microsoft.com/office/drawing/2014/main" id="{CBC35EDD-2B04-CC6F-86D9-F11E3A3D8F62}"/>
              </a:ext>
            </a:extLst>
          </p:cNvPr>
          <p:cNvSpPr/>
          <p:nvPr/>
        </p:nvSpPr>
        <p:spPr>
          <a:xfrm>
            <a:off x="5961888" y="5596128"/>
            <a:ext cx="1341120" cy="45110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Curved Connector 8">
            <a:extLst>
              <a:ext uri="{FF2B5EF4-FFF2-40B4-BE49-F238E27FC236}">
                <a16:creationId xmlns:a16="http://schemas.microsoft.com/office/drawing/2014/main" id="{27F4622A-1E59-A04D-C387-BE1CA81DBFE9}"/>
              </a:ext>
            </a:extLst>
          </p:cNvPr>
          <p:cNvCxnSpPr>
            <a:endCxn id="3" idx="3"/>
          </p:cNvCxnSpPr>
          <p:nvPr/>
        </p:nvCxnSpPr>
        <p:spPr>
          <a:xfrm rot="16200000" flipH="1">
            <a:off x="4861560" y="3380232"/>
            <a:ext cx="3883152" cy="999744"/>
          </a:xfrm>
          <a:prstGeom prst="curvedConnector4">
            <a:avLst>
              <a:gd name="adj1" fmla="val 0"/>
              <a:gd name="adj2" fmla="val 28018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655134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0C153-8637-6126-4D6A-1F8DFCFBB3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9FD98A-4131-98EE-5720-C6757965F19A}"/>
              </a:ext>
            </a:extLst>
          </p:cNvPr>
          <p:cNvSpPr>
            <a:spLocks noGrp="1"/>
          </p:cNvSpPr>
          <p:nvPr>
            <p:ph type="title"/>
          </p:nvPr>
        </p:nvSpPr>
        <p:spPr/>
        <p:txBody>
          <a:bodyPr/>
          <a:lstStyle/>
          <a:p>
            <a:r>
              <a:rPr lang="en-US" dirty="0"/>
              <a:t>WavLM</a:t>
            </a:r>
          </a:p>
        </p:txBody>
      </p:sp>
      <p:sp>
        <p:nvSpPr>
          <p:cNvPr id="4" name="Rectangle 3">
            <a:extLst>
              <a:ext uri="{FF2B5EF4-FFF2-40B4-BE49-F238E27FC236}">
                <a16:creationId xmlns:a16="http://schemas.microsoft.com/office/drawing/2014/main" id="{AD6390DB-AD2C-98B8-CA81-16D80D2F435C}"/>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3" name="Picture 2">
            <a:extLst>
              <a:ext uri="{FF2B5EF4-FFF2-40B4-BE49-F238E27FC236}">
                <a16:creationId xmlns:a16="http://schemas.microsoft.com/office/drawing/2014/main" id="{903275EB-F722-22A5-5CA2-FCBFFDCF9C4C}"/>
              </a:ext>
            </a:extLst>
          </p:cNvPr>
          <p:cNvPicPr>
            <a:picLocks noChangeAspect="1"/>
          </p:cNvPicPr>
          <p:nvPr/>
        </p:nvPicPr>
        <p:blipFill>
          <a:blip r:embed="rId3"/>
          <a:srcRect r="249"/>
          <a:stretch>
            <a:fillRect/>
          </a:stretch>
        </p:blipFill>
        <p:spPr>
          <a:xfrm>
            <a:off x="1228912" y="2663139"/>
            <a:ext cx="7753046" cy="1063591"/>
          </a:xfrm>
          <a:prstGeom prst="rect">
            <a:avLst/>
          </a:prstGeom>
        </p:spPr>
      </p:pic>
      <p:sp>
        <p:nvSpPr>
          <p:cNvPr id="7" name="TextBox 6">
            <a:extLst>
              <a:ext uri="{FF2B5EF4-FFF2-40B4-BE49-F238E27FC236}">
                <a16:creationId xmlns:a16="http://schemas.microsoft.com/office/drawing/2014/main" id="{1CE16C2A-B5AC-3172-DA8B-C3F799914603}"/>
              </a:ext>
            </a:extLst>
          </p:cNvPr>
          <p:cNvSpPr txBox="1"/>
          <p:nvPr/>
        </p:nvSpPr>
        <p:spPr>
          <a:xfrm>
            <a:off x="1228912" y="1751241"/>
            <a:ext cx="10035988" cy="369332"/>
          </a:xfrm>
          <a:prstGeom prst="rect">
            <a:avLst/>
          </a:prstGeom>
          <a:noFill/>
        </p:spPr>
        <p:txBody>
          <a:bodyPr wrap="square" rtlCol="0">
            <a:spAutoFit/>
          </a:bodyPr>
          <a:lstStyle/>
          <a:p>
            <a:r>
              <a:rPr lang="en-US" dirty="0"/>
              <a:t>The algorithm is as follows:</a:t>
            </a:r>
          </a:p>
        </p:txBody>
      </p:sp>
      <p:sp>
        <p:nvSpPr>
          <p:cNvPr id="9" name="TextBox 8">
            <a:extLst>
              <a:ext uri="{FF2B5EF4-FFF2-40B4-BE49-F238E27FC236}">
                <a16:creationId xmlns:a16="http://schemas.microsoft.com/office/drawing/2014/main" id="{B6BDFB63-0B66-6BE5-C166-85A59FD8BF23}"/>
              </a:ext>
            </a:extLst>
          </p:cNvPr>
          <p:cNvSpPr txBox="1"/>
          <p:nvPr/>
        </p:nvSpPr>
        <p:spPr>
          <a:xfrm>
            <a:off x="1228912" y="2293807"/>
            <a:ext cx="6096000" cy="369332"/>
          </a:xfrm>
          <a:prstGeom prst="rect">
            <a:avLst/>
          </a:prstGeom>
          <a:noFill/>
        </p:spPr>
        <p:txBody>
          <a:bodyPr wrap="square">
            <a:spAutoFit/>
          </a:bodyPr>
          <a:lstStyle/>
          <a:p>
            <a:r>
              <a:rPr lang="en-US" dirty="0"/>
              <a:t>(1) Sample a training utterance.</a:t>
            </a:r>
          </a:p>
        </p:txBody>
      </p:sp>
      <p:sp>
        <p:nvSpPr>
          <p:cNvPr id="15" name="TextBox 14">
            <a:extLst>
              <a:ext uri="{FF2B5EF4-FFF2-40B4-BE49-F238E27FC236}">
                <a16:creationId xmlns:a16="http://schemas.microsoft.com/office/drawing/2014/main" id="{75F1590B-82E7-CD14-5414-BD04DF6C7CA6}"/>
              </a:ext>
            </a:extLst>
          </p:cNvPr>
          <p:cNvSpPr txBox="1"/>
          <p:nvPr/>
        </p:nvSpPr>
        <p:spPr>
          <a:xfrm>
            <a:off x="1228912" y="3726730"/>
            <a:ext cx="6096000" cy="369332"/>
          </a:xfrm>
          <a:prstGeom prst="rect">
            <a:avLst/>
          </a:prstGeom>
          <a:noFill/>
        </p:spPr>
        <p:txBody>
          <a:bodyPr wrap="square">
            <a:spAutoFit/>
          </a:bodyPr>
          <a:lstStyle/>
          <a:p>
            <a:r>
              <a:rPr lang="en-US" dirty="0"/>
              <a:t>(2) Select a component to corrupt. </a:t>
            </a:r>
          </a:p>
        </p:txBody>
      </p:sp>
      <p:sp>
        <p:nvSpPr>
          <p:cNvPr id="16" name="Rectangle 15">
            <a:extLst>
              <a:ext uri="{FF2B5EF4-FFF2-40B4-BE49-F238E27FC236}">
                <a16:creationId xmlns:a16="http://schemas.microsoft.com/office/drawing/2014/main" id="{6679A935-3E1D-DE3E-42E8-71C8212DE05D}"/>
              </a:ext>
            </a:extLst>
          </p:cNvPr>
          <p:cNvSpPr/>
          <p:nvPr/>
        </p:nvSpPr>
        <p:spPr>
          <a:xfrm>
            <a:off x="4133088" y="2663139"/>
            <a:ext cx="3191824" cy="95788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Elbow Connector 17">
            <a:extLst>
              <a:ext uri="{FF2B5EF4-FFF2-40B4-BE49-F238E27FC236}">
                <a16:creationId xmlns:a16="http://schemas.microsoft.com/office/drawing/2014/main" id="{6A8513FB-8312-443A-C969-DE48578847E0}"/>
              </a:ext>
            </a:extLst>
          </p:cNvPr>
          <p:cNvCxnSpPr>
            <a:endCxn id="16" idx="2"/>
          </p:cNvCxnSpPr>
          <p:nvPr/>
        </p:nvCxnSpPr>
        <p:spPr>
          <a:xfrm flipV="1">
            <a:off x="4730496" y="3621024"/>
            <a:ext cx="998504" cy="280416"/>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08A6D0A8-4CC3-8722-9CD0-DD7A50F196B9}"/>
              </a:ext>
            </a:extLst>
          </p:cNvPr>
          <p:cNvSpPr txBox="1"/>
          <p:nvPr/>
        </p:nvSpPr>
        <p:spPr>
          <a:xfrm>
            <a:off x="1228912" y="4201768"/>
            <a:ext cx="6096000" cy="369332"/>
          </a:xfrm>
          <a:prstGeom prst="rect">
            <a:avLst/>
          </a:prstGeom>
          <a:noFill/>
        </p:spPr>
        <p:txBody>
          <a:bodyPr wrap="square">
            <a:spAutoFit/>
          </a:bodyPr>
          <a:lstStyle/>
          <a:p>
            <a:r>
              <a:rPr lang="en-US" dirty="0"/>
              <a:t>(3) Sample a corruption type.</a:t>
            </a:r>
          </a:p>
        </p:txBody>
      </p:sp>
      <p:sp>
        <p:nvSpPr>
          <p:cNvPr id="20" name="TextBox 19">
            <a:extLst>
              <a:ext uri="{FF2B5EF4-FFF2-40B4-BE49-F238E27FC236}">
                <a16:creationId xmlns:a16="http://schemas.microsoft.com/office/drawing/2014/main" id="{365B26BC-E2E2-54F2-312A-38541A10579F}"/>
              </a:ext>
            </a:extLst>
          </p:cNvPr>
          <p:cNvSpPr txBox="1"/>
          <p:nvPr/>
        </p:nvSpPr>
        <p:spPr>
          <a:xfrm>
            <a:off x="1682496" y="4790321"/>
            <a:ext cx="1292352" cy="369332"/>
          </a:xfrm>
          <a:prstGeom prst="rect">
            <a:avLst/>
          </a:prstGeom>
          <a:noFill/>
        </p:spPr>
        <p:txBody>
          <a:bodyPr wrap="square">
            <a:spAutoFit/>
          </a:bodyPr>
          <a:lstStyle/>
          <a:p>
            <a:r>
              <a:rPr lang="en-US" dirty="0"/>
              <a:t>(</a:t>
            </a:r>
            <a:r>
              <a:rPr lang="en-US" dirty="0" err="1"/>
              <a:t>i</a:t>
            </a:r>
            <a:r>
              <a:rPr lang="en-US" dirty="0"/>
              <a:t>) Noise.</a:t>
            </a:r>
          </a:p>
        </p:txBody>
      </p:sp>
      <p:grpSp>
        <p:nvGrpSpPr>
          <p:cNvPr id="21" name="Group 20">
            <a:extLst>
              <a:ext uri="{FF2B5EF4-FFF2-40B4-BE49-F238E27FC236}">
                <a16:creationId xmlns:a16="http://schemas.microsoft.com/office/drawing/2014/main" id="{79C81233-AABD-B426-EFB3-713313711F75}"/>
              </a:ext>
            </a:extLst>
          </p:cNvPr>
          <p:cNvGrpSpPr/>
          <p:nvPr/>
        </p:nvGrpSpPr>
        <p:grpSpPr>
          <a:xfrm>
            <a:off x="1495853" y="5223220"/>
            <a:ext cx="1679333" cy="427355"/>
            <a:chOff x="4706388" y="4096062"/>
            <a:chExt cx="6396702" cy="1231392"/>
          </a:xfrm>
        </p:grpSpPr>
        <p:pic>
          <p:nvPicPr>
            <p:cNvPr id="22" name="Picture 21" descr="White Noise waveform | Download Scientific Diagram">
              <a:extLst>
                <a:ext uri="{FF2B5EF4-FFF2-40B4-BE49-F238E27FC236}">
                  <a16:creationId xmlns:a16="http://schemas.microsoft.com/office/drawing/2014/main" id="{293784E0-ECE0-0A89-58AE-8E6DA1034E36}"/>
                </a:ext>
              </a:extLst>
            </p:cNvPr>
            <p:cNvPicPr>
              <a:picLocks noChangeAspect="1"/>
            </p:cNvPicPr>
            <p:nvPr/>
          </p:nvPicPr>
          <p:blipFill>
            <a:blip r:embed="rId4"/>
            <a:srcRect l="14230" t="10953" r="12248" b="14517"/>
            <a:stretch>
              <a:fillRect/>
            </a:stretch>
          </p:blipFill>
          <p:spPr>
            <a:xfrm>
              <a:off x="7863840" y="4096062"/>
              <a:ext cx="1619625" cy="1231392"/>
            </a:xfrm>
            <a:prstGeom prst="rect">
              <a:avLst/>
            </a:prstGeom>
          </p:spPr>
        </p:pic>
        <p:pic>
          <p:nvPicPr>
            <p:cNvPr id="23" name="Picture 22" descr="White Noise waveform | Download Scientific Diagram">
              <a:extLst>
                <a:ext uri="{FF2B5EF4-FFF2-40B4-BE49-F238E27FC236}">
                  <a16:creationId xmlns:a16="http://schemas.microsoft.com/office/drawing/2014/main" id="{560DD77C-DCE4-EBB6-CB9B-70B808E10061}"/>
                </a:ext>
              </a:extLst>
            </p:cNvPr>
            <p:cNvPicPr>
              <a:picLocks noChangeAspect="1"/>
            </p:cNvPicPr>
            <p:nvPr/>
          </p:nvPicPr>
          <p:blipFill>
            <a:blip r:embed="rId4"/>
            <a:srcRect l="14230" t="10953" r="12248" b="14517"/>
            <a:stretch>
              <a:fillRect/>
            </a:stretch>
          </p:blipFill>
          <p:spPr>
            <a:xfrm>
              <a:off x="9483465" y="4096062"/>
              <a:ext cx="1619625" cy="1231392"/>
            </a:xfrm>
            <a:prstGeom prst="rect">
              <a:avLst/>
            </a:prstGeom>
          </p:spPr>
        </p:pic>
        <p:pic>
          <p:nvPicPr>
            <p:cNvPr id="24" name="Picture 23" descr="White Noise waveform | Download Scientific Diagram">
              <a:extLst>
                <a:ext uri="{FF2B5EF4-FFF2-40B4-BE49-F238E27FC236}">
                  <a16:creationId xmlns:a16="http://schemas.microsoft.com/office/drawing/2014/main" id="{DBC58518-0465-F9E7-AF88-8B83B305EDDB}"/>
                </a:ext>
              </a:extLst>
            </p:cNvPr>
            <p:cNvPicPr>
              <a:picLocks noChangeAspect="1"/>
            </p:cNvPicPr>
            <p:nvPr/>
          </p:nvPicPr>
          <p:blipFill>
            <a:blip r:embed="rId4"/>
            <a:srcRect l="14230" t="10953" r="12248" b="14517"/>
            <a:stretch>
              <a:fillRect/>
            </a:stretch>
          </p:blipFill>
          <p:spPr>
            <a:xfrm>
              <a:off x="4706388" y="4096062"/>
              <a:ext cx="1619625" cy="1231392"/>
            </a:xfrm>
            <a:prstGeom prst="rect">
              <a:avLst/>
            </a:prstGeom>
          </p:spPr>
        </p:pic>
        <p:pic>
          <p:nvPicPr>
            <p:cNvPr id="25" name="Picture 24" descr="White Noise waveform | Download Scientific Diagram">
              <a:extLst>
                <a:ext uri="{FF2B5EF4-FFF2-40B4-BE49-F238E27FC236}">
                  <a16:creationId xmlns:a16="http://schemas.microsoft.com/office/drawing/2014/main" id="{B89925B6-5E1A-09E0-7843-23E385513270}"/>
                </a:ext>
              </a:extLst>
            </p:cNvPr>
            <p:cNvPicPr>
              <a:picLocks noChangeAspect="1"/>
            </p:cNvPicPr>
            <p:nvPr/>
          </p:nvPicPr>
          <p:blipFill>
            <a:blip r:embed="rId4"/>
            <a:srcRect l="14230" t="10953" r="12248" b="14517"/>
            <a:stretch>
              <a:fillRect/>
            </a:stretch>
          </p:blipFill>
          <p:spPr>
            <a:xfrm>
              <a:off x="6326013" y="4096062"/>
              <a:ext cx="1619625" cy="1231392"/>
            </a:xfrm>
            <a:prstGeom prst="rect">
              <a:avLst/>
            </a:prstGeom>
          </p:spPr>
        </p:pic>
      </p:grpSp>
      <p:sp>
        <p:nvSpPr>
          <p:cNvPr id="26" name="TextBox 25">
            <a:extLst>
              <a:ext uri="{FF2B5EF4-FFF2-40B4-BE49-F238E27FC236}">
                <a16:creationId xmlns:a16="http://schemas.microsoft.com/office/drawing/2014/main" id="{40D364DA-FFE2-9327-690C-80693A19E546}"/>
              </a:ext>
            </a:extLst>
          </p:cNvPr>
          <p:cNvSpPr txBox="1"/>
          <p:nvPr/>
        </p:nvSpPr>
        <p:spPr>
          <a:xfrm>
            <a:off x="3980688" y="4780365"/>
            <a:ext cx="3344224" cy="369332"/>
          </a:xfrm>
          <a:prstGeom prst="rect">
            <a:avLst/>
          </a:prstGeom>
          <a:noFill/>
        </p:spPr>
        <p:txBody>
          <a:bodyPr wrap="square">
            <a:spAutoFit/>
          </a:bodyPr>
          <a:lstStyle/>
          <a:p>
            <a:r>
              <a:rPr lang="en-US" dirty="0"/>
              <a:t>(ii) Another training utterance.</a:t>
            </a:r>
          </a:p>
        </p:txBody>
      </p:sp>
      <p:pic>
        <p:nvPicPr>
          <p:cNvPr id="32" name="Picture 31">
            <a:extLst>
              <a:ext uri="{FF2B5EF4-FFF2-40B4-BE49-F238E27FC236}">
                <a16:creationId xmlns:a16="http://schemas.microsoft.com/office/drawing/2014/main" id="{AE1A83BE-9C35-B2E0-499B-C2A9DD8222B0}"/>
              </a:ext>
            </a:extLst>
          </p:cNvPr>
          <p:cNvPicPr>
            <a:picLocks noChangeAspect="1"/>
          </p:cNvPicPr>
          <p:nvPr/>
        </p:nvPicPr>
        <p:blipFill>
          <a:blip r:embed="rId5"/>
          <a:srcRect l="18335" t="74774" r="7311" b="5487"/>
          <a:stretch>
            <a:fillRect/>
          </a:stretch>
        </p:blipFill>
        <p:spPr>
          <a:xfrm>
            <a:off x="4322632" y="5252232"/>
            <a:ext cx="2304053" cy="369332"/>
          </a:xfrm>
          <a:prstGeom prst="rect">
            <a:avLst/>
          </a:prstGeom>
        </p:spPr>
      </p:pic>
      <p:sp>
        <p:nvSpPr>
          <p:cNvPr id="33" name="TextBox 32">
            <a:extLst>
              <a:ext uri="{FF2B5EF4-FFF2-40B4-BE49-F238E27FC236}">
                <a16:creationId xmlns:a16="http://schemas.microsoft.com/office/drawing/2014/main" id="{1F7DDB39-0411-CB00-DC5B-DA506273D4DD}"/>
              </a:ext>
            </a:extLst>
          </p:cNvPr>
          <p:cNvSpPr txBox="1"/>
          <p:nvPr/>
        </p:nvSpPr>
        <p:spPr>
          <a:xfrm>
            <a:off x="1228912" y="5933363"/>
            <a:ext cx="6951920" cy="369332"/>
          </a:xfrm>
          <a:prstGeom prst="rect">
            <a:avLst/>
          </a:prstGeom>
          <a:noFill/>
        </p:spPr>
        <p:txBody>
          <a:bodyPr wrap="square">
            <a:spAutoFit/>
          </a:bodyPr>
          <a:lstStyle/>
          <a:p>
            <a:r>
              <a:rPr lang="en-US" dirty="0"/>
              <a:t>(4) Crop it to be the same size as the component to corrupt.</a:t>
            </a:r>
          </a:p>
        </p:txBody>
      </p:sp>
      <p:sp>
        <p:nvSpPr>
          <p:cNvPr id="34" name="Rectangle 33">
            <a:extLst>
              <a:ext uri="{FF2B5EF4-FFF2-40B4-BE49-F238E27FC236}">
                <a16:creationId xmlns:a16="http://schemas.microsoft.com/office/drawing/2014/main" id="{19E6A188-FD62-68B1-398A-C97CB703B169}"/>
              </a:ext>
            </a:extLst>
          </p:cNvPr>
          <p:cNvSpPr/>
          <p:nvPr/>
        </p:nvSpPr>
        <p:spPr>
          <a:xfrm>
            <a:off x="5014679" y="5220806"/>
            <a:ext cx="1147447" cy="47503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Curved Connector 37">
            <a:extLst>
              <a:ext uri="{FF2B5EF4-FFF2-40B4-BE49-F238E27FC236}">
                <a16:creationId xmlns:a16="http://schemas.microsoft.com/office/drawing/2014/main" id="{0C6B79C0-5474-DD1C-F1F4-1BEA3DB32C65}"/>
              </a:ext>
            </a:extLst>
          </p:cNvPr>
          <p:cNvCxnSpPr>
            <a:cxnSpLocks/>
          </p:cNvCxnSpPr>
          <p:nvPr/>
        </p:nvCxnSpPr>
        <p:spPr>
          <a:xfrm rot="10800000">
            <a:off x="6162126" y="5484751"/>
            <a:ext cx="900090" cy="633278"/>
          </a:xfrm>
          <a:prstGeom prst="curvedConnector3">
            <a:avLst>
              <a:gd name="adj1" fmla="val -1908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4443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16" grpId="0" animBg="1"/>
      <p:bldP spid="19" grpId="0"/>
      <p:bldP spid="20" grpId="0"/>
      <p:bldP spid="26" grpId="0"/>
      <p:bldP spid="33" grpId="0"/>
      <p:bldP spid="34"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1BEF5-07B7-40F8-4F2F-8F27F5CA84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7C3D00-5FEE-1695-509E-0B74BC69458E}"/>
              </a:ext>
            </a:extLst>
          </p:cNvPr>
          <p:cNvSpPr>
            <a:spLocks noGrp="1"/>
          </p:cNvSpPr>
          <p:nvPr>
            <p:ph type="title"/>
          </p:nvPr>
        </p:nvSpPr>
        <p:spPr/>
        <p:txBody>
          <a:bodyPr/>
          <a:lstStyle/>
          <a:p>
            <a:r>
              <a:rPr lang="en-US" dirty="0"/>
              <a:t>WavLM</a:t>
            </a:r>
          </a:p>
        </p:txBody>
      </p:sp>
      <p:sp>
        <p:nvSpPr>
          <p:cNvPr id="4" name="Rectangle 3">
            <a:extLst>
              <a:ext uri="{FF2B5EF4-FFF2-40B4-BE49-F238E27FC236}">
                <a16:creationId xmlns:a16="http://schemas.microsoft.com/office/drawing/2014/main" id="{0F9284BF-6121-FC47-00D9-B4698C722874}"/>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1" name="TextBox 10">
            <a:extLst>
              <a:ext uri="{FF2B5EF4-FFF2-40B4-BE49-F238E27FC236}">
                <a16:creationId xmlns:a16="http://schemas.microsoft.com/office/drawing/2014/main" id="{0D2F7C82-97B3-BF5C-9FFB-9C417B561C4D}"/>
              </a:ext>
            </a:extLst>
          </p:cNvPr>
          <p:cNvSpPr txBox="1"/>
          <p:nvPr/>
        </p:nvSpPr>
        <p:spPr>
          <a:xfrm>
            <a:off x="1228912" y="1751241"/>
            <a:ext cx="10035988" cy="369332"/>
          </a:xfrm>
          <a:prstGeom prst="rect">
            <a:avLst/>
          </a:prstGeom>
          <a:noFill/>
        </p:spPr>
        <p:txBody>
          <a:bodyPr wrap="square" rtlCol="0">
            <a:spAutoFit/>
          </a:bodyPr>
          <a:lstStyle/>
          <a:p>
            <a:r>
              <a:rPr lang="en-US" dirty="0"/>
              <a:t>(5) Scale the energy of the source and corruption.</a:t>
            </a:r>
          </a:p>
        </p:txBody>
      </p:sp>
      <p:pic>
        <p:nvPicPr>
          <p:cNvPr id="12" name="Picture 11">
            <a:extLst>
              <a:ext uri="{FF2B5EF4-FFF2-40B4-BE49-F238E27FC236}">
                <a16:creationId xmlns:a16="http://schemas.microsoft.com/office/drawing/2014/main" id="{809562EF-0DE2-7F95-625A-E83C4A50E9AF}"/>
              </a:ext>
            </a:extLst>
          </p:cNvPr>
          <p:cNvPicPr>
            <a:picLocks noChangeAspect="1"/>
          </p:cNvPicPr>
          <p:nvPr/>
        </p:nvPicPr>
        <p:blipFill>
          <a:blip r:embed="rId3"/>
          <a:srcRect r="249"/>
          <a:stretch>
            <a:fillRect/>
          </a:stretch>
        </p:blipFill>
        <p:spPr>
          <a:xfrm>
            <a:off x="1228912" y="4377472"/>
            <a:ext cx="7753046" cy="1063591"/>
          </a:xfrm>
          <a:prstGeom prst="rect">
            <a:avLst/>
          </a:prstGeom>
        </p:spPr>
      </p:pic>
      <p:pic>
        <p:nvPicPr>
          <p:cNvPr id="13" name="Picture 12">
            <a:extLst>
              <a:ext uri="{FF2B5EF4-FFF2-40B4-BE49-F238E27FC236}">
                <a16:creationId xmlns:a16="http://schemas.microsoft.com/office/drawing/2014/main" id="{4F81A5BA-0CAD-48B6-D966-D00B1699C4F2}"/>
              </a:ext>
            </a:extLst>
          </p:cNvPr>
          <p:cNvPicPr>
            <a:picLocks noChangeAspect="1"/>
          </p:cNvPicPr>
          <p:nvPr/>
        </p:nvPicPr>
        <p:blipFill>
          <a:blip r:embed="rId4">
            <a:alphaModFix amt="63000"/>
          </a:blip>
          <a:srcRect l="42032" t="74257" r="24436" b="6195"/>
          <a:stretch>
            <a:fillRect/>
          </a:stretch>
        </p:blipFill>
        <p:spPr>
          <a:xfrm>
            <a:off x="4157472" y="4132253"/>
            <a:ext cx="3401567" cy="1197382"/>
          </a:xfrm>
          <a:prstGeom prst="rect">
            <a:avLst/>
          </a:prstGeom>
        </p:spPr>
      </p:pic>
      <p:sp>
        <p:nvSpPr>
          <p:cNvPr id="14" name="TextBox 13">
            <a:extLst>
              <a:ext uri="{FF2B5EF4-FFF2-40B4-BE49-F238E27FC236}">
                <a16:creationId xmlns:a16="http://schemas.microsoft.com/office/drawing/2014/main" id="{A804F575-9853-5139-4A05-06F6681D5862}"/>
              </a:ext>
            </a:extLst>
          </p:cNvPr>
          <p:cNvSpPr txBox="1"/>
          <p:nvPr/>
        </p:nvSpPr>
        <p:spPr>
          <a:xfrm>
            <a:off x="1228912" y="5711190"/>
            <a:ext cx="10035988" cy="369332"/>
          </a:xfrm>
          <a:prstGeom prst="rect">
            <a:avLst/>
          </a:prstGeom>
          <a:noFill/>
        </p:spPr>
        <p:txBody>
          <a:bodyPr wrap="square" rtlCol="0">
            <a:spAutoFit/>
          </a:bodyPr>
          <a:lstStyle/>
          <a:p>
            <a:r>
              <a:rPr lang="en-US" dirty="0"/>
              <a:t>(7) Use this an input to the model. Ensure normalization </a:t>
            </a:r>
            <a:r>
              <a:rPr lang="en-US" b="1" dirty="0"/>
              <a:t>AFTER</a:t>
            </a:r>
            <a:r>
              <a:rPr lang="en-US" dirty="0"/>
              <a:t> the corruption.</a:t>
            </a:r>
          </a:p>
        </p:txBody>
      </p:sp>
      <p:pic>
        <p:nvPicPr>
          <p:cNvPr id="6" name="Picture 5">
            <a:extLst>
              <a:ext uri="{FF2B5EF4-FFF2-40B4-BE49-F238E27FC236}">
                <a16:creationId xmlns:a16="http://schemas.microsoft.com/office/drawing/2014/main" id="{670B8093-991E-4A96-F293-EEA12678CD05}"/>
              </a:ext>
            </a:extLst>
          </p:cNvPr>
          <p:cNvPicPr>
            <a:picLocks noChangeAspect="1"/>
          </p:cNvPicPr>
          <p:nvPr/>
        </p:nvPicPr>
        <p:blipFill>
          <a:blip r:embed="rId3"/>
          <a:srcRect r="249"/>
          <a:stretch>
            <a:fillRect/>
          </a:stretch>
        </p:blipFill>
        <p:spPr>
          <a:xfrm>
            <a:off x="1228912" y="2282829"/>
            <a:ext cx="4640583" cy="636612"/>
          </a:xfrm>
          <a:prstGeom prst="rect">
            <a:avLst/>
          </a:prstGeom>
        </p:spPr>
      </p:pic>
      <p:pic>
        <p:nvPicPr>
          <p:cNvPr id="8" name="Picture 7">
            <a:extLst>
              <a:ext uri="{FF2B5EF4-FFF2-40B4-BE49-F238E27FC236}">
                <a16:creationId xmlns:a16="http://schemas.microsoft.com/office/drawing/2014/main" id="{4ADA018C-8E3C-5023-C318-572861B65476}"/>
              </a:ext>
            </a:extLst>
          </p:cNvPr>
          <p:cNvPicPr>
            <a:picLocks noChangeAspect="1"/>
          </p:cNvPicPr>
          <p:nvPr/>
        </p:nvPicPr>
        <p:blipFill>
          <a:blip r:embed="rId3"/>
          <a:srcRect r="249"/>
          <a:stretch>
            <a:fillRect/>
          </a:stretch>
        </p:blipFill>
        <p:spPr>
          <a:xfrm>
            <a:off x="6246906" y="2415014"/>
            <a:ext cx="4640583" cy="369333"/>
          </a:xfrm>
          <a:prstGeom prst="rect">
            <a:avLst/>
          </a:prstGeom>
        </p:spPr>
      </p:pic>
      <p:pic>
        <p:nvPicPr>
          <p:cNvPr id="9" name="Picture 8">
            <a:extLst>
              <a:ext uri="{FF2B5EF4-FFF2-40B4-BE49-F238E27FC236}">
                <a16:creationId xmlns:a16="http://schemas.microsoft.com/office/drawing/2014/main" id="{7655EDDD-52B3-DE3A-7122-CFDC685490F1}"/>
              </a:ext>
            </a:extLst>
          </p:cNvPr>
          <p:cNvPicPr>
            <a:picLocks noChangeAspect="1"/>
          </p:cNvPicPr>
          <p:nvPr/>
        </p:nvPicPr>
        <p:blipFill>
          <a:blip r:embed="rId4">
            <a:alphaModFix amt="63000"/>
          </a:blip>
          <a:srcRect l="42032" t="74257" r="24436" b="6195"/>
          <a:stretch>
            <a:fillRect/>
          </a:stretch>
        </p:blipFill>
        <p:spPr>
          <a:xfrm>
            <a:off x="4268734" y="2914704"/>
            <a:ext cx="1589521" cy="559525"/>
          </a:xfrm>
          <a:prstGeom prst="rect">
            <a:avLst/>
          </a:prstGeom>
        </p:spPr>
      </p:pic>
      <p:pic>
        <p:nvPicPr>
          <p:cNvPr id="10" name="Picture 9">
            <a:extLst>
              <a:ext uri="{FF2B5EF4-FFF2-40B4-BE49-F238E27FC236}">
                <a16:creationId xmlns:a16="http://schemas.microsoft.com/office/drawing/2014/main" id="{E90827CD-9564-23E0-917B-DF331BDB3886}"/>
              </a:ext>
            </a:extLst>
          </p:cNvPr>
          <p:cNvPicPr>
            <a:picLocks noChangeAspect="1"/>
          </p:cNvPicPr>
          <p:nvPr/>
        </p:nvPicPr>
        <p:blipFill>
          <a:blip r:embed="rId4">
            <a:alphaModFix amt="63000"/>
          </a:blip>
          <a:srcRect l="42032" t="74257" r="24436" b="6195"/>
          <a:stretch>
            <a:fillRect/>
          </a:stretch>
        </p:blipFill>
        <p:spPr>
          <a:xfrm>
            <a:off x="6322507" y="2709807"/>
            <a:ext cx="1589521" cy="865035"/>
          </a:xfrm>
          <a:prstGeom prst="rect">
            <a:avLst/>
          </a:prstGeom>
        </p:spPr>
      </p:pic>
      <p:cxnSp>
        <p:nvCxnSpPr>
          <p:cNvPr id="16" name="Straight Arrow Connector 15">
            <a:extLst>
              <a:ext uri="{FF2B5EF4-FFF2-40B4-BE49-F238E27FC236}">
                <a16:creationId xmlns:a16="http://schemas.microsoft.com/office/drawing/2014/main" id="{CF5A205E-E2C6-5A6D-8649-8850099C17AA}"/>
              </a:ext>
            </a:extLst>
          </p:cNvPr>
          <p:cNvCxnSpPr>
            <a:stCxn id="6" idx="3"/>
            <a:endCxn id="8" idx="1"/>
          </p:cNvCxnSpPr>
          <p:nvPr/>
        </p:nvCxnSpPr>
        <p:spPr>
          <a:xfrm flipV="1">
            <a:off x="5869495" y="2599681"/>
            <a:ext cx="377411" cy="145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0E36E941-EF9C-39D1-28F6-11B973D0EFC3}"/>
              </a:ext>
            </a:extLst>
          </p:cNvPr>
          <p:cNvCxnSpPr>
            <a:stCxn id="9" idx="3"/>
          </p:cNvCxnSpPr>
          <p:nvPr/>
        </p:nvCxnSpPr>
        <p:spPr>
          <a:xfrm flipV="1">
            <a:off x="5858255" y="3194466"/>
            <a:ext cx="388651" cy="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74F86022-3270-42DE-1568-D57EBCEA27D8}"/>
              </a:ext>
            </a:extLst>
          </p:cNvPr>
          <p:cNvSpPr txBox="1"/>
          <p:nvPr/>
        </p:nvSpPr>
        <p:spPr>
          <a:xfrm>
            <a:off x="1304513" y="3853822"/>
            <a:ext cx="10035988" cy="369332"/>
          </a:xfrm>
          <a:prstGeom prst="rect">
            <a:avLst/>
          </a:prstGeom>
          <a:noFill/>
        </p:spPr>
        <p:txBody>
          <a:bodyPr wrap="square" rtlCol="0">
            <a:spAutoFit/>
          </a:bodyPr>
          <a:lstStyle/>
          <a:p>
            <a:r>
              <a:rPr lang="en-US" dirty="0"/>
              <a:t>(6) Add the corruption to the source.</a:t>
            </a:r>
          </a:p>
        </p:txBody>
      </p:sp>
    </p:spTree>
    <p:extLst>
      <p:ext uri="{BB962C8B-B14F-4D97-AF65-F5344CB8AC3E}">
        <p14:creationId xmlns:p14="http://schemas.microsoft.com/office/powerpoint/2010/main" val="1643825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BAE8C-8196-9586-EC7E-E6A9ACB254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9A957F-2952-6505-3850-596DA3BFE1D5}"/>
              </a:ext>
            </a:extLst>
          </p:cNvPr>
          <p:cNvSpPr>
            <a:spLocks noGrp="1"/>
          </p:cNvSpPr>
          <p:nvPr>
            <p:ph type="title"/>
          </p:nvPr>
        </p:nvSpPr>
        <p:spPr/>
        <p:txBody>
          <a:bodyPr/>
          <a:lstStyle/>
          <a:p>
            <a:r>
              <a:rPr lang="en-US" dirty="0"/>
              <a:t>WavLM</a:t>
            </a:r>
          </a:p>
        </p:txBody>
      </p:sp>
      <p:sp>
        <p:nvSpPr>
          <p:cNvPr id="4" name="Rectangle 3">
            <a:extLst>
              <a:ext uri="{FF2B5EF4-FFF2-40B4-BE49-F238E27FC236}">
                <a16:creationId xmlns:a16="http://schemas.microsoft.com/office/drawing/2014/main" id="{045AD7C6-1D01-6E84-1E84-3AE599242F42}"/>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 name="TextBox 2">
            <a:extLst>
              <a:ext uri="{FF2B5EF4-FFF2-40B4-BE49-F238E27FC236}">
                <a16:creationId xmlns:a16="http://schemas.microsoft.com/office/drawing/2014/main" id="{8AF43EF5-F115-A2A3-4CA7-D41511539E8E}"/>
              </a:ext>
            </a:extLst>
          </p:cNvPr>
          <p:cNvSpPr txBox="1"/>
          <p:nvPr/>
        </p:nvSpPr>
        <p:spPr>
          <a:xfrm>
            <a:off x="1301526" y="2964279"/>
            <a:ext cx="9588948" cy="1200329"/>
          </a:xfrm>
          <a:prstGeom prst="rect">
            <a:avLst/>
          </a:prstGeom>
          <a:noFill/>
        </p:spPr>
        <p:txBody>
          <a:bodyPr wrap="square" rtlCol="0">
            <a:spAutoFit/>
          </a:bodyPr>
          <a:lstStyle/>
          <a:p>
            <a:pPr algn="ctr"/>
            <a:r>
              <a:rPr lang="en-US" dirty="0">
                <a:solidFill>
                  <a:srgbClr val="C00000"/>
                </a:solidFill>
              </a:rPr>
              <a:t>Note:</a:t>
            </a:r>
          </a:p>
          <a:p>
            <a:pPr algn="ctr"/>
            <a:r>
              <a:rPr lang="en-US" dirty="0"/>
              <a:t>The offline clustering is computed on the non-corrupted data. The targets for the masked instances (if the masks happen to fall within the corrupted region) are the source utterance. If the mask happens to be over a token with corruption, the model must also be able to denoise.</a:t>
            </a:r>
          </a:p>
        </p:txBody>
      </p:sp>
    </p:spTree>
    <p:extLst>
      <p:ext uri="{BB962C8B-B14F-4D97-AF65-F5344CB8AC3E}">
        <p14:creationId xmlns:p14="http://schemas.microsoft.com/office/powerpoint/2010/main" val="276337426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45DC0-49F1-AF57-1800-34DF27FE5F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38055E-69AB-47DF-7BBA-FFFA64405916}"/>
              </a:ext>
            </a:extLst>
          </p:cNvPr>
          <p:cNvSpPr>
            <a:spLocks noGrp="1"/>
          </p:cNvSpPr>
          <p:nvPr>
            <p:ph type="title"/>
          </p:nvPr>
        </p:nvSpPr>
        <p:spPr/>
        <p:txBody>
          <a:bodyPr/>
          <a:lstStyle/>
          <a:p>
            <a:r>
              <a:rPr lang="en-US" dirty="0"/>
              <a:t>WavLM</a:t>
            </a:r>
          </a:p>
        </p:txBody>
      </p:sp>
      <p:sp>
        <p:nvSpPr>
          <p:cNvPr id="4" name="Rectangle 3">
            <a:extLst>
              <a:ext uri="{FF2B5EF4-FFF2-40B4-BE49-F238E27FC236}">
                <a16:creationId xmlns:a16="http://schemas.microsoft.com/office/drawing/2014/main" id="{11DAFD87-1830-4A71-0C38-505F976C64F1}"/>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5" name="Picture 4">
            <a:extLst>
              <a:ext uri="{FF2B5EF4-FFF2-40B4-BE49-F238E27FC236}">
                <a16:creationId xmlns:a16="http://schemas.microsoft.com/office/drawing/2014/main" id="{5661F50B-ACB0-8DE4-5B33-53735558CA81}"/>
              </a:ext>
            </a:extLst>
          </p:cNvPr>
          <p:cNvPicPr>
            <a:picLocks noChangeAspect="1"/>
          </p:cNvPicPr>
          <p:nvPr/>
        </p:nvPicPr>
        <p:blipFill>
          <a:blip r:embed="rId3"/>
          <a:stretch>
            <a:fillRect/>
          </a:stretch>
        </p:blipFill>
        <p:spPr>
          <a:xfrm>
            <a:off x="2033399" y="2060020"/>
            <a:ext cx="8141208" cy="4292163"/>
          </a:xfrm>
          <a:prstGeom prst="rect">
            <a:avLst/>
          </a:prstGeom>
        </p:spPr>
      </p:pic>
      <p:sp>
        <p:nvSpPr>
          <p:cNvPr id="6" name="TextBox 5">
            <a:extLst>
              <a:ext uri="{FF2B5EF4-FFF2-40B4-BE49-F238E27FC236}">
                <a16:creationId xmlns:a16="http://schemas.microsoft.com/office/drawing/2014/main" id="{94EC66A6-8135-F716-A7B3-DDE201723E41}"/>
              </a:ext>
            </a:extLst>
          </p:cNvPr>
          <p:cNvSpPr txBox="1"/>
          <p:nvPr/>
        </p:nvSpPr>
        <p:spPr>
          <a:xfrm>
            <a:off x="1182624" y="1690688"/>
            <a:ext cx="9842759" cy="369332"/>
          </a:xfrm>
          <a:prstGeom prst="rect">
            <a:avLst/>
          </a:prstGeom>
          <a:noFill/>
        </p:spPr>
        <p:txBody>
          <a:bodyPr wrap="none" rtlCol="0">
            <a:spAutoFit/>
          </a:bodyPr>
          <a:lstStyle/>
          <a:p>
            <a:r>
              <a:rPr lang="en-US" dirty="0"/>
              <a:t>The only time we will include results. </a:t>
            </a:r>
            <a:r>
              <a:rPr lang="en-US" b="1" dirty="0"/>
              <a:t>WavLM</a:t>
            </a:r>
            <a:r>
              <a:rPr lang="en-US" dirty="0"/>
              <a:t> likely became so popular simply because of this plot.</a:t>
            </a:r>
          </a:p>
        </p:txBody>
      </p:sp>
    </p:spTree>
    <p:extLst>
      <p:ext uri="{BB962C8B-B14F-4D97-AF65-F5344CB8AC3E}">
        <p14:creationId xmlns:p14="http://schemas.microsoft.com/office/powerpoint/2010/main" val="49033225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06BB8-D084-2E5D-AAA6-A5F93CA15D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2F6B25-B364-411C-292A-5D4FC9B800FD}"/>
              </a:ext>
            </a:extLst>
          </p:cNvPr>
          <p:cNvSpPr>
            <a:spLocks noGrp="1"/>
          </p:cNvSpPr>
          <p:nvPr>
            <p:ph type="title"/>
          </p:nvPr>
        </p:nvSpPr>
        <p:spPr/>
        <p:txBody>
          <a:bodyPr/>
          <a:lstStyle/>
          <a:p>
            <a:r>
              <a:rPr lang="en-US" dirty="0"/>
              <a:t>References</a:t>
            </a:r>
          </a:p>
        </p:txBody>
      </p:sp>
      <p:grpSp>
        <p:nvGrpSpPr>
          <p:cNvPr id="8" name="Group 7">
            <a:extLst>
              <a:ext uri="{FF2B5EF4-FFF2-40B4-BE49-F238E27FC236}">
                <a16:creationId xmlns:a16="http://schemas.microsoft.com/office/drawing/2014/main" id="{C1D79ECC-5EBB-9BE3-5E89-F90230615BD6}"/>
              </a:ext>
            </a:extLst>
          </p:cNvPr>
          <p:cNvGrpSpPr/>
          <p:nvPr/>
        </p:nvGrpSpPr>
        <p:grpSpPr>
          <a:xfrm rot="5400000">
            <a:off x="1262087" y="-674737"/>
            <a:ext cx="199244" cy="2118040"/>
            <a:chOff x="5996378" y="2369980"/>
            <a:chExt cx="199244" cy="2118040"/>
          </a:xfrm>
        </p:grpSpPr>
        <p:sp>
          <p:nvSpPr>
            <p:cNvPr id="9" name="Rectangle 8">
              <a:extLst>
                <a:ext uri="{FF2B5EF4-FFF2-40B4-BE49-F238E27FC236}">
                  <a16:creationId xmlns:a16="http://schemas.microsoft.com/office/drawing/2014/main" id="{EA8ECA29-77FD-3099-A48C-38B348DF458F}"/>
                </a:ext>
              </a:extLst>
            </p:cNvPr>
            <p:cNvSpPr/>
            <p:nvPr/>
          </p:nvSpPr>
          <p:spPr>
            <a:xfrm>
              <a:off x="6076842" y="2469602"/>
              <a:ext cx="38316" cy="2018418"/>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0" name="Oval 9">
              <a:extLst>
                <a:ext uri="{FF2B5EF4-FFF2-40B4-BE49-F238E27FC236}">
                  <a16:creationId xmlns:a16="http://schemas.microsoft.com/office/drawing/2014/main" id="{B418D2E8-2805-D681-CF3E-4B1D61D4018A}"/>
                </a:ext>
              </a:extLst>
            </p:cNvPr>
            <p:cNvSpPr/>
            <p:nvPr/>
          </p:nvSpPr>
          <p:spPr>
            <a:xfrm>
              <a:off x="5996378" y="2369980"/>
              <a:ext cx="199244" cy="19924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sp>
        <p:nvSpPr>
          <p:cNvPr id="11" name="Rectangle 10">
            <a:extLst>
              <a:ext uri="{FF2B5EF4-FFF2-40B4-BE49-F238E27FC236}">
                <a16:creationId xmlns:a16="http://schemas.microsoft.com/office/drawing/2014/main" id="{E9F2CB7D-0078-1207-4407-C8F60DA46809}"/>
              </a:ext>
            </a:extLst>
          </p:cNvPr>
          <p:cNvSpPr/>
          <p:nvPr/>
        </p:nvSpPr>
        <p:spPr>
          <a:xfrm>
            <a:off x="302687" y="-3056"/>
            <a:ext cx="45719" cy="368181"/>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2" name="TextBox 11">
            <a:extLst>
              <a:ext uri="{FF2B5EF4-FFF2-40B4-BE49-F238E27FC236}">
                <a16:creationId xmlns:a16="http://schemas.microsoft.com/office/drawing/2014/main" id="{B7466617-47D6-8760-086D-7E46D64A7A1D}"/>
              </a:ext>
            </a:extLst>
          </p:cNvPr>
          <p:cNvSpPr txBox="1"/>
          <p:nvPr/>
        </p:nvSpPr>
        <p:spPr>
          <a:xfrm>
            <a:off x="1008855" y="1999622"/>
            <a:ext cx="9781065" cy="2769989"/>
          </a:xfrm>
          <a:prstGeom prst="rect">
            <a:avLst/>
          </a:prstGeom>
          <a:noFill/>
        </p:spPr>
        <p:txBody>
          <a:bodyPr wrap="square" rtlCol="0">
            <a:spAutoFit/>
          </a:bodyPr>
          <a:lstStyle/>
          <a:p>
            <a:pPr marL="342900" indent="-342900">
              <a:buAutoNum type="arabicPeriod"/>
            </a:pPr>
            <a:r>
              <a:rPr lang="en-US" sz="1200" dirty="0"/>
              <a:t>WaveNet: A Generative Model for Raw Audio - </a:t>
            </a:r>
            <a:r>
              <a:rPr lang="en-US" sz="1200" dirty="0">
                <a:hlinkClick r:id="rId3"/>
              </a:rPr>
              <a:t>https://arxiv.org/abs/1609.03499</a:t>
            </a:r>
            <a:endParaRPr lang="en-US" sz="1200" dirty="0"/>
          </a:p>
          <a:p>
            <a:pPr marL="342900" indent="-342900">
              <a:buAutoNum type="arabicPeriod"/>
            </a:pPr>
            <a:r>
              <a:rPr lang="en-US" sz="1200" dirty="0"/>
              <a:t>WAV2VEC: UNSUPERVISED PRE-TRAINING FORSPEECH RECOGNITION - </a:t>
            </a:r>
            <a:r>
              <a:rPr lang="en-US" sz="1200" dirty="0">
                <a:hlinkClick r:id="rId4"/>
              </a:rPr>
              <a:t>https://arxiv.org/pdf/1904.05862</a:t>
            </a:r>
            <a:endParaRPr lang="en-US" sz="1200" dirty="0"/>
          </a:p>
          <a:p>
            <a:pPr marL="342900" indent="-342900">
              <a:buAutoNum type="arabicPeriod"/>
            </a:pPr>
            <a:r>
              <a:rPr lang="en-US" sz="1200" dirty="0"/>
              <a:t>Representation Learning with Contrastive Predictive Coding - </a:t>
            </a:r>
            <a:r>
              <a:rPr lang="en-US" sz="1200" dirty="0">
                <a:hlinkClick r:id="rId5"/>
              </a:rPr>
              <a:t>https://arxiv.org/pdf/1807.03748</a:t>
            </a:r>
            <a:r>
              <a:rPr lang="en-US" sz="1200" dirty="0"/>
              <a:t> </a:t>
            </a:r>
          </a:p>
          <a:p>
            <a:pPr marL="342900" indent="-342900">
              <a:buAutoNum type="arabicPeriod"/>
            </a:pPr>
            <a:r>
              <a:rPr lang="en-US" sz="1200" dirty="0"/>
              <a:t>VQ-WAV2VEC: SELF-SUPERVISED LEARNING OFDISCRETE SPEECH REPRESENTATIONS - </a:t>
            </a:r>
            <a:r>
              <a:rPr lang="en-US" sz="1200" dirty="0">
                <a:hlinkClick r:id="rId6"/>
              </a:rPr>
              <a:t>https://arxiv.org/pdf/1910.05453</a:t>
            </a:r>
            <a:endParaRPr lang="en-US" sz="1200" dirty="0"/>
          </a:p>
          <a:p>
            <a:pPr marL="342900" indent="-342900">
              <a:buAutoNum type="arabicPeriod"/>
            </a:pPr>
            <a:r>
              <a:rPr lang="en-US" sz="1200" dirty="0"/>
              <a:t>THE CONCRETE DISTRIBUTION: A CONTINUOUS RELAXATION OFDISCRETE RANDOM VARIABLES - </a:t>
            </a:r>
            <a:r>
              <a:rPr lang="en-US" sz="1200" dirty="0">
                <a:hlinkClick r:id="rId7"/>
              </a:rPr>
              <a:t>https://arxiv.org/pdf/1611.00712</a:t>
            </a:r>
            <a:endParaRPr lang="en-US" sz="1200" dirty="0"/>
          </a:p>
          <a:p>
            <a:pPr marL="342900" indent="-342900">
              <a:buAutoNum type="arabicPeriod"/>
            </a:pPr>
            <a:r>
              <a:rPr lang="en-US" sz="1200" dirty="0"/>
              <a:t>wav2vec 2.0: A Framework for Self-Supervised Learning of Speech Representations - </a:t>
            </a:r>
            <a:r>
              <a:rPr lang="en-US" sz="1200" dirty="0">
                <a:hlinkClick r:id="rId8"/>
              </a:rPr>
              <a:t>https://arxiv.org/pdf/2006.11477</a:t>
            </a:r>
            <a:endParaRPr lang="en-US" sz="1200" dirty="0"/>
          </a:p>
          <a:p>
            <a:pPr marL="342900" indent="-342900">
              <a:buAutoNum type="arabicPeriod"/>
            </a:pPr>
            <a:r>
              <a:rPr lang="en-US" sz="1200" dirty="0"/>
              <a:t>Attention Is All You Need - </a:t>
            </a:r>
            <a:r>
              <a:rPr lang="en-US" sz="1200" dirty="0">
                <a:hlinkClick r:id="rId9"/>
              </a:rPr>
              <a:t>https://arxiv.org/pdf/1706.03762</a:t>
            </a:r>
            <a:endParaRPr lang="en-US" sz="1200" dirty="0"/>
          </a:p>
          <a:p>
            <a:pPr marL="342900" indent="-342900">
              <a:buAutoNum type="arabicPeriod"/>
            </a:pPr>
            <a:r>
              <a:rPr lang="en-US" sz="1200" dirty="0"/>
              <a:t>BERT: Pre-training of Deep Bidirectional Transformers for Language Understanding - </a:t>
            </a:r>
            <a:r>
              <a:rPr lang="en-US" sz="1200" dirty="0">
                <a:hlinkClick r:id="rId10"/>
              </a:rPr>
              <a:t>https://arxiv.org/pdf/1810.04805</a:t>
            </a:r>
            <a:r>
              <a:rPr lang="en-US" sz="1200" dirty="0"/>
              <a:t> </a:t>
            </a:r>
          </a:p>
          <a:p>
            <a:pPr marL="342900" indent="-342900">
              <a:buAutoNum type="arabicPeriod"/>
            </a:pPr>
            <a:r>
              <a:rPr lang="en-US" sz="1200" dirty="0"/>
              <a:t>HuBERT: Self-Supervised Speech Representation Learning by Masked Prediction of Hidden Units - </a:t>
            </a:r>
            <a:r>
              <a:rPr lang="en-US" sz="1200" dirty="0">
                <a:hlinkClick r:id="rId11"/>
              </a:rPr>
              <a:t>https://arxiv.org/pdf/2106.07447</a:t>
            </a:r>
            <a:endParaRPr lang="en-US" sz="1200" dirty="0"/>
          </a:p>
          <a:p>
            <a:pPr marL="342900" indent="-342900">
              <a:buAutoNum type="arabicPeriod"/>
            </a:pPr>
            <a:r>
              <a:rPr lang="en-US" sz="1200" dirty="0"/>
              <a:t>WavLM: Large-Scale Self-Supervised Pre-Training for Full Stack Speech Processing - </a:t>
            </a:r>
            <a:r>
              <a:rPr lang="en-US" sz="1200" dirty="0">
                <a:hlinkClick r:id="rId12"/>
              </a:rPr>
              <a:t>https://arxiv.org/pdf/2110.13900</a:t>
            </a:r>
            <a:r>
              <a:rPr lang="en-US" sz="1200" dirty="0"/>
              <a:t> </a:t>
            </a:r>
          </a:p>
          <a:p>
            <a:pPr marL="342900" indent="-342900">
              <a:buAutoNum type="arabicPeriod"/>
            </a:pPr>
            <a:endParaRPr lang="en-US" dirty="0"/>
          </a:p>
          <a:p>
            <a:br>
              <a:rPr lang="en-US" dirty="0"/>
            </a:br>
            <a:endParaRPr lang="en-US" dirty="0"/>
          </a:p>
        </p:txBody>
      </p:sp>
    </p:spTree>
    <p:extLst>
      <p:ext uri="{BB962C8B-B14F-4D97-AF65-F5344CB8AC3E}">
        <p14:creationId xmlns:p14="http://schemas.microsoft.com/office/powerpoint/2010/main" val="3028733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0D6B0-3F5A-6F1E-3607-C89699E998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1A640B-9A30-8451-7925-D3E441C66156}"/>
              </a:ext>
            </a:extLst>
          </p:cNvPr>
          <p:cNvSpPr>
            <a:spLocks noGrp="1"/>
          </p:cNvSpPr>
          <p:nvPr>
            <p:ph type="title"/>
          </p:nvPr>
        </p:nvSpPr>
        <p:spPr/>
        <p:txBody>
          <a:bodyPr/>
          <a:lstStyle/>
          <a:p>
            <a:r>
              <a:rPr lang="en-US" dirty="0"/>
              <a:t>WaveNet</a:t>
            </a:r>
          </a:p>
        </p:txBody>
      </p:sp>
      <p:sp>
        <p:nvSpPr>
          <p:cNvPr id="4" name="Rectangle 3">
            <a:extLst>
              <a:ext uri="{FF2B5EF4-FFF2-40B4-BE49-F238E27FC236}">
                <a16:creationId xmlns:a16="http://schemas.microsoft.com/office/drawing/2014/main" id="{2BB77DCE-25CF-F15C-C1DB-7BCF4B70E133}"/>
              </a:ext>
            </a:extLst>
          </p:cNvPr>
          <p:cNvSpPr/>
          <p:nvPr/>
        </p:nvSpPr>
        <p:spPr>
          <a:xfrm>
            <a:off x="302687" y="-3056"/>
            <a:ext cx="45720" cy="6858000"/>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3" name="Picture 2">
            <a:extLst>
              <a:ext uri="{FF2B5EF4-FFF2-40B4-BE49-F238E27FC236}">
                <a16:creationId xmlns:a16="http://schemas.microsoft.com/office/drawing/2014/main" id="{50D1B7D4-6112-25F3-3353-AEA0E9443F9F}"/>
              </a:ext>
            </a:extLst>
          </p:cNvPr>
          <p:cNvPicPr>
            <a:picLocks noChangeAspect="1"/>
          </p:cNvPicPr>
          <p:nvPr/>
        </p:nvPicPr>
        <p:blipFill>
          <a:blip r:embed="rId3"/>
          <a:stretch>
            <a:fillRect/>
          </a:stretch>
        </p:blipFill>
        <p:spPr>
          <a:xfrm>
            <a:off x="1334760" y="1879285"/>
            <a:ext cx="7772400" cy="2790604"/>
          </a:xfrm>
          <a:prstGeom prst="rect">
            <a:avLst/>
          </a:prstGeom>
        </p:spPr>
      </p:pic>
      <p:sp>
        <p:nvSpPr>
          <p:cNvPr id="5" name="TextBox 4">
            <a:extLst>
              <a:ext uri="{FF2B5EF4-FFF2-40B4-BE49-F238E27FC236}">
                <a16:creationId xmlns:a16="http://schemas.microsoft.com/office/drawing/2014/main" id="{6D303066-66DB-F934-19EA-164CC59403D4}"/>
              </a:ext>
            </a:extLst>
          </p:cNvPr>
          <p:cNvSpPr txBox="1"/>
          <p:nvPr/>
        </p:nvSpPr>
        <p:spPr>
          <a:xfrm>
            <a:off x="1334760" y="1509953"/>
            <a:ext cx="5577040" cy="369332"/>
          </a:xfrm>
          <a:prstGeom prst="rect">
            <a:avLst/>
          </a:prstGeom>
          <a:noFill/>
        </p:spPr>
        <p:txBody>
          <a:bodyPr wrap="none" rtlCol="0">
            <a:spAutoFit/>
          </a:bodyPr>
          <a:lstStyle/>
          <a:p>
            <a:r>
              <a:rPr lang="en-US" dirty="0"/>
              <a:t>The next ingredient is the </a:t>
            </a:r>
            <a:r>
              <a:rPr lang="en-US" b="1" dirty="0"/>
              <a:t>dilated causal convolution</a:t>
            </a:r>
            <a:r>
              <a:rPr lang="en-US" dirty="0"/>
              <a:t>. </a:t>
            </a:r>
          </a:p>
        </p:txBody>
      </p:sp>
      <p:sp>
        <p:nvSpPr>
          <p:cNvPr id="6" name="TextBox 5">
            <a:extLst>
              <a:ext uri="{FF2B5EF4-FFF2-40B4-BE49-F238E27FC236}">
                <a16:creationId xmlns:a16="http://schemas.microsoft.com/office/drawing/2014/main" id="{7CFA84B3-92C7-1A04-2454-0F52466486E1}"/>
              </a:ext>
            </a:extLst>
          </p:cNvPr>
          <p:cNvSpPr txBox="1"/>
          <p:nvPr/>
        </p:nvSpPr>
        <p:spPr>
          <a:xfrm>
            <a:off x="1334760" y="4626248"/>
            <a:ext cx="8446272" cy="369332"/>
          </a:xfrm>
          <a:prstGeom prst="rect">
            <a:avLst/>
          </a:prstGeom>
          <a:noFill/>
        </p:spPr>
        <p:txBody>
          <a:bodyPr wrap="square" rtlCol="0">
            <a:spAutoFit/>
          </a:bodyPr>
          <a:lstStyle/>
          <a:p>
            <a:r>
              <a:rPr lang="en-US" dirty="0"/>
              <a:t>Dilation is conceptually adding zeros in between kernel components.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BD0FA31-4DD7-19C3-BED0-CC3A9F7F3E08}"/>
                  </a:ext>
                </a:extLst>
              </p:cNvPr>
              <p:cNvSpPr txBox="1"/>
              <p:nvPr/>
            </p:nvSpPr>
            <p:spPr>
              <a:xfrm>
                <a:off x="2751436" y="5163381"/>
                <a:ext cx="5077805" cy="1370824"/>
              </a:xfrm>
              <a:prstGeom prst="rect">
                <a:avLst/>
              </a:prstGeom>
              <a:noFill/>
            </p:spPr>
            <p:txBody>
              <a:bodyPr wrap="square" rtlCol="0">
                <a:spAutoFit/>
              </a:bodyPr>
              <a:lstStyle/>
              <a:p>
                <a:r>
                  <a:rPr lang="en-US" dirty="0"/>
                  <a:t>  </a:t>
                </a:r>
                <a14:m>
                  <m:oMath xmlns:m="http://schemas.openxmlformats.org/officeDocument/2006/math">
                    <m:r>
                      <m:rPr>
                        <m:sty m:val="p"/>
                      </m:rPr>
                      <a:rPr lang="en-US" b="0" i="0" smtClean="0">
                        <a:latin typeface="Cambria Math" panose="02040503050406030204" pitchFamily="18" charset="0"/>
                      </a:rPr>
                      <m:t>v</m:t>
                    </m:r>
                    <m:r>
                      <a:rPr lang="en-US" b="0" i="0" smtClean="0">
                        <a:latin typeface="Cambria Math" panose="02040503050406030204" pitchFamily="18" charset="0"/>
                      </a:rPr>
                      <m:t>=</m:t>
                    </m:r>
                    <m:d>
                      <m:dPr>
                        <m:begChr m:val="["/>
                        <m:endChr m:val="]"/>
                        <m:ctrlPr>
                          <a:rPr lang="en-US"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1</m:t>
                            </m:r>
                          </m:e>
                          <m:e>
                            <m:r>
                              <a:rPr lang="en-US" b="0" i="1" smtClean="0">
                                <a:latin typeface="Cambria Math" panose="02040503050406030204" pitchFamily="18" charset="0"/>
                              </a:rPr>
                              <m:t>2</m:t>
                            </m:r>
                          </m:e>
                          <m:e>
                            <m:r>
                              <a:rPr lang="en-US" b="0" i="1" smtClean="0">
                                <a:latin typeface="Cambria Math" panose="02040503050406030204" pitchFamily="18" charset="0"/>
                              </a:rPr>
                              <m:t>3</m:t>
                            </m:r>
                          </m:e>
                          <m:e>
                            <m:r>
                              <a:rPr lang="en-US" b="0" i="1" smtClean="0">
                                <a:latin typeface="Cambria Math" panose="02040503050406030204" pitchFamily="18" charset="0"/>
                              </a:rPr>
                              <m:t>4</m:t>
                            </m:r>
                          </m:e>
                          <m:e>
                            <m:r>
                              <a:rPr lang="en-US" b="0" i="1" smtClean="0">
                                <a:latin typeface="Cambria Math" panose="02040503050406030204" pitchFamily="18" charset="0"/>
                              </a:rPr>
                              <m:t>5</m:t>
                            </m:r>
                          </m:e>
                        </m:eqAr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  </m:t>
                        </m:r>
                        <m:r>
                          <a:rPr lang="en-US" b="0" i="1" smtClean="0">
                            <a:latin typeface="Cambria Math" panose="02040503050406030204" pitchFamily="18" charset="0"/>
                          </a:rPr>
                          <m:t>𝑘</m:t>
                        </m:r>
                      </m:e>
                      <m:sub>
                        <m:r>
                          <a:rPr lang="en-US" b="0" i="1" smtClean="0">
                            <a:latin typeface="Cambria Math" panose="02040503050406030204" pitchFamily="18" charset="0"/>
                          </a:rPr>
                          <m:t>𝑠</m:t>
                        </m:r>
                        <m:r>
                          <a:rPr lang="en-US" b="0" i="1" smtClean="0">
                            <a:latin typeface="Cambria Math" panose="02040503050406030204" pitchFamily="18" charset="0"/>
                          </a:rPr>
                          <m:t>=3,</m:t>
                        </m:r>
                        <m:r>
                          <a:rPr lang="en-US" b="0" i="1" smtClean="0">
                            <a:latin typeface="Cambria Math" panose="02040503050406030204" pitchFamily="18" charset="0"/>
                          </a:rPr>
                          <m:t>𝑑</m:t>
                        </m:r>
                        <m:r>
                          <a:rPr lang="en-US" b="0" i="1" smtClean="0">
                            <a:latin typeface="Cambria Math" panose="02040503050406030204" pitchFamily="18" charset="0"/>
                          </a:rPr>
                          <m:t>=2</m:t>
                        </m:r>
                      </m:sub>
                    </m:sSub>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5</m:t>
                            </m:r>
                          </m:e>
                          <m:e>
                            <m:r>
                              <a:rPr lang="en-US" b="0" i="1" smtClean="0">
                                <a:latin typeface="Cambria Math" panose="02040503050406030204" pitchFamily="18" charset="0"/>
                              </a:rPr>
                              <m:t>0</m:t>
                            </m:r>
                          </m:e>
                          <m:e>
                            <m:r>
                              <a:rPr lang="en-US" b="0" i="1" smtClean="0">
                                <a:latin typeface="Cambria Math" panose="02040503050406030204" pitchFamily="18" charset="0"/>
                              </a:rPr>
                              <m:t>6</m:t>
                            </m:r>
                          </m:e>
                          <m:e>
                            <m:r>
                              <a:rPr lang="en-US" b="0" i="1" smtClean="0">
                                <a:latin typeface="Cambria Math" panose="02040503050406030204" pitchFamily="18" charset="0"/>
                              </a:rPr>
                              <m:t>0</m:t>
                            </m:r>
                          </m:e>
                          <m:e>
                            <m:r>
                              <a:rPr lang="en-US" b="0" i="1" smtClean="0">
                                <a:latin typeface="Cambria Math" panose="02040503050406030204" pitchFamily="18" charset="0"/>
                              </a:rPr>
                              <m:t>7</m:t>
                            </m:r>
                          </m:e>
                        </m:eqAr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i="1">
                            <a:latin typeface="Cambria Math" panose="02040503050406030204" pitchFamily="18" charset="0"/>
                          </a:rPr>
                          <m:t>5⋅1 + 6⋅3+7⋅5</m:t>
                        </m:r>
                      </m:e>
                    </m:d>
                    <m:r>
                      <a:rPr lang="en-US" b="0" i="1" smtClean="0">
                        <a:latin typeface="Cambria Math" panose="02040503050406030204" pitchFamily="18" charset="0"/>
                      </a:rPr>
                      <m:t>, </m:t>
                    </m:r>
                  </m:oMath>
                </a14:m>
                <a:endParaRPr lang="en-US" dirty="0"/>
              </a:p>
            </p:txBody>
          </p:sp>
        </mc:Choice>
        <mc:Fallback xmlns="">
          <p:sp>
            <p:nvSpPr>
              <p:cNvPr id="7" name="TextBox 6">
                <a:extLst>
                  <a:ext uri="{FF2B5EF4-FFF2-40B4-BE49-F238E27FC236}">
                    <a16:creationId xmlns:a16="http://schemas.microsoft.com/office/drawing/2014/main" id="{CBD0FA31-4DD7-19C3-BED0-CC3A9F7F3E08}"/>
                  </a:ext>
                </a:extLst>
              </p:cNvPr>
              <p:cNvSpPr txBox="1">
                <a:spLocks noRot="1" noChangeAspect="1" noMove="1" noResize="1" noEditPoints="1" noAdjustHandles="1" noChangeArrowheads="1" noChangeShapeType="1" noTextEdit="1"/>
              </p:cNvSpPr>
              <p:nvPr/>
            </p:nvSpPr>
            <p:spPr>
              <a:xfrm>
                <a:off x="2751436" y="5163381"/>
                <a:ext cx="5077805" cy="1370824"/>
              </a:xfrm>
              <a:prstGeom prst="rect">
                <a:avLst/>
              </a:prstGeom>
              <a:blipFill>
                <a:blip r:embed="rId4"/>
                <a:stretch>
                  <a:fillRect b="-917"/>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C9F56EFD-7CC2-89A5-513D-1966F0853A46}"/>
              </a:ext>
            </a:extLst>
          </p:cNvPr>
          <p:cNvSpPr txBox="1"/>
          <p:nvPr/>
        </p:nvSpPr>
        <p:spPr>
          <a:xfrm>
            <a:off x="1334760" y="5660921"/>
            <a:ext cx="1015150" cy="369332"/>
          </a:xfrm>
          <a:prstGeom prst="rect">
            <a:avLst/>
          </a:prstGeom>
          <a:noFill/>
        </p:spPr>
        <p:txBody>
          <a:bodyPr wrap="none" rtlCol="0">
            <a:spAutoFit/>
          </a:bodyPr>
          <a:lstStyle/>
          <a:p>
            <a:r>
              <a:rPr lang="en-US" b="1" dirty="0"/>
              <a:t>Dilation</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95A24E4-23F7-7D0D-9BD7-E07B4CB2CA8A}"/>
                  </a:ext>
                </a:extLst>
              </p:cNvPr>
              <p:cNvSpPr txBox="1"/>
              <p:nvPr/>
            </p:nvSpPr>
            <p:spPr>
              <a:xfrm>
                <a:off x="8059697" y="5409858"/>
                <a:ext cx="2950173" cy="87145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𝑦</m:t>
                      </m:r>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a:rPr lang="en-US" b="0" i="1" smtClean="0">
                              <a:latin typeface="Cambria Math" panose="02040503050406030204" pitchFamily="18" charset="0"/>
                            </a:rPr>
                            <m:t>𝑚</m:t>
                          </m:r>
                          <m:r>
                            <a:rPr lang="en-US" b="0" i="1" smtClean="0">
                              <a:latin typeface="Cambria Math" panose="02040503050406030204" pitchFamily="18" charset="0"/>
                            </a:rPr>
                            <m:t>=0</m:t>
                          </m:r>
                        </m:sub>
                        <m:sup>
                          <m:r>
                            <m:rPr>
                              <m:sty m:val="p"/>
                            </m:rPr>
                            <a:rPr lang="en-US" b="0" i="1" smtClean="0">
                              <a:latin typeface="Cambria Math" panose="02040503050406030204" pitchFamily="18" charset="0"/>
                            </a:rPr>
                            <m:t>K</m:t>
                          </m:r>
                          <m:r>
                            <a:rPr lang="en-US" b="0" i="1" smtClean="0">
                              <a:latin typeface="Cambria Math" panose="02040503050406030204" pitchFamily="18" charset="0"/>
                            </a:rPr>
                            <m:t>−1</m:t>
                          </m:r>
                        </m:sup>
                        <m:e>
                          <m:r>
                            <a:rPr lang="en-US" b="0" i="1" smtClean="0">
                              <a:latin typeface="Cambria Math" panose="02040503050406030204" pitchFamily="18" charset="0"/>
                            </a:rPr>
                            <m:t>𝑤</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𝑚</m:t>
                              </m:r>
                            </m:e>
                          </m:d>
                          <m:r>
                            <a:rPr lang="en-US" b="0" i="1" smtClean="0">
                              <a:latin typeface="Cambria Math" panose="02040503050406030204" pitchFamily="18" charset="0"/>
                            </a:rPr>
                            <m:t>𝑣</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𝑑𝑚</m:t>
                              </m:r>
                            </m:e>
                          </m:d>
                        </m:e>
                      </m:nary>
                    </m:oMath>
                  </m:oMathPara>
                </a14:m>
                <a:endParaRPr lang="en-US" dirty="0"/>
              </a:p>
            </p:txBody>
          </p:sp>
        </mc:Choice>
        <mc:Fallback xmlns="">
          <p:sp>
            <p:nvSpPr>
              <p:cNvPr id="10" name="TextBox 9">
                <a:extLst>
                  <a:ext uri="{FF2B5EF4-FFF2-40B4-BE49-F238E27FC236}">
                    <a16:creationId xmlns:a16="http://schemas.microsoft.com/office/drawing/2014/main" id="{095A24E4-23F7-7D0D-9BD7-E07B4CB2CA8A}"/>
                  </a:ext>
                </a:extLst>
              </p:cNvPr>
              <p:cNvSpPr txBox="1">
                <a:spLocks noRot="1" noChangeAspect="1" noMove="1" noResize="1" noEditPoints="1" noAdjustHandles="1" noChangeArrowheads="1" noChangeShapeType="1" noTextEdit="1"/>
              </p:cNvSpPr>
              <p:nvPr/>
            </p:nvSpPr>
            <p:spPr>
              <a:xfrm>
                <a:off x="8059697" y="5409858"/>
                <a:ext cx="2950173" cy="871457"/>
              </a:xfrm>
              <a:prstGeom prst="rect">
                <a:avLst/>
              </a:prstGeom>
              <a:blipFill>
                <a:blip r:embed="rId5"/>
                <a:stretch>
                  <a:fillRect l="-3433" t="-92857" b="-150000"/>
                </a:stretch>
              </a:blipFill>
            </p:spPr>
            <p:txBody>
              <a:bodyPr/>
              <a:lstStyle/>
              <a:p>
                <a:r>
                  <a:rPr lang="en-US">
                    <a:noFill/>
                  </a:rPr>
                  <a:t> </a:t>
                </a:r>
              </a:p>
            </p:txBody>
          </p:sp>
        </mc:Fallback>
      </mc:AlternateContent>
    </p:spTree>
    <p:extLst>
      <p:ext uri="{BB962C8B-B14F-4D97-AF65-F5344CB8AC3E}">
        <p14:creationId xmlns:p14="http://schemas.microsoft.com/office/powerpoint/2010/main" val="148743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74e17f4-cf11-4ce2-b3ef-5de76bf4ce41}" enabled="0" method="" siteId="{374e17f4-cf11-4ce2-b3ef-5de76bf4ce41}" removed="1"/>
</clbl:labelList>
</file>

<file path=docProps/app.xml><?xml version="1.0" encoding="utf-8"?>
<Properties xmlns="http://schemas.openxmlformats.org/officeDocument/2006/extended-properties" xmlns:vt="http://schemas.openxmlformats.org/officeDocument/2006/docPropsVTypes">
  <TotalTime>6323</TotalTime>
  <Words>9374</Words>
  <Application>Microsoft Macintosh PowerPoint</Application>
  <PresentationFormat>Widescreen</PresentationFormat>
  <Paragraphs>1132</Paragraphs>
  <Slides>89</Slides>
  <Notes>89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89</vt:i4>
      </vt:variant>
    </vt:vector>
  </HeadingPairs>
  <TitlesOfParts>
    <vt:vector size="94" baseType="lpstr">
      <vt:lpstr>Aptos</vt:lpstr>
      <vt:lpstr>Aptos Display</vt:lpstr>
      <vt:lpstr>Arial</vt:lpstr>
      <vt:lpstr>Cambria Math</vt:lpstr>
      <vt:lpstr>Office Theme</vt:lpstr>
      <vt:lpstr>MAAD: Week 3 Self Supervised Models</vt:lpstr>
      <vt:lpstr>Agenda</vt:lpstr>
      <vt:lpstr>What are we going to talk about?</vt:lpstr>
      <vt:lpstr>What are we going to talk about?</vt:lpstr>
      <vt:lpstr>Timeline</vt:lpstr>
      <vt:lpstr>WaveNet</vt:lpstr>
      <vt:lpstr>WaveNet</vt:lpstr>
      <vt:lpstr>WaveNet</vt:lpstr>
      <vt:lpstr>WaveNet</vt:lpstr>
      <vt:lpstr>WaveNet</vt:lpstr>
      <vt:lpstr>WaveNet</vt:lpstr>
      <vt:lpstr>WaveNet</vt:lpstr>
      <vt:lpstr>WaveNet</vt:lpstr>
      <vt:lpstr>Wav2Vec</vt:lpstr>
      <vt:lpstr>Wav2Vec</vt:lpstr>
      <vt:lpstr>Wav2Vec</vt:lpstr>
      <vt:lpstr>Wav2Vec</vt:lpstr>
      <vt:lpstr>Wav2Vec</vt:lpstr>
      <vt:lpstr>Wav2Vec</vt:lpstr>
      <vt:lpstr>Wav2Vec</vt:lpstr>
      <vt:lpstr>Wav2Vec</vt:lpstr>
      <vt:lpstr>Wav2Vec</vt:lpstr>
      <vt:lpstr>Wav2Vec</vt:lpstr>
      <vt:lpstr>VQ-Wav2Vec</vt:lpstr>
      <vt:lpstr>VQ-Wav2Vec</vt:lpstr>
      <vt:lpstr>VQ-Wav2Vec</vt:lpstr>
      <vt:lpstr>VQ-Wav2Vec</vt:lpstr>
      <vt:lpstr>VQ-Wav2Vec</vt:lpstr>
      <vt:lpstr>VQ-Wav2Vec</vt:lpstr>
      <vt:lpstr>VQ-Wav2Vec</vt:lpstr>
      <vt:lpstr>VQ-Wav2Vec</vt:lpstr>
      <vt:lpstr>VQ-Wav2Vec</vt:lpstr>
      <vt:lpstr>VQ-Wav2Vec</vt:lpstr>
      <vt:lpstr>VQ-Wav2Vec</vt:lpstr>
      <vt:lpstr>VQ-Wav2Vec</vt:lpstr>
      <vt:lpstr>VQ-Wav2Vec</vt:lpstr>
      <vt:lpstr>VQ-Wav2Vec</vt:lpstr>
      <vt:lpstr>VQ-Wav2Vec</vt:lpstr>
      <vt:lpstr>Wav2Vec 2.0</vt:lpstr>
      <vt:lpstr>Wav2Vec 2.0</vt:lpstr>
      <vt:lpstr>Wav2Vec 2.0</vt:lpstr>
      <vt:lpstr>Wav2Vec 2.0</vt:lpstr>
      <vt:lpstr>Wav2Vec 2.0</vt:lpstr>
      <vt:lpstr>Wav2Vec 2.0</vt:lpstr>
      <vt:lpstr>Wav2Vec 2.0</vt:lpstr>
      <vt:lpstr>Wav2Vec 2.0</vt:lpstr>
      <vt:lpstr>Wav2Vec 2.0</vt:lpstr>
      <vt:lpstr>Wav2Vec 2.0</vt:lpstr>
      <vt:lpstr>Wav2Vec 2.0</vt:lpstr>
      <vt:lpstr>Wav2Vec 2.0</vt:lpstr>
      <vt:lpstr>Wav2Vec 2.0</vt:lpstr>
      <vt:lpstr>Wav2Vec 2.0</vt:lpstr>
      <vt:lpstr>Wav2Vec 2.0</vt:lpstr>
      <vt:lpstr>Wav2Vec 2.0</vt:lpstr>
      <vt:lpstr>Wav2Vec 2.0</vt:lpstr>
      <vt:lpstr>Wav2Vec 2.0</vt:lpstr>
      <vt:lpstr>Wav2Vec 2.0</vt:lpstr>
      <vt:lpstr>Wav2Vec 2.0</vt:lpstr>
      <vt:lpstr>Wav2Vec 2.0</vt:lpstr>
      <vt:lpstr>HuBERT</vt:lpstr>
      <vt:lpstr>HuBERT</vt:lpstr>
      <vt:lpstr>HuBERT</vt:lpstr>
      <vt:lpstr>HuBERT</vt:lpstr>
      <vt:lpstr>HuBERT</vt:lpstr>
      <vt:lpstr>HuBERT</vt:lpstr>
      <vt:lpstr>HuBERT</vt:lpstr>
      <vt:lpstr>HuBERT</vt:lpstr>
      <vt:lpstr>HuBERT</vt:lpstr>
      <vt:lpstr>HuBERT</vt:lpstr>
      <vt:lpstr>HuBERT</vt:lpstr>
      <vt:lpstr>HuBERT</vt:lpstr>
      <vt:lpstr>HuBERT</vt:lpstr>
      <vt:lpstr>HuBERT</vt:lpstr>
      <vt:lpstr>WavLM</vt:lpstr>
      <vt:lpstr>WavLM</vt:lpstr>
      <vt:lpstr>WavLM</vt:lpstr>
      <vt:lpstr>WavLM</vt:lpstr>
      <vt:lpstr>WavLM</vt:lpstr>
      <vt:lpstr>WavLM</vt:lpstr>
      <vt:lpstr>WavLM</vt:lpstr>
      <vt:lpstr>WavLM</vt:lpstr>
      <vt:lpstr>WavLM</vt:lpstr>
      <vt:lpstr>WavLM</vt:lpstr>
      <vt:lpstr>WavLM</vt:lpstr>
      <vt:lpstr>WavLM</vt:lpstr>
      <vt:lpstr>WavLM</vt:lpstr>
      <vt:lpstr>WavLM</vt:lpstr>
      <vt:lpstr>WavLM</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Millard, David</dc:creator>
  <cp:lastModifiedBy>Millard, David</cp:lastModifiedBy>
  <cp:revision>3</cp:revision>
  <dcterms:created xsi:type="dcterms:W3CDTF">2026-07-16T16:07:02Z</dcterms:created>
  <dcterms:modified xsi:type="dcterms:W3CDTF">2026-08-02T20:06:23Z</dcterms:modified>
</cp:coreProperties>
</file>